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32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72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76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9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111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6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37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456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1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515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0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04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26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06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6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5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29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FE7FB3-1895-4666-8200-F5941C58DDA6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2254DC-4702-4B20-906A-7977162F00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4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2984708"/>
            <a:ext cx="6815669" cy="1515533"/>
          </a:xfrm>
        </p:spPr>
        <p:txBody>
          <a:bodyPr/>
          <a:lstStyle/>
          <a:p>
            <a:r>
              <a:rPr lang="tr-TR" dirty="0" smtClean="0"/>
              <a:t>Bakteriyel </a:t>
            </a:r>
            <a:r>
              <a:rPr lang="tr-TR" dirty="0" err="1" smtClean="0"/>
              <a:t>Biyofilmler</a:t>
            </a:r>
            <a:r>
              <a:rPr lang="tr-TR" dirty="0" smtClean="0"/>
              <a:t> ve Konak Savunma Sistemleri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417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Konakçı Savunma Sistemleri ve Patojenlerle Etkileşimleri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Mikroorganizmaların konakçı sistem ile ilk karşılaşma yeri olan iç ve dış </a:t>
            </a:r>
            <a:r>
              <a:rPr lang="tr-TR" dirty="0" err="1"/>
              <a:t>epitel</a:t>
            </a:r>
            <a:r>
              <a:rPr lang="tr-TR" dirty="0"/>
              <a:t> yüzeyleri, dış ortama karşı fiziksel bariyer oluşturarak enfeksiyonlara karşı savunmanın ilk basamağını teşkil eder. </a:t>
            </a:r>
            <a:endParaRPr lang="tr-TR" dirty="0" smtClean="0"/>
          </a:p>
          <a:p>
            <a:r>
              <a:rPr lang="tr-TR" dirty="0" smtClean="0"/>
              <a:t>İkinci </a:t>
            </a:r>
            <a:r>
              <a:rPr lang="tr-TR" dirty="0"/>
              <a:t>aşama; </a:t>
            </a:r>
            <a:r>
              <a:rPr lang="tr-TR" dirty="0" err="1"/>
              <a:t>musin</a:t>
            </a:r>
            <a:r>
              <a:rPr lang="tr-TR" dirty="0"/>
              <a:t> ve </a:t>
            </a:r>
            <a:r>
              <a:rPr lang="tr-TR" dirty="0" err="1"/>
              <a:t>antimikrobiyal</a:t>
            </a:r>
            <a:r>
              <a:rPr lang="tr-TR" dirty="0"/>
              <a:t> proteinlerden meydana gelen karmaşık bir ağ oluşturarak, birçok </a:t>
            </a:r>
            <a:r>
              <a:rPr lang="tr-TR" dirty="0" err="1"/>
              <a:t>epitel</a:t>
            </a:r>
            <a:r>
              <a:rPr lang="tr-TR" dirty="0"/>
              <a:t> yüzeyini kaplayan ve bu yolla mikroorganizmaların </a:t>
            </a:r>
            <a:r>
              <a:rPr lang="tr-TR" dirty="0" err="1"/>
              <a:t>epitel</a:t>
            </a:r>
            <a:r>
              <a:rPr lang="tr-TR" dirty="0"/>
              <a:t> hücrelere ulaşmasını engelleyen </a:t>
            </a:r>
            <a:r>
              <a:rPr lang="tr-TR" dirty="0" err="1"/>
              <a:t>mukoz</a:t>
            </a:r>
            <a:r>
              <a:rPr lang="tr-TR" dirty="0"/>
              <a:t> yapıdır. </a:t>
            </a:r>
            <a:endParaRPr lang="tr-TR" dirty="0" smtClean="0"/>
          </a:p>
          <a:p>
            <a:r>
              <a:rPr lang="tr-TR" dirty="0" smtClean="0"/>
              <a:t>Konakçı </a:t>
            </a:r>
            <a:r>
              <a:rPr lang="tr-TR" dirty="0"/>
              <a:t>savunma sisteminde üçüncü aşama, </a:t>
            </a:r>
            <a:r>
              <a:rPr lang="tr-TR" dirty="0" err="1"/>
              <a:t>immün</a:t>
            </a:r>
            <a:r>
              <a:rPr lang="tr-TR" dirty="0"/>
              <a:t> sistem hücreleri tarafından oluşturulmaktadır.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423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Konakçı Savunma Sistemleri ve Patojenlerle Etkileşimleri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üç aşamalı savunma sistemi birlikte </a:t>
            </a:r>
            <a:r>
              <a:rPr lang="tr-TR" dirty="0" err="1"/>
              <a:t>mukozal</a:t>
            </a:r>
            <a:r>
              <a:rPr lang="tr-TR" dirty="0"/>
              <a:t> bariyeri oluşturarak, örneğin; insan bağırsak sisteminde bulunan trilyonlarca </a:t>
            </a:r>
            <a:r>
              <a:rPr lang="tr-TR" dirty="0" err="1"/>
              <a:t>kommensal</a:t>
            </a:r>
            <a:r>
              <a:rPr lang="tr-TR" dirty="0"/>
              <a:t> mikroorganizmanın sistemik bölgelere ulaşmasını engeller. </a:t>
            </a:r>
            <a:endParaRPr lang="tr-TR" dirty="0" smtClean="0"/>
          </a:p>
          <a:p>
            <a:r>
              <a:rPr lang="tr-TR" dirty="0" smtClean="0"/>
              <a:t>Daha </a:t>
            </a:r>
            <a:r>
              <a:rPr lang="tr-TR" dirty="0"/>
              <a:t>önemlisi </a:t>
            </a:r>
            <a:r>
              <a:rPr lang="tr-TR" dirty="0" err="1"/>
              <a:t>immün</a:t>
            </a:r>
            <a:r>
              <a:rPr lang="tr-TR" dirty="0"/>
              <a:t> sistem, </a:t>
            </a:r>
            <a:r>
              <a:rPr lang="tr-TR" dirty="0" err="1"/>
              <a:t>patobiyont’lar</a:t>
            </a:r>
            <a:r>
              <a:rPr lang="tr-TR" dirty="0"/>
              <a:t> olarak tanımlanan </a:t>
            </a:r>
            <a:r>
              <a:rPr lang="tr-TR" dirty="0" err="1"/>
              <a:t>oportünistik</a:t>
            </a:r>
            <a:r>
              <a:rPr lang="tr-TR" dirty="0"/>
              <a:t> ya da </a:t>
            </a:r>
            <a:r>
              <a:rPr lang="tr-TR" dirty="0" err="1"/>
              <a:t>primer</a:t>
            </a:r>
            <a:r>
              <a:rPr lang="tr-TR" dirty="0"/>
              <a:t> patojen mikroorganizmalara karşı da engel oluşturmaktadır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Bununla </a:t>
            </a:r>
            <a:r>
              <a:rPr lang="tr-TR" dirty="0"/>
              <a:t>beraber birçok patojen, konakçı savunma sistemlerinden kaçma yönünde </a:t>
            </a:r>
            <a:r>
              <a:rPr lang="tr-TR" dirty="0" smtClean="0"/>
              <a:t>evrimleşmiştir.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705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Konakçı Savunma Sistemleri ve Patojenlerle Etkileşimleri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Konakçı </a:t>
            </a:r>
            <a:r>
              <a:rPr lang="tr-TR" dirty="0" err="1"/>
              <a:t>sistemlede</a:t>
            </a:r>
            <a:r>
              <a:rPr lang="tr-TR" dirty="0"/>
              <a:t> </a:t>
            </a:r>
            <a:r>
              <a:rPr lang="tr-TR" dirty="0" err="1"/>
              <a:t>biyofilmlerin</a:t>
            </a:r>
            <a:r>
              <a:rPr lang="tr-TR" dirty="0"/>
              <a:t> oluşumunun belirleyici ilk aşaması, söz konusu </a:t>
            </a:r>
            <a:r>
              <a:rPr lang="tr-TR" dirty="0" err="1"/>
              <a:t>biyofilmleri</a:t>
            </a:r>
            <a:r>
              <a:rPr lang="tr-TR" dirty="0"/>
              <a:t> oluşturacak enfeksiyon ajanlarının (patojenlerin) dahil olduğu konakçı sitemlerdeki </a:t>
            </a:r>
            <a:r>
              <a:rPr lang="tr-TR" dirty="0" err="1"/>
              <a:t>mikrobiota</a:t>
            </a:r>
            <a:r>
              <a:rPr lang="tr-TR" dirty="0"/>
              <a:t> ile etkileşimleridir. </a:t>
            </a:r>
            <a:endParaRPr lang="tr-TR" dirty="0" smtClean="0"/>
          </a:p>
          <a:p>
            <a:r>
              <a:rPr lang="tr-TR" dirty="0" smtClean="0"/>
              <a:t>Patojenlerle </a:t>
            </a:r>
            <a:r>
              <a:rPr lang="tr-TR" dirty="0"/>
              <a:t>enfeksiyon, klasik olarak mikroorganizmalar ile </a:t>
            </a:r>
            <a:r>
              <a:rPr lang="tr-TR" dirty="0" err="1"/>
              <a:t>immün</a:t>
            </a:r>
            <a:r>
              <a:rPr lang="tr-TR" dirty="0"/>
              <a:t> sistem arasındaki savaş olarak kabul edilmektedir. </a:t>
            </a:r>
            <a:endParaRPr lang="tr-TR" dirty="0" smtClean="0"/>
          </a:p>
          <a:p>
            <a:r>
              <a:rPr lang="tr-TR" dirty="0" err="1" smtClean="0"/>
              <a:t>İmmün</a:t>
            </a:r>
            <a:r>
              <a:rPr lang="tr-TR" dirty="0" smtClean="0"/>
              <a:t> </a:t>
            </a:r>
            <a:r>
              <a:rPr lang="tr-TR" dirty="0"/>
              <a:t>sistem patojenlerin konakçı sistemlerde </a:t>
            </a:r>
            <a:r>
              <a:rPr lang="tr-TR" dirty="0" err="1"/>
              <a:t>kolonize</a:t>
            </a:r>
            <a:r>
              <a:rPr lang="tr-TR" dirty="0"/>
              <a:t> olmasının ve hastalığa yol açmasının engellenmesinde anahtar rol oynamaktadır. </a:t>
            </a:r>
            <a:endParaRPr lang="tr-TR" dirty="0" smtClean="0"/>
          </a:p>
          <a:p>
            <a:r>
              <a:rPr lang="tr-TR" dirty="0" smtClean="0"/>
              <a:t>Gerçekte </a:t>
            </a:r>
            <a:r>
              <a:rPr lang="tr-TR" dirty="0"/>
              <a:t>patojenler, </a:t>
            </a:r>
            <a:r>
              <a:rPr lang="tr-TR" dirty="0" err="1"/>
              <a:t>epitel</a:t>
            </a:r>
            <a:r>
              <a:rPr lang="tr-TR" dirty="0"/>
              <a:t> hücreleri veya </a:t>
            </a:r>
            <a:r>
              <a:rPr lang="tr-TR" dirty="0" err="1"/>
              <a:t>immün</a:t>
            </a:r>
            <a:r>
              <a:rPr lang="tr-TR" dirty="0"/>
              <a:t> sistem hücrelerinden önce, sistemde var olan </a:t>
            </a:r>
            <a:r>
              <a:rPr lang="tr-TR" dirty="0" err="1"/>
              <a:t>mikroflora</a:t>
            </a:r>
            <a:r>
              <a:rPr lang="tr-TR" dirty="0"/>
              <a:t> ile karşılaşırlar. Bu </a:t>
            </a:r>
            <a:r>
              <a:rPr lang="tr-TR" dirty="0" err="1"/>
              <a:t>kommensal</a:t>
            </a:r>
            <a:r>
              <a:rPr lang="tr-TR" dirty="0"/>
              <a:t> mikroorganizmalar, </a:t>
            </a:r>
            <a:r>
              <a:rPr lang="tr-TR" dirty="0" err="1"/>
              <a:t>gastrointestinal</a:t>
            </a:r>
            <a:r>
              <a:rPr lang="tr-TR" dirty="0"/>
              <a:t> sistem örneğinde olduğu gibi, sistemdeki farklı nişleri işgal etmiş durumdadırlar ve </a:t>
            </a:r>
            <a:r>
              <a:rPr lang="tr-TR" dirty="0" err="1"/>
              <a:t>eksojen</a:t>
            </a:r>
            <a:r>
              <a:rPr lang="tr-TR" dirty="0"/>
              <a:t> mikroorganizmaların bu bölgeleri işgal etmelerine direnç gösterirler.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olaya “</a:t>
            </a:r>
            <a:r>
              <a:rPr lang="tr-TR" dirty="0" err="1"/>
              <a:t>kolonizasyon</a:t>
            </a:r>
            <a:r>
              <a:rPr lang="tr-TR" dirty="0"/>
              <a:t> direnci” adı verilmektedir. Ancak bazı </a:t>
            </a:r>
            <a:r>
              <a:rPr lang="tr-TR" dirty="0" err="1"/>
              <a:t>kommensal</a:t>
            </a:r>
            <a:r>
              <a:rPr lang="tr-TR" dirty="0"/>
              <a:t> mikroorganizmaların patojenlerin </a:t>
            </a:r>
            <a:r>
              <a:rPr lang="tr-TR" dirty="0" err="1"/>
              <a:t>kolonizasyonuna</a:t>
            </a:r>
            <a:r>
              <a:rPr lang="tr-TR" dirty="0"/>
              <a:t> önemli katkılarda bulunduğu da belirlenmiştir.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547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Konakçı Savunma Sistemleri ve Patojenlerle Etkileşimleri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Söz konusu </a:t>
            </a:r>
            <a:r>
              <a:rPr lang="tr-TR" dirty="0" err="1"/>
              <a:t>biyofilmleri</a:t>
            </a:r>
            <a:r>
              <a:rPr lang="tr-TR" dirty="0"/>
              <a:t> oluşturacak enfeksiyon ajanlarının (patojenlerin) dahil olduğu konakçı sitemlerdeki </a:t>
            </a:r>
            <a:r>
              <a:rPr lang="tr-TR" dirty="0" err="1"/>
              <a:t>mikrobiota</a:t>
            </a:r>
            <a:r>
              <a:rPr lang="tr-TR" dirty="0"/>
              <a:t> ile etkileşimleri sonucunda ortaya çıkmaktadır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Patojenlerle enfeksiyon, klasik olarak mikroorganizmalar ile </a:t>
            </a:r>
            <a:r>
              <a:rPr lang="tr-TR" dirty="0" err="1"/>
              <a:t>immün</a:t>
            </a:r>
            <a:r>
              <a:rPr lang="tr-TR" dirty="0"/>
              <a:t> sistem arasındaki savaş olarak kabul edilmektedir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 err="1"/>
              <a:t>İmmün</a:t>
            </a:r>
            <a:r>
              <a:rPr lang="tr-TR" dirty="0"/>
              <a:t> sistem patojenlerin konakçı sistemlerde </a:t>
            </a:r>
            <a:r>
              <a:rPr lang="tr-TR" dirty="0" err="1"/>
              <a:t>kolonize</a:t>
            </a:r>
            <a:r>
              <a:rPr lang="tr-TR" dirty="0"/>
              <a:t> olmasının ve hastalığa yol açmasının engellenmesinde anahtar rol oynamaktadır. Son altı yılda yürütülen çalışmalarda, </a:t>
            </a:r>
            <a:r>
              <a:rPr lang="tr-TR" dirty="0" err="1"/>
              <a:t>mikrobiyota’nın</a:t>
            </a:r>
            <a:r>
              <a:rPr lang="tr-TR" dirty="0"/>
              <a:t> patojenlere elektron </a:t>
            </a:r>
            <a:r>
              <a:rPr lang="tr-TR" dirty="0" err="1"/>
              <a:t>akseptörlerini</a:t>
            </a:r>
            <a:r>
              <a:rPr lang="tr-TR" dirty="0"/>
              <a:t>, inorganik besinleri ve şekerleri sağlayarak </a:t>
            </a:r>
            <a:r>
              <a:rPr lang="tr-TR" dirty="0" err="1"/>
              <a:t>regülator</a:t>
            </a:r>
            <a:r>
              <a:rPr lang="tr-TR" dirty="0"/>
              <a:t> görevi gördüğünü ve bu yolla </a:t>
            </a:r>
            <a:r>
              <a:rPr lang="tr-TR" dirty="0" err="1"/>
              <a:t>virülanslığı</a:t>
            </a:r>
            <a:r>
              <a:rPr lang="tr-TR" dirty="0"/>
              <a:t> teşvik ettiğini kanıtlamıştır.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135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Konakçı Savunma Sistemleri ve Patojenlerle Etkileşimleri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Örneğin; </a:t>
            </a:r>
            <a:r>
              <a:rPr lang="tr-TR" i="1" dirty="0" err="1"/>
              <a:t>Salmonella</a:t>
            </a:r>
            <a:r>
              <a:rPr lang="tr-TR" i="1" dirty="0"/>
              <a:t> </a:t>
            </a:r>
            <a:r>
              <a:rPr lang="tr-TR" dirty="0" err="1"/>
              <a:t>spp</a:t>
            </a:r>
            <a:r>
              <a:rPr lang="tr-TR" dirty="0"/>
              <a:t>. anaerobik solunum yapar ve elektron </a:t>
            </a:r>
            <a:r>
              <a:rPr lang="tr-TR" dirty="0" err="1"/>
              <a:t>akseptörü</a:t>
            </a:r>
            <a:r>
              <a:rPr lang="tr-TR" dirty="0"/>
              <a:t> </a:t>
            </a:r>
            <a:r>
              <a:rPr lang="tr-TR" dirty="0" err="1"/>
              <a:t>tetratiyonattır</a:t>
            </a:r>
            <a:r>
              <a:rPr lang="tr-TR" dirty="0"/>
              <a:t>. </a:t>
            </a:r>
            <a:r>
              <a:rPr lang="tr-TR" dirty="0" err="1"/>
              <a:t>Tetratiyonat</a:t>
            </a:r>
            <a:r>
              <a:rPr lang="tr-TR" dirty="0"/>
              <a:t> </a:t>
            </a:r>
            <a:r>
              <a:rPr lang="tr-TR" dirty="0" err="1"/>
              <a:t>gastrointestinal</a:t>
            </a:r>
            <a:r>
              <a:rPr lang="tr-TR" dirty="0"/>
              <a:t> sistem </a:t>
            </a:r>
            <a:r>
              <a:rPr lang="tr-TR" dirty="0" err="1"/>
              <a:t>mikrobiyotasının</a:t>
            </a:r>
            <a:r>
              <a:rPr lang="tr-TR" dirty="0"/>
              <a:t> ürettiği hidrojen sülfit ve </a:t>
            </a:r>
            <a:r>
              <a:rPr lang="tr-TR" dirty="0" err="1"/>
              <a:t>nötröfillerde</a:t>
            </a:r>
            <a:r>
              <a:rPr lang="tr-TR" dirty="0"/>
              <a:t> üretilen reaktif oksijen türlerinin bir seri </a:t>
            </a:r>
            <a:r>
              <a:rPr lang="tr-TR" dirty="0" err="1"/>
              <a:t>oksidasyon</a:t>
            </a:r>
            <a:r>
              <a:rPr lang="tr-TR" dirty="0"/>
              <a:t> reaksiyonu sonucunda oluşmaktadır. </a:t>
            </a:r>
            <a:endParaRPr lang="tr-TR" dirty="0" smtClean="0"/>
          </a:p>
          <a:p>
            <a:endParaRPr lang="tr-TR" i="1" dirty="0"/>
          </a:p>
          <a:p>
            <a:r>
              <a:rPr lang="tr-TR" i="1" dirty="0" err="1" smtClean="0"/>
              <a:t>Salmonella</a:t>
            </a:r>
            <a:r>
              <a:rPr lang="tr-TR" i="1" dirty="0" smtClean="0"/>
              <a:t> </a:t>
            </a:r>
            <a:r>
              <a:rPr lang="tr-TR" dirty="0" err="1"/>
              <a:t>spp</a:t>
            </a:r>
            <a:r>
              <a:rPr lang="tr-TR" dirty="0"/>
              <a:t>.'</a:t>
            </a:r>
            <a:r>
              <a:rPr lang="tr-TR" dirty="0" err="1"/>
              <a:t>nin</a:t>
            </a:r>
            <a:r>
              <a:rPr lang="tr-TR" dirty="0"/>
              <a:t> buna ilave olarak, </a:t>
            </a:r>
            <a:r>
              <a:rPr lang="tr-TR" dirty="0" err="1"/>
              <a:t>mikrobiyota’nın</a:t>
            </a:r>
            <a:r>
              <a:rPr lang="tr-TR" dirty="0"/>
              <a:t> şeker </a:t>
            </a:r>
            <a:r>
              <a:rPr lang="tr-TR" dirty="0" err="1"/>
              <a:t>fermentasyonunun</a:t>
            </a:r>
            <a:r>
              <a:rPr lang="tr-TR" dirty="0"/>
              <a:t> son ürünü olan moleküler hidrojeni (H2), organik enerji kaynaklarının azaldığı ya da tükendiği durumlarda, enerji kaynağı olarak kullanabildiği de belirlenmiştir</a:t>
            </a:r>
          </a:p>
        </p:txBody>
      </p:sp>
    </p:spTree>
    <p:extLst>
      <p:ext uri="{BB962C8B-B14F-4D97-AF65-F5344CB8AC3E}">
        <p14:creationId xmlns:p14="http://schemas.microsoft.com/office/powerpoint/2010/main" val="381874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Konakçı Savunma Sistemleri ve Patojenlerle Etkileşimleri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i="1" dirty="0" err="1"/>
              <a:t>Salmonella</a:t>
            </a:r>
            <a:r>
              <a:rPr lang="tr-TR" i="1" dirty="0"/>
              <a:t> </a:t>
            </a:r>
            <a:r>
              <a:rPr lang="tr-TR" dirty="0" err="1"/>
              <a:t>spp</a:t>
            </a:r>
            <a:r>
              <a:rPr lang="tr-TR" dirty="0"/>
              <a:t>. </a:t>
            </a:r>
            <a:r>
              <a:rPr lang="tr-TR" dirty="0" err="1"/>
              <a:t>sialik</a:t>
            </a:r>
            <a:r>
              <a:rPr lang="tr-TR" dirty="0"/>
              <a:t> asidi enerjice zengin karbon kaynağı olarak kullanmak suretiyle </a:t>
            </a:r>
            <a:r>
              <a:rPr lang="tr-TR" dirty="0" err="1"/>
              <a:t>gastrointestinal</a:t>
            </a:r>
            <a:r>
              <a:rPr lang="tr-TR" dirty="0"/>
              <a:t> sistemde çoğalabilme avantajını kazanmaktadır. </a:t>
            </a:r>
            <a:endParaRPr lang="tr-TR" dirty="0" smtClean="0"/>
          </a:p>
          <a:p>
            <a:r>
              <a:rPr lang="tr-TR" dirty="0" err="1" smtClean="0"/>
              <a:t>Enterohemorajik</a:t>
            </a:r>
            <a:r>
              <a:rPr lang="tr-TR" dirty="0" smtClean="0"/>
              <a:t> </a:t>
            </a:r>
            <a:r>
              <a:rPr lang="tr-TR" i="1" dirty="0"/>
              <a:t>E. </a:t>
            </a:r>
            <a:r>
              <a:rPr lang="tr-TR" i="1" dirty="0" err="1"/>
              <a:t>coli</a:t>
            </a:r>
            <a:r>
              <a:rPr lang="tr-TR" i="1" dirty="0"/>
              <a:t> </a:t>
            </a:r>
            <a:r>
              <a:rPr lang="tr-TR" dirty="0"/>
              <a:t>(EHEC) ise başka bir mekanizma kullanarak </a:t>
            </a:r>
            <a:r>
              <a:rPr lang="tr-TR" i="1" dirty="0"/>
              <a:t>B. </a:t>
            </a:r>
            <a:r>
              <a:rPr lang="tr-TR" i="1" dirty="0" err="1"/>
              <a:t>thetaiotaomicron</a:t>
            </a:r>
            <a:r>
              <a:rPr lang="tr-TR" i="1" dirty="0"/>
              <a:t> </a:t>
            </a:r>
            <a:r>
              <a:rPr lang="tr-TR" dirty="0"/>
              <a:t>aktivitesinden yararlanmaktadır. </a:t>
            </a:r>
            <a:endParaRPr lang="tr-TR" dirty="0" smtClean="0"/>
          </a:p>
          <a:p>
            <a:r>
              <a:rPr lang="tr-TR" dirty="0" smtClean="0"/>
              <a:t>EHEC </a:t>
            </a:r>
            <a:r>
              <a:rPr lang="tr-TR" dirty="0" err="1"/>
              <a:t>suşları</a:t>
            </a:r>
            <a:r>
              <a:rPr lang="tr-TR" dirty="0"/>
              <a:t>, </a:t>
            </a:r>
            <a:r>
              <a:rPr lang="tr-TR" i="1" dirty="0"/>
              <a:t>B. </a:t>
            </a:r>
            <a:r>
              <a:rPr lang="tr-TR" i="1" dirty="0" err="1"/>
              <a:t>thetaiotaomicron</a:t>
            </a:r>
            <a:r>
              <a:rPr lang="tr-TR" i="1" dirty="0"/>
              <a:t> </a:t>
            </a:r>
            <a:r>
              <a:rPr lang="tr-TR" dirty="0"/>
              <a:t>tarafından üretilen </a:t>
            </a:r>
            <a:r>
              <a:rPr lang="tr-TR" dirty="0" err="1"/>
              <a:t>fukozidaz</a:t>
            </a:r>
            <a:r>
              <a:rPr lang="tr-TR" dirty="0"/>
              <a:t> enzimi aktivitesi sonucu, konakçı </a:t>
            </a:r>
            <a:r>
              <a:rPr lang="tr-TR" dirty="0" err="1"/>
              <a:t>glikanlarından</a:t>
            </a:r>
            <a:r>
              <a:rPr lang="tr-TR" dirty="0"/>
              <a:t> sağlanan </a:t>
            </a:r>
            <a:r>
              <a:rPr lang="tr-TR" dirty="0" err="1"/>
              <a:t>fukozlara</a:t>
            </a:r>
            <a:r>
              <a:rPr lang="tr-TR" dirty="0"/>
              <a:t> duyarlıdır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Bu yolla oluşan </a:t>
            </a:r>
            <a:r>
              <a:rPr lang="tr-TR" dirty="0" err="1"/>
              <a:t>fukozlar</a:t>
            </a:r>
            <a:r>
              <a:rPr lang="tr-TR" dirty="0"/>
              <a:t> EHEC </a:t>
            </a:r>
            <a:r>
              <a:rPr lang="tr-TR" dirty="0" err="1"/>
              <a:t>suşlarında</a:t>
            </a:r>
            <a:r>
              <a:rPr lang="tr-TR" dirty="0"/>
              <a:t>, konakçı sistemde </a:t>
            </a:r>
            <a:r>
              <a:rPr lang="tr-TR" dirty="0" err="1"/>
              <a:t>kolonizasyonu</a:t>
            </a:r>
            <a:r>
              <a:rPr lang="tr-TR" dirty="0"/>
              <a:t> sağlayan </a:t>
            </a:r>
            <a:r>
              <a:rPr lang="tr-TR" dirty="0" err="1"/>
              <a:t>virülans</a:t>
            </a:r>
            <a:r>
              <a:rPr lang="tr-TR" dirty="0"/>
              <a:t> genlerin ifadesini indükleyerek, bu patojenlere kolaylık </a:t>
            </a:r>
            <a:r>
              <a:rPr lang="tr-TR" dirty="0" smtClean="0"/>
              <a:t>sağlar.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025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Konakçı Savunma Sistemleri ve Patojenlerle Etkileşimleri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Benzer şekilde </a:t>
            </a:r>
            <a:r>
              <a:rPr lang="tr-TR" i="1" dirty="0" err="1"/>
              <a:t>Clostridium</a:t>
            </a:r>
            <a:r>
              <a:rPr lang="tr-TR" i="1" dirty="0"/>
              <a:t> </a:t>
            </a:r>
            <a:r>
              <a:rPr lang="tr-TR" i="1" dirty="0" err="1"/>
              <a:t>difficile</a:t>
            </a:r>
            <a:r>
              <a:rPr lang="tr-TR" i="1" dirty="0"/>
              <a:t> </a:t>
            </a:r>
            <a:r>
              <a:rPr lang="tr-TR" dirty="0"/>
              <a:t>ve </a:t>
            </a:r>
            <a:r>
              <a:rPr lang="tr-TR" i="1" dirty="0" err="1"/>
              <a:t>Citrobacter</a:t>
            </a:r>
            <a:r>
              <a:rPr lang="tr-TR" i="1" dirty="0"/>
              <a:t> </a:t>
            </a:r>
            <a:r>
              <a:rPr lang="tr-TR" i="1" dirty="0" err="1"/>
              <a:t>rodentium</a:t>
            </a:r>
            <a:r>
              <a:rPr lang="tr-TR" i="1" dirty="0"/>
              <a:t> </a:t>
            </a:r>
            <a:r>
              <a:rPr lang="tr-TR" dirty="0" err="1"/>
              <a:t>mikrobiota’nın</a:t>
            </a:r>
            <a:r>
              <a:rPr lang="tr-TR" dirty="0"/>
              <a:t> ürettiği </a:t>
            </a:r>
            <a:r>
              <a:rPr lang="tr-TR" dirty="0" err="1"/>
              <a:t>süksinatı</a:t>
            </a:r>
            <a:r>
              <a:rPr lang="tr-TR" dirty="0"/>
              <a:t> </a:t>
            </a:r>
            <a:r>
              <a:rPr lang="tr-TR" dirty="0" err="1"/>
              <a:t>metabolize</a:t>
            </a:r>
            <a:r>
              <a:rPr lang="tr-TR" dirty="0"/>
              <a:t> ederek bağırsak sisteminde çoğalabilmektedir. Bu bileşik ayrıca </a:t>
            </a:r>
            <a:r>
              <a:rPr lang="tr-TR" i="1" dirty="0"/>
              <a:t>C. </a:t>
            </a:r>
            <a:r>
              <a:rPr lang="tr-TR" i="1" dirty="0" err="1"/>
              <a:t>difficile’</a:t>
            </a:r>
            <a:r>
              <a:rPr lang="tr-TR" dirty="0" err="1"/>
              <a:t>nin</a:t>
            </a:r>
            <a:r>
              <a:rPr lang="tr-TR" dirty="0"/>
              <a:t> </a:t>
            </a:r>
            <a:r>
              <a:rPr lang="tr-TR" dirty="0" err="1"/>
              <a:t>virülans</a:t>
            </a:r>
            <a:r>
              <a:rPr lang="tr-TR" dirty="0"/>
              <a:t> genlerinin pozitif regülasyonunda rol </a:t>
            </a:r>
            <a:r>
              <a:rPr lang="tr-TR" dirty="0" smtClean="0"/>
              <a:t>almaktadır. </a:t>
            </a:r>
          </a:p>
          <a:p>
            <a:r>
              <a:rPr lang="tr-TR" dirty="0" err="1" smtClean="0"/>
              <a:t>Mikrobiyota’nın</a:t>
            </a:r>
            <a:r>
              <a:rPr lang="tr-TR" dirty="0" smtClean="0"/>
              <a:t> </a:t>
            </a:r>
            <a:r>
              <a:rPr lang="tr-TR" dirty="0"/>
              <a:t>yararlı bileşikler oluşturmak suretiyle dolaylı bir şekilde patojenleri desteklemesi, konakçı sistemin patojen yanıtları oluşturması sürecinde de gerçekleşmektedir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Örneğin; patojenlerdeki </a:t>
            </a:r>
            <a:r>
              <a:rPr lang="tr-TR" dirty="0" err="1"/>
              <a:t>Toll</a:t>
            </a:r>
            <a:r>
              <a:rPr lang="tr-TR" dirty="0"/>
              <a:t>-benzeri </a:t>
            </a:r>
            <a:r>
              <a:rPr lang="tr-TR" dirty="0" err="1"/>
              <a:t>resertör</a:t>
            </a:r>
            <a:r>
              <a:rPr lang="tr-TR" dirty="0"/>
              <a:t> (TLR) </a:t>
            </a:r>
            <a:r>
              <a:rPr lang="tr-TR" dirty="0" err="1"/>
              <a:t>ligantları</a:t>
            </a:r>
            <a:r>
              <a:rPr lang="tr-TR" dirty="0"/>
              <a:t>, ince bağırsak </a:t>
            </a:r>
            <a:r>
              <a:rPr lang="tr-TR" dirty="0" err="1"/>
              <a:t>epitel</a:t>
            </a:r>
            <a:r>
              <a:rPr lang="tr-TR" dirty="0"/>
              <a:t> hücrelerinde interlökin-22 (IL-22) bağımlı </a:t>
            </a:r>
            <a:r>
              <a:rPr lang="tr-TR" dirty="0" err="1"/>
              <a:t>fukozilasyonu</a:t>
            </a:r>
            <a:r>
              <a:rPr lang="tr-TR" dirty="0"/>
              <a:t> teşvik etmektedir.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hücreler ince bağırsak lümenine geçtiğinde </a:t>
            </a:r>
            <a:r>
              <a:rPr lang="tr-TR" dirty="0" err="1"/>
              <a:t>fukoz</a:t>
            </a:r>
            <a:r>
              <a:rPr lang="tr-TR" dirty="0"/>
              <a:t> serbest kalarak </a:t>
            </a:r>
            <a:r>
              <a:rPr lang="tr-TR" dirty="0" err="1"/>
              <a:t>mikrobiota</a:t>
            </a:r>
            <a:r>
              <a:rPr lang="tr-TR" dirty="0"/>
              <a:t> tarafından </a:t>
            </a:r>
            <a:r>
              <a:rPr lang="tr-TR" dirty="0" err="1"/>
              <a:t>metabolize</a:t>
            </a:r>
            <a:r>
              <a:rPr lang="tr-TR" dirty="0"/>
              <a:t> edilir. </a:t>
            </a:r>
            <a:endParaRPr lang="tr-TR" dirty="0" smtClean="0"/>
          </a:p>
          <a:p>
            <a:r>
              <a:rPr lang="tr-TR" dirty="0" err="1" smtClean="0"/>
              <a:t>Fukoz</a:t>
            </a:r>
            <a:r>
              <a:rPr lang="tr-TR" dirty="0" smtClean="0"/>
              <a:t> </a:t>
            </a:r>
            <a:r>
              <a:rPr lang="tr-TR" dirty="0"/>
              <a:t>salınımı yukarıda ifade edildiği şekilde bazı patojenler için elverişli koşullar yaratırken, örneğin; </a:t>
            </a:r>
            <a:r>
              <a:rPr lang="tr-TR" i="1" dirty="0"/>
              <a:t>C. </a:t>
            </a:r>
            <a:r>
              <a:rPr lang="tr-TR" i="1" dirty="0" err="1"/>
              <a:t>rodentium</a:t>
            </a:r>
            <a:r>
              <a:rPr lang="tr-TR" dirty="0" err="1"/>
              <a:t>’da</a:t>
            </a:r>
            <a:r>
              <a:rPr lang="tr-TR" dirty="0"/>
              <a:t> </a:t>
            </a:r>
            <a:r>
              <a:rPr lang="tr-TR" dirty="0" err="1"/>
              <a:t>virülans</a:t>
            </a:r>
            <a:r>
              <a:rPr lang="tr-TR" dirty="0"/>
              <a:t> genlerin ifadesini baskılamaktadır, konakçı organizmanın söz konusu patojene karşı toleransını da artırabilir.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363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/>
              <a:t>Biyofilm</a:t>
            </a:r>
            <a:r>
              <a:rPr lang="tr-TR" dirty="0"/>
              <a:t> oluşumunun konakçı savunma sistemleri ve kullanılan </a:t>
            </a:r>
            <a:r>
              <a:rPr lang="tr-TR" dirty="0" err="1"/>
              <a:t>kemoterapötikler</a:t>
            </a:r>
            <a:r>
              <a:rPr lang="tr-TR" dirty="0"/>
              <a:t> yanında, gıda başta olmak üzere farklı endüstriyel üretim süreçlerinde kullanılan </a:t>
            </a:r>
            <a:r>
              <a:rPr lang="tr-TR" dirty="0" err="1"/>
              <a:t>abiyotik</a:t>
            </a:r>
            <a:r>
              <a:rPr lang="tr-TR" dirty="0"/>
              <a:t> yüzeylerden dezenfektanlar aracılığı ile etkin bir şekilde </a:t>
            </a:r>
            <a:r>
              <a:rPr lang="tr-TR" dirty="0" err="1"/>
              <a:t>gideriminin</a:t>
            </a:r>
            <a:r>
              <a:rPr lang="tr-TR" dirty="0"/>
              <a:t> mümkün olmaması, söz konusu yapıların oluşumunun biyokimyasal, genetik ve fizyolojik esasının tam anlamı ile aydınlatılamamasından kaynaklanmaktadır. </a:t>
            </a:r>
            <a:endParaRPr lang="tr-TR" dirty="0" smtClean="0"/>
          </a:p>
          <a:p>
            <a:r>
              <a:rPr lang="tr-TR" dirty="0" err="1" smtClean="0"/>
              <a:t>Biyofilm</a:t>
            </a:r>
            <a:r>
              <a:rPr lang="tr-TR" dirty="0" smtClean="0"/>
              <a:t> </a:t>
            </a:r>
            <a:r>
              <a:rPr lang="tr-TR" dirty="0"/>
              <a:t>yapısında yer alan mikroorganizmaları, yüzey </a:t>
            </a:r>
            <a:r>
              <a:rPr lang="tr-TR" dirty="0" err="1"/>
              <a:t>agregasyonunda</a:t>
            </a:r>
            <a:r>
              <a:rPr lang="tr-TR" dirty="0"/>
              <a:t>, yüzeyler ve besin maddeleri için var olan </a:t>
            </a:r>
            <a:r>
              <a:rPr lang="tr-TR" dirty="0" err="1"/>
              <a:t>mikrobiota</a:t>
            </a:r>
            <a:r>
              <a:rPr lang="tr-TR" dirty="0"/>
              <a:t> ile yarışmasında, konakçı savunma sistemlerine karşı etkin yanıtlar oluşturmasında ve yayılmasında hangi genetik regülasyon mekanizmalarının ve bunların teşvik ettiği moleküllerin rol oynadığının belirlenmesi, etkin </a:t>
            </a:r>
            <a:r>
              <a:rPr lang="tr-TR" dirty="0" err="1"/>
              <a:t>biyofilm</a:t>
            </a:r>
            <a:r>
              <a:rPr lang="tr-TR" dirty="0"/>
              <a:t> önleme ve eradikasyon stratejilerinin geliştirilmesini beraberinde getirecektir</a:t>
            </a:r>
            <a:r>
              <a:rPr lang="tr-TR"/>
              <a:t>. </a:t>
            </a:r>
            <a:endParaRPr lang="tr-TR" smtClean="0"/>
          </a:p>
          <a:p>
            <a:r>
              <a:rPr lang="tr-TR" smtClean="0"/>
              <a:t>Bu </a:t>
            </a:r>
            <a:r>
              <a:rPr lang="tr-TR" dirty="0"/>
              <a:t>ancak patojenlerin </a:t>
            </a:r>
            <a:r>
              <a:rPr lang="tr-TR" dirty="0" err="1"/>
              <a:t>planktonik</a:t>
            </a:r>
            <a:r>
              <a:rPr lang="tr-TR" dirty="0"/>
              <a:t> formları ile </a:t>
            </a:r>
            <a:r>
              <a:rPr lang="tr-TR" dirty="0" err="1"/>
              <a:t>biyofilm</a:t>
            </a:r>
            <a:r>
              <a:rPr lang="tr-TR" dirty="0"/>
              <a:t> formlarının karşılaştırmalı sistem biyolojisi çalışmaları kullanılarak detaylı bir şekilde incelenmesi sonucunda mümkün olacaktır.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4925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758</Words>
  <Application>Microsoft Office PowerPoint</Application>
  <PresentationFormat>Geniş ekran</PresentationFormat>
  <Paragraphs>38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</vt:lpstr>
      <vt:lpstr>Bakteriyel Biyofilmler ve Konak Savunma Sistemleri</vt:lpstr>
      <vt:lpstr>Konakçı Savunma Sistemleri ve Patojenlerle Etkileşimleri </vt:lpstr>
      <vt:lpstr>Konakçı Savunma Sistemleri ve Patojenlerle Etkileşimleri </vt:lpstr>
      <vt:lpstr>Konakçı Savunma Sistemleri ve Patojenlerle Etkileşimleri </vt:lpstr>
      <vt:lpstr>Konakçı Savunma Sistemleri ve Patojenlerle Etkileşimleri </vt:lpstr>
      <vt:lpstr>Konakçı Savunma Sistemleri ve Patojenlerle Etkileşimleri </vt:lpstr>
      <vt:lpstr>Konakçı Savunma Sistemleri ve Patojenlerle Etkileşimleri </vt:lpstr>
      <vt:lpstr>Konakçı Savunma Sistemleri ve Patojenlerle Etkileşimleri </vt:lpstr>
      <vt:lpstr>Sonuç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Bakteriyel Biyofilmler ve Konak Savunma Sistemleri</dc:title>
  <dc:creator>iso</dc:creator>
  <cp:lastModifiedBy>iso</cp:lastModifiedBy>
  <cp:revision>3</cp:revision>
  <dcterms:created xsi:type="dcterms:W3CDTF">2018-01-05T07:04:57Z</dcterms:created>
  <dcterms:modified xsi:type="dcterms:W3CDTF">2018-01-05T07:12:06Z</dcterms:modified>
</cp:coreProperties>
</file>