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72"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02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image" Target="../media/image1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D96D52-63E6-4EA2-8649-E7B3E3F5CEAE}" type="datetimeFigureOut">
              <a:rPr lang="tr-TR" smtClean="0"/>
              <a:t>18.11.2020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22957-F450-4D94-9DD2-F57E693818C2}" type="slidenum">
              <a:rPr lang="tr-TR" smtClean="0"/>
              <a:t>‹#›</a:t>
            </a:fld>
            <a:endParaRPr lang="tr-TR"/>
          </a:p>
        </p:txBody>
      </p:sp>
    </p:spTree>
    <p:extLst>
      <p:ext uri="{BB962C8B-B14F-4D97-AF65-F5344CB8AC3E}">
        <p14:creationId xmlns:p14="http://schemas.microsoft.com/office/powerpoint/2010/main" val="4634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D8422C-448E-4F19-A0BA-6D9D7CDC894F}" type="slidenum">
              <a:rPr lang="en-GB" altLang="tr-TR">
                <a:solidFill>
                  <a:srgbClr val="FFFFFF"/>
                </a:solidFill>
              </a:rPr>
              <a:pPr/>
              <a:t>1</a:t>
            </a:fld>
            <a:endParaRPr lang="en-GB" altLang="tr-TR">
              <a:solidFill>
                <a:srgbClr val="FFFFFF"/>
              </a:solidFill>
            </a:endParaRPr>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593866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A08C3D-BA41-4029-B1F3-6063B88A5037}" type="slidenum">
              <a:rPr lang="en-GB" altLang="tr-TR">
                <a:solidFill>
                  <a:srgbClr val="FFFFFF"/>
                </a:solidFill>
              </a:rPr>
              <a:pPr/>
              <a:t>3</a:t>
            </a:fld>
            <a:endParaRPr lang="en-GB" altLang="tr-TR">
              <a:solidFill>
                <a:srgbClr val="FFFFFF"/>
              </a:solidFill>
            </a:endParaRPr>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ltLang="tr-TR"/>
          </a:p>
        </p:txBody>
      </p:sp>
    </p:spTree>
    <p:extLst>
      <p:ext uri="{BB962C8B-B14F-4D97-AF65-F5344CB8AC3E}">
        <p14:creationId xmlns:p14="http://schemas.microsoft.com/office/powerpoint/2010/main" val="2301969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0CA897-C9B6-4015-B76D-8426DB378A14}" type="slidenum">
              <a:rPr lang="en-GB" altLang="tr-TR">
                <a:solidFill>
                  <a:srgbClr val="FFFFFF"/>
                </a:solidFill>
              </a:rPr>
              <a:pPr/>
              <a:t>4</a:t>
            </a:fld>
            <a:endParaRPr lang="en-GB" altLang="tr-TR">
              <a:solidFill>
                <a:srgbClr val="FFFFFF"/>
              </a:solidFill>
            </a:endParaRPr>
          </a:p>
        </p:txBody>
      </p:sp>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pPr algn="just"/>
            <a:endParaRPr lang="en-US" altLang="tr-TR"/>
          </a:p>
        </p:txBody>
      </p:sp>
    </p:spTree>
    <p:extLst>
      <p:ext uri="{BB962C8B-B14F-4D97-AF65-F5344CB8AC3E}">
        <p14:creationId xmlns:p14="http://schemas.microsoft.com/office/powerpoint/2010/main" val="1330092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358C32-9F64-412A-ACAD-78C72E3E1A93}" type="slidenum">
              <a:rPr lang="en-GB" altLang="tr-TR">
                <a:solidFill>
                  <a:srgbClr val="FFFFFF"/>
                </a:solidFill>
              </a:rPr>
              <a:pPr/>
              <a:t>5</a:t>
            </a:fld>
            <a:endParaRPr lang="en-GB" altLang="tr-TR">
              <a:solidFill>
                <a:srgbClr val="FFFFFF"/>
              </a:solidFill>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ltLang="tr-TR"/>
          </a:p>
        </p:txBody>
      </p:sp>
    </p:spTree>
    <p:extLst>
      <p:ext uri="{BB962C8B-B14F-4D97-AF65-F5344CB8AC3E}">
        <p14:creationId xmlns:p14="http://schemas.microsoft.com/office/powerpoint/2010/main" val="2257562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A59997-F88A-4B66-BBDF-3EE1020365A5}" type="slidenum">
              <a:rPr lang="en-GB" altLang="tr-TR">
                <a:solidFill>
                  <a:srgbClr val="FFFFFF"/>
                </a:solidFill>
              </a:rPr>
              <a:pPr/>
              <a:t>6</a:t>
            </a:fld>
            <a:endParaRPr lang="en-GB" altLang="tr-TR">
              <a:solidFill>
                <a:srgbClr val="FFFFFF"/>
              </a:solidFill>
            </a:endParaRPr>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pPr algn="just"/>
            <a:endParaRPr lang="en-US" altLang="tr-TR"/>
          </a:p>
        </p:txBody>
      </p:sp>
    </p:spTree>
    <p:extLst>
      <p:ext uri="{BB962C8B-B14F-4D97-AF65-F5344CB8AC3E}">
        <p14:creationId xmlns:p14="http://schemas.microsoft.com/office/powerpoint/2010/main" val="3992193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FC7C92-A7B3-4E78-9256-FF0AA8891CC5}" type="slidenum">
              <a:rPr lang="en-GB" altLang="tr-TR">
                <a:solidFill>
                  <a:srgbClr val="FFFFFF"/>
                </a:solidFill>
              </a:rPr>
              <a:pPr/>
              <a:t>13</a:t>
            </a:fld>
            <a:endParaRPr lang="en-GB" altLang="tr-TR">
              <a:solidFill>
                <a:srgbClr val="FFFFFF"/>
              </a:solidFill>
            </a:endParaRPr>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pPr algn="just"/>
            <a:endParaRPr lang="tr-TR" altLang="tr-TR"/>
          </a:p>
        </p:txBody>
      </p:sp>
    </p:spTree>
    <p:extLst>
      <p:ext uri="{BB962C8B-B14F-4D97-AF65-F5344CB8AC3E}">
        <p14:creationId xmlns:p14="http://schemas.microsoft.com/office/powerpoint/2010/main" val="594557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00FE13-2AB6-408F-9595-843C7E23C60E}" type="slidenum">
              <a:rPr lang="en-GB" altLang="tr-TR">
                <a:solidFill>
                  <a:srgbClr val="FFFFFF"/>
                </a:solidFill>
              </a:rPr>
              <a:pPr/>
              <a:t>14</a:t>
            </a:fld>
            <a:endParaRPr lang="en-GB" altLang="tr-TR">
              <a:solidFill>
                <a:srgbClr val="FFFFFF"/>
              </a:solidFill>
            </a:endParaRPr>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pPr algn="just"/>
            <a:endParaRPr lang="tr-TR" altLang="tr-TR"/>
          </a:p>
        </p:txBody>
      </p:sp>
    </p:spTree>
    <p:extLst>
      <p:ext uri="{BB962C8B-B14F-4D97-AF65-F5344CB8AC3E}">
        <p14:creationId xmlns:p14="http://schemas.microsoft.com/office/powerpoint/2010/main" val="322740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en-GB"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en-GB"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B10A5618-FB4C-4741-A5AB-7BDF174D6E4E}"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784638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GB"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en-GB"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6CB6D3E-936A-4DC1-AB37-5CF6D7C9F9AF}"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3025727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86800" y="609600"/>
            <a:ext cx="2590800" cy="54864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6096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GB"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en-GB"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86F2B10-FBE7-457C-B33A-09C9F963199C}"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3988984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Unvan 1"/>
          <p:cNvSpPr>
            <a:spLocks noGrp="1"/>
          </p:cNvSpPr>
          <p:nvPr>
            <p:ph type="title" sz="quarter"/>
          </p:nvPr>
        </p:nvSpPr>
        <p:spPr>
          <a:xfrm>
            <a:off x="914400" y="609600"/>
            <a:ext cx="103632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9144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9144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61976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914400" y="6248400"/>
            <a:ext cx="2540000" cy="457200"/>
          </a:xfrm>
        </p:spPr>
        <p:txBody>
          <a:bodyPr/>
          <a:lstStyle>
            <a:lvl1pPr>
              <a:defRPr/>
            </a:lvl1pPr>
          </a:lstStyle>
          <a:p>
            <a:endParaRPr lang="en-GB" altLang="tr-TR">
              <a:solidFill>
                <a:srgbClr val="000000"/>
              </a:solidFill>
            </a:endParaRPr>
          </a:p>
        </p:txBody>
      </p:sp>
      <p:sp>
        <p:nvSpPr>
          <p:cNvPr id="8" name="Altbilgi Yer Tutucusu 7"/>
          <p:cNvSpPr>
            <a:spLocks noGrp="1"/>
          </p:cNvSpPr>
          <p:nvPr>
            <p:ph type="ftr" sz="quarter" idx="11"/>
          </p:nvPr>
        </p:nvSpPr>
        <p:spPr>
          <a:xfrm>
            <a:off x="4165600" y="6248400"/>
            <a:ext cx="3860800" cy="457200"/>
          </a:xfrm>
        </p:spPr>
        <p:txBody>
          <a:bodyPr/>
          <a:lstStyle>
            <a:lvl1pPr>
              <a:defRPr/>
            </a:lvl1pPr>
          </a:lstStyle>
          <a:p>
            <a:endParaRPr lang="en-GB" altLang="tr-TR">
              <a:solidFill>
                <a:srgbClr val="000000"/>
              </a:solidFill>
            </a:endParaRPr>
          </a:p>
        </p:txBody>
      </p:sp>
      <p:sp>
        <p:nvSpPr>
          <p:cNvPr id="9" name="Slayt Numarası Yer Tutucusu 8"/>
          <p:cNvSpPr>
            <a:spLocks noGrp="1"/>
          </p:cNvSpPr>
          <p:nvPr>
            <p:ph type="sldNum" sz="quarter" idx="12"/>
          </p:nvPr>
        </p:nvSpPr>
        <p:spPr>
          <a:xfrm>
            <a:off x="8737600" y="6248400"/>
            <a:ext cx="2540000" cy="457200"/>
          </a:xfrm>
        </p:spPr>
        <p:txBody>
          <a:bodyPr/>
          <a:lstStyle>
            <a:lvl1pPr>
              <a:defRPr/>
            </a:lvl1pPr>
          </a:lstStyle>
          <a:p>
            <a:fld id="{0468D112-483C-49D9-A78D-105F7747E3AE}"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64193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914400" y="6248400"/>
            <a:ext cx="2540000" cy="457200"/>
          </a:xfrm>
        </p:spPr>
        <p:txBody>
          <a:bodyPr/>
          <a:lstStyle>
            <a:lvl1pPr>
              <a:defRPr/>
            </a:lvl1pPr>
          </a:lstStyle>
          <a:p>
            <a:endParaRPr lang="en-GB" altLang="tr-TR">
              <a:solidFill>
                <a:srgbClr val="000000"/>
              </a:solidFill>
            </a:endParaRPr>
          </a:p>
        </p:txBody>
      </p:sp>
      <p:sp>
        <p:nvSpPr>
          <p:cNvPr id="7" name="Altbilgi Yer Tutucusu 6"/>
          <p:cNvSpPr>
            <a:spLocks noGrp="1"/>
          </p:cNvSpPr>
          <p:nvPr>
            <p:ph type="ftr" sz="quarter" idx="11"/>
          </p:nvPr>
        </p:nvSpPr>
        <p:spPr>
          <a:xfrm>
            <a:off x="4165600" y="6248400"/>
            <a:ext cx="3860800" cy="457200"/>
          </a:xfrm>
        </p:spPr>
        <p:txBody>
          <a:bodyPr/>
          <a:lstStyle>
            <a:lvl1pPr>
              <a:defRPr/>
            </a:lvl1pPr>
          </a:lstStyle>
          <a:p>
            <a:endParaRPr lang="en-GB" altLang="tr-TR">
              <a:solidFill>
                <a:srgbClr val="000000"/>
              </a:solidFill>
            </a:endParaRPr>
          </a:p>
        </p:txBody>
      </p:sp>
      <p:sp>
        <p:nvSpPr>
          <p:cNvPr id="8" name="Slayt Numarası Yer Tutucusu 7"/>
          <p:cNvSpPr>
            <a:spLocks noGrp="1"/>
          </p:cNvSpPr>
          <p:nvPr>
            <p:ph type="sldNum" sz="quarter" idx="12"/>
          </p:nvPr>
        </p:nvSpPr>
        <p:spPr>
          <a:xfrm>
            <a:off x="8737600" y="6248400"/>
            <a:ext cx="2540000" cy="457200"/>
          </a:xfrm>
        </p:spPr>
        <p:txBody>
          <a:bodyPr/>
          <a:lstStyle>
            <a:lvl1pPr>
              <a:defRPr/>
            </a:lvl1pPr>
          </a:lstStyle>
          <a:p>
            <a:fld id="{93012497-27DB-45FD-BC22-8D2B5004BF50}"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1998708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914400" y="609600"/>
            <a:ext cx="10363200" cy="54864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Veri Yer Tutucusu 2"/>
          <p:cNvSpPr>
            <a:spLocks noGrp="1"/>
          </p:cNvSpPr>
          <p:nvPr>
            <p:ph type="dt" sz="half" idx="10"/>
          </p:nvPr>
        </p:nvSpPr>
        <p:spPr>
          <a:xfrm>
            <a:off x="914400" y="6248400"/>
            <a:ext cx="2540000" cy="457200"/>
          </a:xfrm>
        </p:spPr>
        <p:txBody>
          <a:bodyPr/>
          <a:lstStyle>
            <a:lvl1pPr>
              <a:defRPr/>
            </a:lvl1pPr>
          </a:lstStyle>
          <a:p>
            <a:endParaRPr lang="en-GB" altLang="tr-TR">
              <a:solidFill>
                <a:srgbClr val="000000"/>
              </a:solidFill>
            </a:endParaRPr>
          </a:p>
        </p:txBody>
      </p:sp>
      <p:sp>
        <p:nvSpPr>
          <p:cNvPr id="4" name="Altbilgi Yer Tutucusu 3"/>
          <p:cNvSpPr>
            <a:spLocks noGrp="1"/>
          </p:cNvSpPr>
          <p:nvPr>
            <p:ph type="ftr" sz="quarter" idx="11"/>
          </p:nvPr>
        </p:nvSpPr>
        <p:spPr>
          <a:xfrm>
            <a:off x="4165600" y="6248400"/>
            <a:ext cx="3860800" cy="457200"/>
          </a:xfrm>
        </p:spPr>
        <p:txBody>
          <a:bodyPr/>
          <a:lstStyle>
            <a:lvl1pPr>
              <a:defRPr/>
            </a:lvl1pPr>
          </a:lstStyle>
          <a:p>
            <a:endParaRPr lang="en-GB" altLang="tr-TR">
              <a:solidFill>
                <a:srgbClr val="000000"/>
              </a:solidFill>
            </a:endParaRPr>
          </a:p>
        </p:txBody>
      </p:sp>
      <p:sp>
        <p:nvSpPr>
          <p:cNvPr id="5" name="Slayt Numarası Yer Tutucusu 4"/>
          <p:cNvSpPr>
            <a:spLocks noGrp="1"/>
          </p:cNvSpPr>
          <p:nvPr>
            <p:ph type="sldNum" sz="quarter" idx="12"/>
          </p:nvPr>
        </p:nvSpPr>
        <p:spPr>
          <a:xfrm>
            <a:off x="8737600" y="6248400"/>
            <a:ext cx="2540000" cy="457200"/>
          </a:xfrm>
        </p:spPr>
        <p:txBody>
          <a:bodyPr/>
          <a:lstStyle>
            <a:lvl1pPr>
              <a:defRPr/>
            </a:lvl1pPr>
          </a:lstStyle>
          <a:p>
            <a:fld id="{97BD50F5-AC2D-41B3-B391-9B6E96697DCB}"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183466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914400" y="6248400"/>
            <a:ext cx="2540000" cy="457200"/>
          </a:xfrm>
        </p:spPr>
        <p:txBody>
          <a:bodyPr/>
          <a:lstStyle>
            <a:lvl1pPr>
              <a:defRPr/>
            </a:lvl1pPr>
          </a:lstStyle>
          <a:p>
            <a:endParaRPr lang="en-GB" altLang="tr-TR">
              <a:solidFill>
                <a:srgbClr val="000000"/>
              </a:solidFill>
            </a:endParaRPr>
          </a:p>
        </p:txBody>
      </p:sp>
      <p:sp>
        <p:nvSpPr>
          <p:cNvPr id="7" name="Altbilgi Yer Tutucusu 6"/>
          <p:cNvSpPr>
            <a:spLocks noGrp="1"/>
          </p:cNvSpPr>
          <p:nvPr>
            <p:ph type="ftr" sz="quarter" idx="11"/>
          </p:nvPr>
        </p:nvSpPr>
        <p:spPr>
          <a:xfrm>
            <a:off x="4165600" y="6248400"/>
            <a:ext cx="3860800" cy="457200"/>
          </a:xfrm>
        </p:spPr>
        <p:txBody>
          <a:bodyPr/>
          <a:lstStyle>
            <a:lvl1pPr>
              <a:defRPr/>
            </a:lvl1pPr>
          </a:lstStyle>
          <a:p>
            <a:endParaRPr lang="en-GB" altLang="tr-TR">
              <a:solidFill>
                <a:srgbClr val="000000"/>
              </a:solidFill>
            </a:endParaRPr>
          </a:p>
        </p:txBody>
      </p:sp>
      <p:sp>
        <p:nvSpPr>
          <p:cNvPr id="8" name="Slayt Numarası Yer Tutucusu 7"/>
          <p:cNvSpPr>
            <a:spLocks noGrp="1"/>
          </p:cNvSpPr>
          <p:nvPr>
            <p:ph type="sldNum" sz="quarter" idx="12"/>
          </p:nvPr>
        </p:nvSpPr>
        <p:spPr>
          <a:xfrm>
            <a:off x="8737600" y="6248400"/>
            <a:ext cx="2540000" cy="457200"/>
          </a:xfrm>
        </p:spPr>
        <p:txBody>
          <a:bodyPr/>
          <a:lstStyle>
            <a:lvl1pPr>
              <a:defRPr/>
            </a:lvl1pPr>
          </a:lstStyle>
          <a:p>
            <a:fld id="{F08CAED8-A83E-48E6-86B4-2064E8DF123B}"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72525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GB"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en-GB"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CEA2A700-3138-4701-B69E-B176754856EF}"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69129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en-GB"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en-GB"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431271E-2A65-490C-ACAA-E1F6DB2B9E0A}"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438432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en-GB"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en-GB"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594B940F-F20B-48E7-BFCD-9500EC24CBDB}"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126624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en-GB" alt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en-GB" alt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F924F2B5-6F0A-445A-BBCC-E62206550BDB}"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17775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en-GB" alt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en-GB" alt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2BDBD89D-3FF0-4728-AD51-0301F33F7B94}"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389641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en-GB" alt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en-GB" alt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EBDC0F33-1415-4830-9316-3C13E070D9E4}"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824520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GB"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en-GB"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DF726237-4C47-4D2B-9436-314BC091C1A9}"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3845013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GB"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en-GB"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7CBA994D-B416-4EBE-9BDC-753C03C3C990}" type="slidenum">
              <a:rPr lang="en-GB" altLang="tr-TR">
                <a:solidFill>
                  <a:srgbClr val="000000"/>
                </a:solidFill>
              </a:rPr>
              <a:pPr/>
              <a:t>‹#›</a:t>
            </a:fld>
            <a:endParaRPr lang="en-GB" altLang="tr-TR">
              <a:solidFill>
                <a:srgbClr val="000000"/>
              </a:solidFill>
            </a:endParaRPr>
          </a:p>
        </p:txBody>
      </p:sp>
    </p:spTree>
    <p:extLst>
      <p:ext uri="{BB962C8B-B14F-4D97-AF65-F5344CB8AC3E}">
        <p14:creationId xmlns:p14="http://schemas.microsoft.com/office/powerpoint/2010/main" val="259220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chemeClr val="accent2"/>
            </a:gs>
            <a:gs pos="100000">
              <a:schemeClr val="accent2">
                <a:gamma/>
                <a:shade val="46275"/>
                <a:invGamma/>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tr-TR" smtClean="0"/>
              <a:t>Asıl başlık stili için tıklatın</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tr-TR" smtClean="0"/>
              <a:t>Asıl metin stillerini düzenlemek için tıklatın</a:t>
            </a:r>
          </a:p>
          <a:p>
            <a:pPr lvl="1"/>
            <a:r>
              <a:rPr lang="en-GB" altLang="tr-TR" smtClean="0"/>
              <a:t>İkinci düzey</a:t>
            </a:r>
          </a:p>
          <a:p>
            <a:pPr lvl="2"/>
            <a:r>
              <a:rPr lang="en-GB" altLang="tr-TR" smtClean="0"/>
              <a:t>Üçüncü düzey</a:t>
            </a:r>
          </a:p>
          <a:p>
            <a:pPr lvl="3"/>
            <a:r>
              <a:rPr lang="en-GB" altLang="tr-TR" smtClean="0"/>
              <a:t>Dördüncü düzey</a:t>
            </a:r>
          </a:p>
          <a:p>
            <a:pPr lvl="4"/>
            <a:r>
              <a:rPr lang="en-GB" altLang="tr-TR" smtClean="0"/>
              <a:t>Beşinci düzey</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u="none">
                <a:solidFill>
                  <a:schemeClr val="tx1"/>
                </a:solidFill>
                <a:latin typeface="+mn-lt"/>
              </a:defRPr>
            </a:lvl1pPr>
          </a:lstStyle>
          <a:p>
            <a:pPr eaLnBrk="0" fontAlgn="base" hangingPunct="0">
              <a:spcBef>
                <a:spcPct val="0"/>
              </a:spcBef>
              <a:spcAft>
                <a:spcPct val="0"/>
              </a:spcAft>
            </a:pPr>
            <a:endParaRPr lang="en-GB" altLang="tr-TR">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u="none">
                <a:solidFill>
                  <a:schemeClr val="tx1"/>
                </a:solidFill>
                <a:latin typeface="+mn-lt"/>
              </a:defRPr>
            </a:lvl1pPr>
          </a:lstStyle>
          <a:p>
            <a:pPr eaLnBrk="0" fontAlgn="base" hangingPunct="0">
              <a:spcBef>
                <a:spcPct val="0"/>
              </a:spcBef>
              <a:spcAft>
                <a:spcPct val="0"/>
              </a:spcAft>
            </a:pPr>
            <a:endParaRPr lang="en-GB" altLang="tr-TR">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u="none">
                <a:solidFill>
                  <a:schemeClr val="tx1"/>
                </a:solidFill>
                <a:latin typeface="+mn-lt"/>
              </a:defRPr>
            </a:lvl1pPr>
          </a:lstStyle>
          <a:p>
            <a:pPr eaLnBrk="0" fontAlgn="base" hangingPunct="0">
              <a:spcBef>
                <a:spcPct val="0"/>
              </a:spcBef>
              <a:spcAft>
                <a:spcPct val="0"/>
              </a:spcAft>
            </a:pPr>
            <a:fld id="{E33603D8-A739-442F-8F6B-45680DDF8FD2}" type="slidenum">
              <a:rPr lang="en-GB" altLang="tr-TR">
                <a:solidFill>
                  <a:srgbClr val="000000"/>
                </a:solidFill>
              </a:rPr>
              <a:pPr eaLnBrk="0" fontAlgn="base" hangingPunct="0">
                <a:spcBef>
                  <a:spcPct val="0"/>
                </a:spcBef>
                <a:spcAft>
                  <a:spcPct val="0"/>
                </a:spcAft>
              </a:pPr>
              <a:t>‹#›</a:t>
            </a:fld>
            <a:endParaRPr lang="en-GB" altLang="tr-TR">
              <a:solidFill>
                <a:srgbClr val="000000"/>
              </a:solidFill>
            </a:endParaRPr>
          </a:p>
        </p:txBody>
      </p:sp>
    </p:spTree>
    <p:extLst>
      <p:ext uri="{BB962C8B-B14F-4D97-AF65-F5344CB8AC3E}">
        <p14:creationId xmlns:p14="http://schemas.microsoft.com/office/powerpoint/2010/main" val="4275172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panose="02020603050405020304" pitchFamily="18" charset="0"/>
        </a:defRPr>
      </a:lvl2pPr>
      <a:lvl3pPr algn="ctr" rtl="0" fontAlgn="base">
        <a:spcBef>
          <a:spcPct val="0"/>
        </a:spcBef>
        <a:spcAft>
          <a:spcPct val="0"/>
        </a:spcAft>
        <a:defRPr sz="4400">
          <a:solidFill>
            <a:schemeClr val="tx2"/>
          </a:solidFill>
          <a:latin typeface="Times" panose="02020603050405020304" pitchFamily="18" charset="0"/>
        </a:defRPr>
      </a:lvl3pPr>
      <a:lvl4pPr algn="ctr" rtl="0" fontAlgn="base">
        <a:spcBef>
          <a:spcPct val="0"/>
        </a:spcBef>
        <a:spcAft>
          <a:spcPct val="0"/>
        </a:spcAft>
        <a:defRPr sz="4400">
          <a:solidFill>
            <a:schemeClr val="tx2"/>
          </a:solidFill>
          <a:latin typeface="Times" panose="02020603050405020304" pitchFamily="18" charset="0"/>
        </a:defRPr>
      </a:lvl4pPr>
      <a:lvl5pPr algn="ctr" rtl="0" fontAlgn="base">
        <a:spcBef>
          <a:spcPct val="0"/>
        </a:spcBef>
        <a:spcAft>
          <a:spcPct val="0"/>
        </a:spcAft>
        <a:defRPr sz="4400">
          <a:solidFill>
            <a:schemeClr val="tx2"/>
          </a:solidFill>
          <a:latin typeface="Times" panose="02020603050405020304" pitchFamily="18" charset="0"/>
        </a:defRPr>
      </a:lvl5pPr>
      <a:lvl6pPr marL="457200" algn="ctr" rtl="0" fontAlgn="base">
        <a:spcBef>
          <a:spcPct val="0"/>
        </a:spcBef>
        <a:spcAft>
          <a:spcPct val="0"/>
        </a:spcAft>
        <a:defRPr sz="4400">
          <a:solidFill>
            <a:schemeClr val="tx2"/>
          </a:solidFill>
          <a:latin typeface="Times" panose="02020603050405020304" pitchFamily="18" charset="0"/>
        </a:defRPr>
      </a:lvl6pPr>
      <a:lvl7pPr marL="914400" algn="ctr" rtl="0" fontAlgn="base">
        <a:spcBef>
          <a:spcPct val="0"/>
        </a:spcBef>
        <a:spcAft>
          <a:spcPct val="0"/>
        </a:spcAft>
        <a:defRPr sz="4400">
          <a:solidFill>
            <a:schemeClr val="tx2"/>
          </a:solidFill>
          <a:latin typeface="Times" panose="02020603050405020304" pitchFamily="18" charset="0"/>
        </a:defRPr>
      </a:lvl7pPr>
      <a:lvl8pPr marL="1371600" algn="ctr" rtl="0" fontAlgn="base">
        <a:spcBef>
          <a:spcPct val="0"/>
        </a:spcBef>
        <a:spcAft>
          <a:spcPct val="0"/>
        </a:spcAft>
        <a:defRPr sz="4400">
          <a:solidFill>
            <a:schemeClr val="tx2"/>
          </a:solidFill>
          <a:latin typeface="Times" panose="02020603050405020304" pitchFamily="18" charset="0"/>
        </a:defRPr>
      </a:lvl8pPr>
      <a:lvl9pPr marL="1828800" algn="ctr" rtl="0" fontAlgn="base">
        <a:spcBef>
          <a:spcPct val="0"/>
        </a:spcBef>
        <a:spcAft>
          <a:spcPct val="0"/>
        </a:spcAft>
        <a:defRPr sz="4400">
          <a:solidFill>
            <a:schemeClr val="tx2"/>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9.w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6.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 Id="rId1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image" Target="../media/image17.png"/><Relationship Id="rId5" Type="http://schemas.openxmlformats.org/officeDocument/2006/relationships/oleObject" Target="../embeddings/oleObject11.bin"/><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oleObject" Target="../embeddings/oleObject2.bin"/><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accent1"/>
            </a:gs>
            <a:gs pos="100000">
              <a:schemeClr val="accent2"/>
            </a:gs>
          </a:gsLst>
          <a:path path="shape">
            <a:fillToRect l="50000" t="50000" r="50000" b="50000"/>
          </a:path>
        </a:gradFill>
        <a:effectLst/>
      </p:bgPr>
    </p:bg>
    <p:spTree>
      <p:nvGrpSpPr>
        <p:cNvPr id="1" name=""/>
        <p:cNvGrpSpPr/>
        <p:nvPr/>
      </p:nvGrpSpPr>
      <p:grpSpPr>
        <a:xfrm>
          <a:off x="0" y="0"/>
          <a:ext cx="0" cy="0"/>
          <a:chOff x="0" y="0"/>
          <a:chExt cx="0" cy="0"/>
        </a:xfrm>
      </p:grpSpPr>
      <p:sp>
        <p:nvSpPr>
          <p:cNvPr id="3" name="Dikdörtgen 2"/>
          <p:cNvSpPr/>
          <p:nvPr/>
        </p:nvSpPr>
        <p:spPr>
          <a:xfrm>
            <a:off x="2683234" y="3472667"/>
            <a:ext cx="7050328" cy="707886"/>
          </a:xfrm>
          <a:prstGeom prst="rect">
            <a:avLst/>
          </a:prstGeom>
        </p:spPr>
        <p:txBody>
          <a:bodyPr wrap="none">
            <a:spAutoFit/>
          </a:bodyPr>
          <a:lstStyle/>
          <a:p>
            <a:r>
              <a:rPr lang="tr-TR" sz="4000" dirty="0" smtClean="0">
                <a:latin typeface="Bahnschrift SemiBold Condensed" panose="020B0502040204020203" pitchFamily="34" charset="0"/>
              </a:rPr>
              <a:t>İSOMERİSM İN COORDİNATİON COMPLEXES</a:t>
            </a:r>
            <a:endParaRPr lang="tr-TR" sz="4000" dirty="0">
              <a:latin typeface="Bahnschrift SemiBold Condensed" panose="020B0502040204020203" pitchFamily="34" charset="0"/>
            </a:endParaRPr>
          </a:p>
        </p:txBody>
      </p:sp>
    </p:spTree>
    <p:extLst>
      <p:ext uri="{BB962C8B-B14F-4D97-AF65-F5344CB8AC3E}">
        <p14:creationId xmlns:p14="http://schemas.microsoft.com/office/powerpoint/2010/main" val="12473273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8" name="Text Box 4"/>
          <p:cNvSpPr txBox="1">
            <a:spLocks noChangeArrowheads="1"/>
          </p:cNvSpPr>
          <p:nvPr/>
        </p:nvSpPr>
        <p:spPr bwMode="auto">
          <a:xfrm>
            <a:off x="1847850" y="258248"/>
            <a:ext cx="5314275"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a:solidFill>
                  <a:srgbClr val="FFFF00"/>
                </a:solidFill>
                <a:latin typeface="Arial" panose="020B0604020202020204" pitchFamily="34" charset="0"/>
              </a:rPr>
              <a:t>3. MA</a:t>
            </a:r>
            <a:r>
              <a:rPr lang="tr-TR" altLang="tr-TR" baseline="-25000" dirty="0">
                <a:solidFill>
                  <a:srgbClr val="FFFF00"/>
                </a:solidFill>
                <a:latin typeface="Arial" panose="020B0604020202020204" pitchFamily="34" charset="0"/>
              </a:rPr>
              <a:t>2</a:t>
            </a:r>
            <a:r>
              <a:rPr lang="tr-TR" altLang="tr-TR" dirty="0">
                <a:solidFill>
                  <a:srgbClr val="FFFF00"/>
                </a:solidFill>
                <a:latin typeface="Arial" panose="020B0604020202020204" pitchFamily="34" charset="0"/>
              </a:rPr>
              <a:t>BC </a:t>
            </a:r>
            <a:r>
              <a:rPr lang="tr-TR" altLang="tr-TR" dirty="0" err="1">
                <a:solidFill>
                  <a:srgbClr val="FFFF00"/>
                </a:solidFill>
                <a:latin typeface="Arial" panose="020B0604020202020204" pitchFamily="34" charset="0"/>
              </a:rPr>
              <a:t>type</a:t>
            </a:r>
            <a:r>
              <a:rPr lang="tr-TR" altLang="tr-TR" dirty="0">
                <a:solidFill>
                  <a:srgbClr val="FFFF00"/>
                </a:solidFill>
                <a:latin typeface="Arial" panose="020B0604020202020204" pitchFamily="34" charset="0"/>
              </a:rPr>
              <a:t> </a:t>
            </a:r>
            <a:r>
              <a:rPr lang="tr-TR" altLang="tr-TR" dirty="0" err="1">
                <a:solidFill>
                  <a:srgbClr val="FFFF00"/>
                </a:solidFill>
                <a:latin typeface="Arial" panose="020B0604020202020204" pitchFamily="34" charset="0"/>
              </a:rPr>
              <a:t>isomer</a:t>
            </a:r>
            <a:r>
              <a:rPr lang="tr-TR" altLang="tr-TR" dirty="0">
                <a:solidFill>
                  <a:srgbClr val="FFFF00"/>
                </a:solidFill>
                <a:latin typeface="Arial" panose="020B0604020202020204" pitchFamily="34" charset="0"/>
              </a:rPr>
              <a:t> in </a:t>
            </a:r>
            <a:r>
              <a:rPr lang="tr-TR" altLang="tr-TR" dirty="0" err="1">
                <a:solidFill>
                  <a:srgbClr val="FFFF00"/>
                </a:solidFill>
                <a:latin typeface="Arial" panose="020B0604020202020204" pitchFamily="34" charset="0"/>
              </a:rPr>
              <a:t>square-plane</a:t>
            </a:r>
            <a:r>
              <a:rPr lang="tr-TR" altLang="tr-TR" dirty="0">
                <a:solidFill>
                  <a:srgbClr val="FFFF00"/>
                </a:solidFill>
                <a:latin typeface="Arial" panose="020B0604020202020204" pitchFamily="34" charset="0"/>
              </a:rPr>
              <a:t> </a:t>
            </a:r>
            <a:r>
              <a:rPr lang="tr-TR" altLang="tr-TR" dirty="0" err="1">
                <a:solidFill>
                  <a:srgbClr val="FFFF00"/>
                </a:solidFill>
                <a:latin typeface="Arial" panose="020B0604020202020204" pitchFamily="34" charset="0"/>
              </a:rPr>
              <a:t>complexes</a:t>
            </a:r>
            <a:endParaRPr lang="tr-TR" altLang="tr-TR" dirty="0">
              <a:solidFill>
                <a:srgbClr val="FFFF00"/>
              </a:solidFill>
              <a:latin typeface="Arial" panose="020B0604020202020204" pitchFamily="34" charset="0"/>
            </a:endParaRPr>
          </a:p>
        </p:txBody>
      </p:sp>
      <p:graphicFrame>
        <p:nvGraphicFramePr>
          <p:cNvPr id="318469" name="Object 5"/>
          <p:cNvGraphicFramePr>
            <a:graphicFrameLocks noGrp="1" noChangeAspect="1"/>
          </p:cNvGraphicFramePr>
          <p:nvPr>
            <p:ph sz="quarter" idx="1"/>
            <p:extLst>
              <p:ext uri="{D42A27DB-BD31-4B8C-83A1-F6EECF244321}">
                <p14:modId xmlns:p14="http://schemas.microsoft.com/office/powerpoint/2010/main" val="2612000076"/>
              </p:ext>
            </p:extLst>
          </p:nvPr>
        </p:nvGraphicFramePr>
        <p:xfrm>
          <a:off x="2258763" y="887413"/>
          <a:ext cx="1873250" cy="1093788"/>
        </p:xfrm>
        <a:graphic>
          <a:graphicData uri="http://schemas.openxmlformats.org/presentationml/2006/ole">
            <mc:AlternateContent xmlns:mc="http://schemas.openxmlformats.org/markup-compatibility/2006">
              <mc:Choice xmlns:v="urn:schemas-microsoft-com:vml" Requires="v">
                <p:oleObj spid="_x0000_s2116" name="ChemSketch" r:id="rId3" imgW="1496520" imgH="874800" progId="ACD.ChemSketch.20">
                  <p:embed/>
                </p:oleObj>
              </mc:Choice>
              <mc:Fallback>
                <p:oleObj name="ChemSketch" r:id="rId3" imgW="1496520" imgH="874800" progId="ACD.ChemSketch.20">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8763" y="887413"/>
                        <a:ext cx="1873250" cy="1093788"/>
                      </a:xfrm>
                      <a:prstGeom prst="rect">
                        <a:avLst/>
                      </a:prstGeom>
                      <a:solidFill>
                        <a:srgbClr val="99CCFF"/>
                      </a:solidFill>
                      <a:ln>
                        <a:noFill/>
                      </a:ln>
                      <a:effectLst/>
                      <a:extLs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471" name="Object 7"/>
          <p:cNvGraphicFramePr>
            <a:graphicFrameLocks noGrp="1" noChangeAspect="1"/>
          </p:cNvGraphicFramePr>
          <p:nvPr>
            <p:ph sz="quarter" idx="2"/>
            <p:extLst>
              <p:ext uri="{D42A27DB-BD31-4B8C-83A1-F6EECF244321}">
                <p14:modId xmlns:p14="http://schemas.microsoft.com/office/powerpoint/2010/main" val="2930275106"/>
              </p:ext>
            </p:extLst>
          </p:nvPr>
        </p:nvGraphicFramePr>
        <p:xfrm>
          <a:off x="4908550" y="890441"/>
          <a:ext cx="1800225" cy="1062038"/>
        </p:xfrm>
        <a:graphic>
          <a:graphicData uri="http://schemas.openxmlformats.org/presentationml/2006/ole">
            <mc:AlternateContent xmlns:mc="http://schemas.openxmlformats.org/markup-compatibility/2006">
              <mc:Choice xmlns:v="urn:schemas-microsoft-com:vml" Requires="v">
                <p:oleObj spid="_x0000_s2117" name="ChemSketch" r:id="rId5" imgW="1502640" imgH="887040" progId="ACD.ChemSketch.20">
                  <p:embed/>
                </p:oleObj>
              </mc:Choice>
              <mc:Fallback>
                <p:oleObj name="ChemSketch" r:id="rId5" imgW="1502640" imgH="887040" progId="ACD.ChemSketch.20">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08550" y="890441"/>
                        <a:ext cx="1800225" cy="1062038"/>
                      </a:xfrm>
                      <a:prstGeom prst="rect">
                        <a:avLst/>
                      </a:prstGeom>
                      <a:solidFill>
                        <a:srgbClr val="99CCFF"/>
                      </a:solidFill>
                      <a:ln>
                        <a:noFill/>
                      </a:ln>
                      <a:effectLst/>
                      <a:extLs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476" name="Object 12"/>
          <p:cNvGraphicFramePr>
            <a:graphicFrameLocks noGrp="1" noChangeAspect="1"/>
          </p:cNvGraphicFramePr>
          <p:nvPr>
            <p:ph sz="quarter" idx="3"/>
            <p:extLst>
              <p:ext uri="{D42A27DB-BD31-4B8C-83A1-F6EECF244321}">
                <p14:modId xmlns:p14="http://schemas.microsoft.com/office/powerpoint/2010/main" val="4018867134"/>
              </p:ext>
            </p:extLst>
          </p:nvPr>
        </p:nvGraphicFramePr>
        <p:xfrm>
          <a:off x="2186559" y="2997200"/>
          <a:ext cx="1481137" cy="1800225"/>
        </p:xfrm>
        <a:graphic>
          <a:graphicData uri="http://schemas.openxmlformats.org/presentationml/2006/ole">
            <mc:AlternateContent xmlns:mc="http://schemas.openxmlformats.org/markup-compatibility/2006">
              <mc:Choice xmlns:v="urn:schemas-microsoft-com:vml" Requires="v">
                <p:oleObj spid="_x0000_s2118" name="ChemSketch" r:id="rId7" imgW="1173600" imgH="1426320" progId="ACD.ChemSketch.20">
                  <p:embed/>
                </p:oleObj>
              </mc:Choice>
              <mc:Fallback>
                <p:oleObj name="ChemSketch" r:id="rId7" imgW="1173600" imgH="1426320" progId="ACD.ChemSketch.20">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6559" y="2997200"/>
                        <a:ext cx="1481137" cy="1800225"/>
                      </a:xfrm>
                      <a:prstGeom prst="rect">
                        <a:avLst/>
                      </a:prstGeom>
                      <a:solidFill>
                        <a:srgbClr val="99CCFF"/>
                      </a:solidFill>
                      <a:ln>
                        <a:noFill/>
                      </a:ln>
                      <a:effectLst/>
                      <a:extLs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474" name="Text Box 10"/>
          <p:cNvSpPr txBox="1">
            <a:spLocks noChangeArrowheads="1"/>
          </p:cNvSpPr>
          <p:nvPr/>
        </p:nvSpPr>
        <p:spPr bwMode="auto">
          <a:xfrm>
            <a:off x="2800012" y="2125663"/>
            <a:ext cx="34099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err="1">
                <a:solidFill>
                  <a:srgbClr val="FFFFFF"/>
                </a:solidFill>
                <a:latin typeface="Arial" panose="020B0604020202020204" pitchFamily="34" charset="0"/>
              </a:rPr>
              <a:t>cis</a:t>
            </a:r>
            <a:r>
              <a:rPr lang="tr-TR" altLang="tr-TR" dirty="0">
                <a:solidFill>
                  <a:srgbClr val="FFFFFF"/>
                </a:solidFill>
                <a:latin typeface="Arial" panose="020B0604020202020204" pitchFamily="34" charset="0"/>
              </a:rPr>
              <a:t>-                                    trans-</a:t>
            </a:r>
          </a:p>
        </p:txBody>
      </p:sp>
      <p:sp>
        <p:nvSpPr>
          <p:cNvPr id="318475" name="Text Box 11"/>
          <p:cNvSpPr txBox="1">
            <a:spLocks noChangeArrowheads="1"/>
          </p:cNvSpPr>
          <p:nvPr/>
        </p:nvSpPr>
        <p:spPr bwMode="auto">
          <a:xfrm>
            <a:off x="1847850" y="2563813"/>
            <a:ext cx="5827236"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a:solidFill>
                  <a:srgbClr val="FFFF00"/>
                </a:solidFill>
                <a:latin typeface="Arial" panose="020B0604020202020204" pitchFamily="34" charset="0"/>
              </a:rPr>
              <a:t>4. </a:t>
            </a:r>
            <a:r>
              <a:rPr lang="en-US" altLang="tr-TR" dirty="0">
                <a:solidFill>
                  <a:srgbClr val="FFFF00"/>
                </a:solidFill>
                <a:latin typeface="Arial" panose="020B0604020202020204" pitchFamily="34" charset="0"/>
              </a:rPr>
              <a:t>M (a-b) </a:t>
            </a:r>
            <a:r>
              <a:rPr lang="en-US" altLang="tr-TR" baseline="-25000" dirty="0">
                <a:solidFill>
                  <a:srgbClr val="FFFF00"/>
                </a:solidFill>
                <a:latin typeface="Arial" panose="020B0604020202020204" pitchFamily="34" charset="0"/>
              </a:rPr>
              <a:t>2</a:t>
            </a:r>
            <a:r>
              <a:rPr lang="en-US" altLang="tr-TR" dirty="0">
                <a:solidFill>
                  <a:srgbClr val="FFFF00"/>
                </a:solidFill>
                <a:latin typeface="Arial" panose="020B0604020202020204" pitchFamily="34" charset="0"/>
              </a:rPr>
              <a:t>-type isomerism in square-plane complexes</a:t>
            </a:r>
            <a:endParaRPr lang="tr-TR" altLang="tr-TR" dirty="0">
              <a:solidFill>
                <a:srgbClr val="FFFF00"/>
              </a:solidFill>
              <a:latin typeface="Arial" panose="020B0604020202020204" pitchFamily="34" charset="0"/>
            </a:endParaRPr>
          </a:p>
        </p:txBody>
      </p:sp>
      <p:graphicFrame>
        <p:nvGraphicFramePr>
          <p:cNvPr id="318479" name="Object 15"/>
          <p:cNvGraphicFramePr>
            <a:graphicFrameLocks noGrp="1" noChangeAspect="1"/>
          </p:cNvGraphicFramePr>
          <p:nvPr>
            <p:ph sz="quarter" idx="4"/>
            <p:extLst>
              <p:ext uri="{D42A27DB-BD31-4B8C-83A1-F6EECF244321}">
                <p14:modId xmlns:p14="http://schemas.microsoft.com/office/powerpoint/2010/main" val="133631035"/>
              </p:ext>
            </p:extLst>
          </p:nvPr>
        </p:nvGraphicFramePr>
        <p:xfrm>
          <a:off x="4513209" y="2928660"/>
          <a:ext cx="1416050" cy="1728788"/>
        </p:xfrm>
        <a:graphic>
          <a:graphicData uri="http://schemas.openxmlformats.org/presentationml/2006/ole">
            <mc:AlternateContent xmlns:mc="http://schemas.openxmlformats.org/markup-compatibility/2006">
              <mc:Choice xmlns:v="urn:schemas-microsoft-com:vml" Requires="v">
                <p:oleObj spid="_x0000_s2119" name="ChemSketch" r:id="rId9" imgW="1173600" imgH="1432440" progId="ACD.ChemSketch.20">
                  <p:embed/>
                </p:oleObj>
              </mc:Choice>
              <mc:Fallback>
                <p:oleObj name="ChemSketch" r:id="rId9" imgW="1173600" imgH="1432440" progId="ACD.ChemSketch.20">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13209" y="2928660"/>
                        <a:ext cx="1416050" cy="1728788"/>
                      </a:xfrm>
                      <a:prstGeom prst="rect">
                        <a:avLst/>
                      </a:prstGeom>
                      <a:solidFill>
                        <a:srgbClr val="99CCFF"/>
                      </a:solidFill>
                      <a:ln>
                        <a:noFill/>
                      </a:ln>
                      <a:effectLst/>
                      <a:extLs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482" name="Object 18"/>
          <p:cNvGraphicFramePr>
            <a:graphicFrameLocks noChangeAspect="1"/>
          </p:cNvGraphicFramePr>
          <p:nvPr>
            <p:extLst>
              <p:ext uri="{D42A27DB-BD31-4B8C-83A1-F6EECF244321}">
                <p14:modId xmlns:p14="http://schemas.microsoft.com/office/powerpoint/2010/main" val="3720365170"/>
              </p:ext>
            </p:extLst>
          </p:nvPr>
        </p:nvGraphicFramePr>
        <p:xfrm>
          <a:off x="2084298" y="5174033"/>
          <a:ext cx="3455988" cy="1060450"/>
        </p:xfrm>
        <a:graphic>
          <a:graphicData uri="http://schemas.openxmlformats.org/presentationml/2006/ole">
            <mc:AlternateContent xmlns:mc="http://schemas.openxmlformats.org/markup-compatibility/2006">
              <mc:Choice xmlns:v="urn:schemas-microsoft-com:vml" Requires="v">
                <p:oleObj spid="_x0000_s2120" name="ChemSketch" r:id="rId11" imgW="2569320" imgH="789480" progId="ACD.ChemSketch.20">
                  <p:embed/>
                </p:oleObj>
              </mc:Choice>
              <mc:Fallback>
                <p:oleObj name="ChemSketch" r:id="rId11" imgW="2569320" imgH="789480" progId="ACD.ChemSketch.20">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84298" y="5174033"/>
                        <a:ext cx="3455988" cy="1060450"/>
                      </a:xfrm>
                      <a:prstGeom prst="rect">
                        <a:avLst/>
                      </a:prstGeom>
                      <a:solidFill>
                        <a:srgbClr val="99CCFF"/>
                      </a:solidFill>
                      <a:ln>
                        <a:noFill/>
                      </a:ln>
                      <a:effectLst/>
                      <a:extLs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483" name="Object 19"/>
          <p:cNvGraphicFramePr>
            <a:graphicFrameLocks noChangeAspect="1"/>
          </p:cNvGraphicFramePr>
          <p:nvPr>
            <p:extLst>
              <p:ext uri="{D42A27DB-BD31-4B8C-83A1-F6EECF244321}">
                <p14:modId xmlns:p14="http://schemas.microsoft.com/office/powerpoint/2010/main" val="2558985204"/>
              </p:ext>
            </p:extLst>
          </p:nvPr>
        </p:nvGraphicFramePr>
        <p:xfrm>
          <a:off x="5880167" y="5174033"/>
          <a:ext cx="3313112" cy="1084262"/>
        </p:xfrm>
        <a:graphic>
          <a:graphicData uri="http://schemas.openxmlformats.org/presentationml/2006/ole">
            <mc:AlternateContent xmlns:mc="http://schemas.openxmlformats.org/markup-compatibility/2006">
              <mc:Choice xmlns:v="urn:schemas-microsoft-com:vml" Requires="v">
                <p:oleObj spid="_x0000_s2121" name="ChemSketch" r:id="rId13" imgW="2578680" imgH="844200" progId="ACD.ChemSketch.20">
                  <p:embed/>
                </p:oleObj>
              </mc:Choice>
              <mc:Fallback>
                <p:oleObj name="ChemSketch" r:id="rId13" imgW="2578680" imgH="844200" progId="ACD.ChemSketch.20">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80167" y="5174033"/>
                        <a:ext cx="3313112" cy="1084262"/>
                      </a:xfrm>
                      <a:prstGeom prst="rect">
                        <a:avLst/>
                      </a:prstGeom>
                      <a:solidFill>
                        <a:srgbClr val="99CCFF"/>
                      </a:solidFill>
                      <a:ln>
                        <a:noFill/>
                      </a:ln>
                      <a:effectLst/>
                      <a:extLs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484" name="Text Box 20"/>
          <p:cNvSpPr txBox="1">
            <a:spLocks noChangeArrowheads="1"/>
          </p:cNvSpPr>
          <p:nvPr/>
        </p:nvSpPr>
        <p:spPr bwMode="auto">
          <a:xfrm>
            <a:off x="2523948" y="6373019"/>
            <a:ext cx="6569427" cy="338554"/>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sz="1600" dirty="0" err="1">
                <a:solidFill>
                  <a:srgbClr val="FFFFFF"/>
                </a:solidFill>
                <a:latin typeface="Arial" panose="020B0604020202020204" pitchFamily="34" charset="0"/>
              </a:rPr>
              <a:t>Cis-diglycinetoplatin</a:t>
            </a:r>
            <a:r>
              <a:rPr lang="tr-TR" altLang="tr-TR" sz="1600" dirty="0">
                <a:solidFill>
                  <a:srgbClr val="FFFFFF"/>
                </a:solidFill>
                <a:latin typeface="Arial" panose="020B0604020202020204" pitchFamily="34" charset="0"/>
              </a:rPr>
              <a:t> (II)                                  </a:t>
            </a:r>
            <a:r>
              <a:rPr lang="tr-TR" altLang="tr-TR" sz="1600" dirty="0" err="1" smtClean="0">
                <a:solidFill>
                  <a:srgbClr val="FFFFFF"/>
                </a:solidFill>
                <a:latin typeface="Arial" panose="020B0604020202020204" pitchFamily="34" charset="0"/>
              </a:rPr>
              <a:t>tran-sdiglycinetoplatin</a:t>
            </a:r>
            <a:r>
              <a:rPr lang="tr-TR" altLang="tr-TR" sz="1600" dirty="0" smtClean="0">
                <a:solidFill>
                  <a:srgbClr val="FFFFFF"/>
                </a:solidFill>
                <a:latin typeface="Arial" panose="020B0604020202020204" pitchFamily="34" charset="0"/>
              </a:rPr>
              <a:t>(II</a:t>
            </a:r>
            <a:r>
              <a:rPr lang="tr-TR" altLang="tr-TR" sz="1600" dirty="0">
                <a:solidFill>
                  <a:srgbClr val="FFFFFF"/>
                </a:solidFill>
                <a:latin typeface="Arial" panose="020B0604020202020204" pitchFamily="34" charset="0"/>
              </a:rPr>
              <a:t>)</a:t>
            </a:r>
          </a:p>
        </p:txBody>
      </p:sp>
      <p:sp>
        <p:nvSpPr>
          <p:cNvPr id="318485" name="Text Box 21"/>
          <p:cNvSpPr txBox="1">
            <a:spLocks noChangeArrowheads="1"/>
          </p:cNvSpPr>
          <p:nvPr/>
        </p:nvSpPr>
        <p:spPr bwMode="auto">
          <a:xfrm>
            <a:off x="2516100" y="4847293"/>
            <a:ext cx="2894013" cy="33655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sz="1600">
                <a:solidFill>
                  <a:srgbClr val="FFFFFF"/>
                </a:solidFill>
                <a:latin typeface="Arial" panose="020B0604020202020204" pitchFamily="34" charset="0"/>
              </a:rPr>
              <a:t>Cis-                                trans-</a:t>
            </a:r>
          </a:p>
        </p:txBody>
      </p:sp>
    </p:spTree>
    <p:extLst>
      <p:ext uri="{BB962C8B-B14F-4D97-AF65-F5344CB8AC3E}">
        <p14:creationId xmlns:p14="http://schemas.microsoft.com/office/powerpoint/2010/main" val="2823975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4" name="Text Box 4"/>
          <p:cNvSpPr txBox="1">
            <a:spLocks noChangeArrowheads="1"/>
          </p:cNvSpPr>
          <p:nvPr/>
        </p:nvSpPr>
        <p:spPr bwMode="auto">
          <a:xfrm>
            <a:off x="2566988" y="836613"/>
            <a:ext cx="7561262" cy="4572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tr-TR" sz="2400" b="1" i="1" dirty="0">
                <a:solidFill>
                  <a:srgbClr val="FFFF00"/>
                </a:solidFill>
                <a:latin typeface="Arial" panose="020B0604020202020204" pitchFamily="34" charset="0"/>
              </a:rPr>
              <a:t>Geometric Isomerism in </a:t>
            </a:r>
            <a:r>
              <a:rPr lang="en-US" altLang="tr-TR" sz="2400" b="1" i="1" dirty="0" err="1">
                <a:solidFill>
                  <a:srgbClr val="FFFF00"/>
                </a:solidFill>
                <a:latin typeface="Arial" panose="020B0604020202020204" pitchFamily="34" charset="0"/>
              </a:rPr>
              <a:t>Tetrehedral</a:t>
            </a:r>
            <a:r>
              <a:rPr lang="en-US" altLang="tr-TR" sz="2400" b="1" i="1" dirty="0">
                <a:solidFill>
                  <a:srgbClr val="FFFF00"/>
                </a:solidFill>
                <a:latin typeface="Arial" panose="020B0604020202020204" pitchFamily="34" charset="0"/>
              </a:rPr>
              <a:t> Complexes</a:t>
            </a:r>
            <a:endParaRPr lang="tr-TR" altLang="tr-TR" sz="2400" b="1" i="1" dirty="0">
              <a:solidFill>
                <a:srgbClr val="FFFF00"/>
              </a:solidFill>
              <a:latin typeface="Arial" panose="020B0604020202020204" pitchFamily="34" charset="0"/>
            </a:endParaRPr>
          </a:p>
        </p:txBody>
      </p:sp>
      <p:sp>
        <p:nvSpPr>
          <p:cNvPr id="266245" name="Text Box 5"/>
          <p:cNvSpPr txBox="1">
            <a:spLocks noChangeArrowheads="1"/>
          </p:cNvSpPr>
          <p:nvPr/>
        </p:nvSpPr>
        <p:spPr bwMode="auto">
          <a:xfrm>
            <a:off x="421239" y="1844676"/>
            <a:ext cx="10849511" cy="206210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fontAlgn="base" hangingPunct="0">
              <a:spcBef>
                <a:spcPct val="0"/>
              </a:spcBef>
              <a:spcAft>
                <a:spcPct val="0"/>
              </a:spcAft>
            </a:pPr>
            <a:r>
              <a:rPr lang="en-US" altLang="tr-TR" sz="3200" dirty="0">
                <a:solidFill>
                  <a:srgbClr val="FFFF00"/>
                </a:solidFill>
                <a:effectLst>
                  <a:outerShdw blurRad="38100" dist="38100" dir="2700000" algn="tl">
                    <a:srgbClr val="000000"/>
                  </a:outerShdw>
                </a:effectLst>
                <a:latin typeface="Comic Sans MS" panose="030F0702030302020204" pitchFamily="66" charset="0"/>
              </a:rPr>
              <a:t>Since all corners are adjacent to each other in </a:t>
            </a:r>
            <a:r>
              <a:rPr lang="en-US" altLang="tr-TR" sz="3200" dirty="0" err="1">
                <a:solidFill>
                  <a:srgbClr val="FFFF00"/>
                </a:solidFill>
                <a:effectLst>
                  <a:outerShdw blurRad="38100" dist="38100" dir="2700000" algn="tl">
                    <a:srgbClr val="000000"/>
                  </a:outerShdw>
                </a:effectLst>
                <a:latin typeface="Comic Sans MS" panose="030F0702030302020204" pitchFamily="66" charset="0"/>
              </a:rPr>
              <a:t>tetrehedral</a:t>
            </a:r>
            <a:r>
              <a:rPr lang="en-US" altLang="tr-TR" sz="3200" dirty="0">
                <a:solidFill>
                  <a:srgbClr val="FFFF00"/>
                </a:solidFill>
                <a:effectLst>
                  <a:outerShdw blurRad="38100" dist="38100" dir="2700000" algn="tl">
                    <a:srgbClr val="000000"/>
                  </a:outerShdw>
                </a:effectLst>
                <a:latin typeface="Comic Sans MS" panose="030F0702030302020204" pitchFamily="66" charset="0"/>
              </a:rPr>
              <a:t> complexes, the geometric isomerism is not observed in these complexes</a:t>
            </a:r>
            <a:r>
              <a:rPr lang="en-US" altLang="tr-TR" sz="3200" dirty="0" smtClean="0">
                <a:solidFill>
                  <a:srgbClr val="FFFF00"/>
                </a:solidFill>
                <a:effectLst>
                  <a:outerShdw blurRad="38100" dist="38100" dir="2700000" algn="tl">
                    <a:srgbClr val="000000"/>
                  </a:outerShdw>
                </a:effectLst>
                <a:latin typeface="Comic Sans MS" panose="030F0702030302020204" pitchFamily="66" charset="0"/>
              </a:rPr>
              <a:t>.</a:t>
            </a:r>
            <a:endParaRPr lang="tr-TR" altLang="tr-TR" sz="3200" dirty="0" smtClean="0">
              <a:solidFill>
                <a:srgbClr val="FFFF00"/>
              </a:solidFill>
              <a:effectLst>
                <a:outerShdw blurRad="38100" dist="38100" dir="2700000" algn="tl">
                  <a:srgbClr val="000000"/>
                </a:outerShdw>
              </a:effectLst>
              <a:latin typeface="Comic Sans MS" panose="030F0702030302020204" pitchFamily="66" charset="0"/>
            </a:endParaRPr>
          </a:p>
          <a:p>
            <a:pPr algn="just" eaLnBrk="0" fontAlgn="base" hangingPunct="0">
              <a:spcBef>
                <a:spcPct val="0"/>
              </a:spcBef>
              <a:spcAft>
                <a:spcPct val="0"/>
              </a:spcAft>
            </a:pPr>
            <a:r>
              <a:rPr lang="en-US" altLang="tr-TR" sz="3200" dirty="0" smtClean="0">
                <a:solidFill>
                  <a:srgbClr val="FFFF00"/>
                </a:solidFill>
                <a:effectLst>
                  <a:outerShdw blurRad="38100" dist="38100" dir="2700000" algn="tl">
                    <a:srgbClr val="000000"/>
                  </a:outerShdw>
                </a:effectLst>
                <a:latin typeface="Comic Sans MS" panose="030F0702030302020204" pitchFamily="66" charset="0"/>
              </a:rPr>
              <a:t>However</a:t>
            </a:r>
            <a:r>
              <a:rPr lang="en-US" altLang="tr-TR" sz="3200" dirty="0">
                <a:solidFill>
                  <a:srgbClr val="FFFF00"/>
                </a:solidFill>
                <a:effectLst>
                  <a:outerShdw blurRad="38100" dist="38100" dir="2700000" algn="tl">
                    <a:srgbClr val="000000"/>
                  </a:outerShdw>
                </a:effectLst>
                <a:latin typeface="Comic Sans MS" panose="030F0702030302020204" pitchFamily="66" charset="0"/>
              </a:rPr>
              <a:t>, asymmetric structures have optical isomers.</a:t>
            </a:r>
            <a:endParaRPr lang="tr-TR" altLang="tr-TR" sz="3200" dirty="0">
              <a:solidFill>
                <a:srgbClr val="FFFF00"/>
              </a:solidFill>
              <a:effectLst>
                <a:outerShdw blurRad="38100" dist="38100" dir="2700000" algn="tl">
                  <a:srgbClr val="000000"/>
                </a:outerShdw>
              </a:effectLst>
              <a:latin typeface="Comic Sans MS" panose="030F0702030302020204" pitchFamily="66" charset="0"/>
            </a:endParaRPr>
          </a:p>
        </p:txBody>
      </p:sp>
      <p:sp>
        <p:nvSpPr>
          <p:cNvPr id="266246" name="Text Box 6"/>
          <p:cNvSpPr txBox="1">
            <a:spLocks noChangeArrowheads="1"/>
          </p:cNvSpPr>
          <p:nvPr/>
        </p:nvSpPr>
        <p:spPr bwMode="auto">
          <a:xfrm>
            <a:off x="2474913" y="3016251"/>
            <a:ext cx="1841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u="sng">
              <a:solidFill>
                <a:srgbClr val="333399"/>
              </a:solidFill>
              <a:effectDag name="">
                <a:cont type="tree" name="">
                  <a:effect ref="fillLine"/>
                  <a:outerShdw dist="38100" dir="13500000" algn="br">
                    <a:srgbClr val="7F7FE5"/>
                  </a:outerShdw>
                </a:cont>
                <a:cont type="tree" name="">
                  <a:effect ref="fillLine"/>
                  <a:outerShdw dist="38100" dir="2700000" algn="tl">
                    <a:srgbClr val="1E1E5B"/>
                  </a:outerShdw>
                </a:cont>
                <a:effect ref="fillLine"/>
              </a:effectDag>
              <a:latin typeface="Arial" panose="020B0604020202020204" pitchFamily="34" charset="0"/>
            </a:endParaRPr>
          </a:p>
        </p:txBody>
      </p:sp>
    </p:spTree>
    <p:extLst>
      <p:ext uri="{BB962C8B-B14F-4D97-AF65-F5344CB8AC3E}">
        <p14:creationId xmlns:p14="http://schemas.microsoft.com/office/powerpoint/2010/main" val="3384095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40" name="Rectangle 8"/>
          <p:cNvSpPr>
            <a:spLocks noGrp="1" noChangeArrowheads="1"/>
          </p:cNvSpPr>
          <p:nvPr>
            <p:ph type="title"/>
          </p:nvPr>
        </p:nvSpPr>
        <p:spPr>
          <a:xfrm>
            <a:off x="1524001" y="476250"/>
            <a:ext cx="8893175" cy="647700"/>
          </a:xfrm>
        </p:spPr>
        <p:txBody>
          <a:bodyPr/>
          <a:lstStyle/>
          <a:p>
            <a:pPr>
              <a:tabLst>
                <a:tab pos="6003925" algn="l"/>
              </a:tabLst>
            </a:pPr>
            <a:r>
              <a:rPr lang="en-US" altLang="tr-TR" sz="2400" b="1" i="1" dirty="0">
                <a:solidFill>
                  <a:srgbClr val="FFFF00"/>
                </a:solidFill>
                <a:latin typeface="Arial" panose="020B0604020202020204" pitchFamily="34" charset="0"/>
              </a:rPr>
              <a:t>Geometric Isomer </a:t>
            </a:r>
            <a:r>
              <a:rPr lang="en-US" altLang="tr-TR" sz="2400" b="1" i="1" dirty="0" smtClean="0">
                <a:solidFill>
                  <a:srgbClr val="FFFF00"/>
                </a:solidFill>
                <a:latin typeface="Arial" panose="020B0604020202020204" pitchFamily="34" charset="0"/>
              </a:rPr>
              <a:t>in </a:t>
            </a:r>
            <a:r>
              <a:rPr lang="en-US" altLang="tr-TR" sz="2400" b="1" i="1" dirty="0">
                <a:solidFill>
                  <a:srgbClr val="FFFF00"/>
                </a:solidFill>
                <a:latin typeface="Arial" panose="020B0604020202020204" pitchFamily="34" charset="0"/>
              </a:rPr>
              <a:t>Octahedral </a:t>
            </a:r>
            <a:r>
              <a:rPr lang="en-US" altLang="tr-TR" sz="2400" b="1" i="1" dirty="0" smtClean="0">
                <a:solidFill>
                  <a:srgbClr val="FFFF00"/>
                </a:solidFill>
                <a:latin typeface="Arial" panose="020B0604020202020204" pitchFamily="34" charset="0"/>
              </a:rPr>
              <a:t>Complexes</a:t>
            </a:r>
            <a:r>
              <a:rPr lang="tr-TR" altLang="tr-TR" sz="2400" b="1" i="1" dirty="0">
                <a:solidFill>
                  <a:srgbClr val="FFFF00"/>
                </a:solidFill>
                <a:latin typeface="Arial" panose="020B0604020202020204" pitchFamily="34" charset="0"/>
              </a:rPr>
              <a:t>, (</a:t>
            </a:r>
            <a:r>
              <a:rPr lang="tr-TR" altLang="tr-TR" sz="2400" b="1" i="1" dirty="0" err="1">
                <a:solidFill>
                  <a:srgbClr val="FFFF00"/>
                </a:solidFill>
                <a:latin typeface="Arial" panose="020B0604020202020204" pitchFamily="34" charset="0"/>
              </a:rPr>
              <a:t>cis</a:t>
            </a:r>
            <a:r>
              <a:rPr lang="tr-TR" altLang="tr-TR" sz="2400" b="1" i="1" dirty="0">
                <a:solidFill>
                  <a:srgbClr val="FFFF00"/>
                </a:solidFill>
                <a:latin typeface="Arial" panose="020B0604020202020204" pitchFamily="34" charset="0"/>
              </a:rPr>
              <a:t>-trans) </a:t>
            </a:r>
          </a:p>
        </p:txBody>
      </p:sp>
      <p:graphicFrame>
        <p:nvGraphicFramePr>
          <p:cNvPr id="223247" name="Object 15"/>
          <p:cNvGraphicFramePr>
            <a:graphicFrameLocks noGrp="1" noChangeAspect="1"/>
          </p:cNvGraphicFramePr>
          <p:nvPr>
            <p:ph idx="1"/>
            <p:extLst>
              <p:ext uri="{D42A27DB-BD31-4B8C-83A1-F6EECF244321}">
                <p14:modId xmlns:p14="http://schemas.microsoft.com/office/powerpoint/2010/main" val="110578114"/>
              </p:ext>
            </p:extLst>
          </p:nvPr>
        </p:nvGraphicFramePr>
        <p:xfrm>
          <a:off x="3113534" y="1341439"/>
          <a:ext cx="5472113" cy="4967287"/>
        </p:xfrm>
        <a:graphic>
          <a:graphicData uri="http://schemas.openxmlformats.org/presentationml/2006/ole">
            <mc:AlternateContent xmlns:mc="http://schemas.openxmlformats.org/markup-compatibility/2006">
              <mc:Choice xmlns:v="urn:schemas-microsoft-com:vml" Requires="v">
                <p:oleObj spid="_x0000_s3084" name="Bitmap Image" r:id="rId3" imgW="4486901" imgH="4533333" progId="Paint.Picture">
                  <p:embed/>
                </p:oleObj>
              </mc:Choice>
              <mc:Fallback>
                <p:oleObj name="Bitmap Image" r:id="rId3" imgW="4486901" imgH="4533333"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3534" y="1341439"/>
                        <a:ext cx="5472113" cy="4967287"/>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Dikdörtgen 1"/>
          <p:cNvSpPr/>
          <p:nvPr/>
        </p:nvSpPr>
        <p:spPr bwMode="auto">
          <a:xfrm>
            <a:off x="3113535" y="5748415"/>
            <a:ext cx="5472112" cy="560310"/>
          </a:xfrm>
          <a:prstGeom prst="rect">
            <a:avLst/>
          </a:prstGeom>
          <a:solidFill>
            <a:schemeClr val="accent1"/>
          </a:solidFill>
          <a:ln w="28575"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sng" strike="noStrike" cap="none" normalizeH="0" baseline="0" smtClean="0">
              <a:ln>
                <a:noFill/>
              </a:ln>
              <a:solidFill>
                <a:schemeClr val="bg1"/>
              </a:solidFill>
              <a:effectLst/>
              <a:latin typeface="Arial" panose="020B0604020202020204" pitchFamily="34" charset="0"/>
            </a:endParaRPr>
          </a:p>
        </p:txBody>
      </p:sp>
      <p:sp>
        <p:nvSpPr>
          <p:cNvPr id="4" name="Metin kutusu 3"/>
          <p:cNvSpPr txBox="1"/>
          <p:nvPr/>
        </p:nvSpPr>
        <p:spPr>
          <a:xfrm>
            <a:off x="3930651" y="5748414"/>
            <a:ext cx="3576620" cy="646331"/>
          </a:xfrm>
          <a:prstGeom prst="rect">
            <a:avLst/>
          </a:prstGeom>
          <a:noFill/>
        </p:spPr>
        <p:txBody>
          <a:bodyPr wrap="none" rtlCol="0">
            <a:spAutoFit/>
          </a:bodyPr>
          <a:lstStyle/>
          <a:p>
            <a:r>
              <a:rPr lang="tr-TR" dirty="0" err="1" smtClean="0"/>
              <a:t>Purple</a:t>
            </a:r>
            <a:r>
              <a:rPr lang="tr-TR" dirty="0" smtClean="0"/>
              <a:t> </a:t>
            </a:r>
            <a:r>
              <a:rPr lang="tr-TR" dirty="0" err="1" smtClean="0"/>
              <a:t>color</a:t>
            </a:r>
            <a:r>
              <a:rPr lang="tr-TR" dirty="0" smtClean="0"/>
              <a:t>                     </a:t>
            </a:r>
            <a:r>
              <a:rPr lang="tr-TR" dirty="0" err="1" smtClean="0"/>
              <a:t>green</a:t>
            </a:r>
            <a:r>
              <a:rPr lang="tr-TR" dirty="0" smtClean="0"/>
              <a:t> </a:t>
            </a:r>
            <a:r>
              <a:rPr lang="tr-TR" dirty="0" err="1" smtClean="0"/>
              <a:t>color</a:t>
            </a:r>
            <a:endParaRPr lang="tr-TR" dirty="0" smtClean="0"/>
          </a:p>
          <a:p>
            <a:r>
              <a:rPr lang="tr-TR" dirty="0"/>
              <a:t> </a:t>
            </a:r>
            <a:r>
              <a:rPr lang="tr-TR" dirty="0" smtClean="0"/>
              <a:t>       (a)                                    (b)</a:t>
            </a:r>
            <a:endParaRPr lang="tr-TR" dirty="0"/>
          </a:p>
        </p:txBody>
      </p:sp>
    </p:spTree>
    <p:extLst>
      <p:ext uri="{BB962C8B-B14F-4D97-AF65-F5344CB8AC3E}">
        <p14:creationId xmlns:p14="http://schemas.microsoft.com/office/powerpoint/2010/main" val="706148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ChangeArrowheads="1"/>
          </p:cNvSpPr>
          <p:nvPr/>
        </p:nvSpPr>
        <p:spPr bwMode="auto">
          <a:xfrm>
            <a:off x="1335087" y="409578"/>
            <a:ext cx="5160259" cy="6463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en-US" altLang="tr-TR" dirty="0">
                <a:solidFill>
                  <a:srgbClr val="FFFF00"/>
                </a:solidFill>
                <a:latin typeface="Arial" panose="020B0604020202020204" pitchFamily="34" charset="0"/>
              </a:rPr>
              <a:t>[</a:t>
            </a:r>
            <a:r>
              <a:rPr lang="en-US" altLang="tr-TR" sz="2400" dirty="0">
                <a:solidFill>
                  <a:srgbClr val="FFFF00"/>
                </a:solidFill>
                <a:latin typeface="Arial" panose="020B0604020202020204" pitchFamily="34" charset="0"/>
              </a:rPr>
              <a:t>ML</a:t>
            </a:r>
            <a:r>
              <a:rPr lang="en-US" altLang="tr-TR" sz="2400" baseline="-25000" dirty="0">
                <a:solidFill>
                  <a:srgbClr val="FFFF00"/>
                </a:solidFill>
                <a:latin typeface="Arial" panose="020B0604020202020204" pitchFamily="34" charset="0"/>
              </a:rPr>
              <a:t>4</a:t>
            </a:r>
            <a:r>
              <a:rPr lang="en-US" altLang="tr-TR" sz="2400" dirty="0">
                <a:solidFill>
                  <a:srgbClr val="FFFF00"/>
                </a:solidFill>
                <a:latin typeface="Arial" panose="020B0604020202020204" pitchFamily="34" charset="0"/>
              </a:rPr>
              <a:t>X</a:t>
            </a:r>
            <a:r>
              <a:rPr lang="en-US" altLang="tr-TR" sz="2400" baseline="-25000" dirty="0">
                <a:solidFill>
                  <a:srgbClr val="FFFF00"/>
                </a:solidFill>
                <a:latin typeface="Arial" panose="020B0604020202020204" pitchFamily="34" charset="0"/>
              </a:rPr>
              <a:t>2</a:t>
            </a:r>
            <a:r>
              <a:rPr lang="en-US" altLang="tr-TR" sz="2400" dirty="0">
                <a:solidFill>
                  <a:srgbClr val="FFFF00"/>
                </a:solidFill>
                <a:latin typeface="Arial" panose="020B0604020202020204" pitchFamily="34" charset="0"/>
              </a:rPr>
              <a:t>] Type Octahedral Complexes</a:t>
            </a:r>
          </a:p>
        </p:txBody>
      </p:sp>
      <p:sp>
        <p:nvSpPr>
          <p:cNvPr id="309252" name="Rectangle 4"/>
          <p:cNvSpPr>
            <a:spLocks noChangeArrowheads="1"/>
          </p:cNvSpPr>
          <p:nvPr/>
        </p:nvSpPr>
        <p:spPr bwMode="auto">
          <a:xfrm>
            <a:off x="1894767" y="3806826"/>
            <a:ext cx="2247731"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en-US" altLang="tr-TR" i="1" dirty="0">
                <a:solidFill>
                  <a:srgbClr val="FFFFFF"/>
                </a:solidFill>
                <a:latin typeface="Arial" panose="020B0604020202020204" pitchFamily="34" charset="0"/>
              </a:rPr>
              <a:t>trans</a:t>
            </a:r>
            <a:r>
              <a:rPr lang="en-US" altLang="tr-TR" dirty="0">
                <a:solidFill>
                  <a:srgbClr val="FFFFFF"/>
                </a:solidFill>
                <a:latin typeface="Arial" panose="020B0604020202020204" pitchFamily="34" charset="0"/>
              </a:rPr>
              <a:t>-[Co(NH</a:t>
            </a:r>
            <a:r>
              <a:rPr lang="en-US" altLang="tr-TR" baseline="-25000" dirty="0">
                <a:solidFill>
                  <a:srgbClr val="FFFFFF"/>
                </a:solidFill>
                <a:latin typeface="Arial" panose="020B0604020202020204" pitchFamily="34" charset="0"/>
              </a:rPr>
              <a:t>3</a:t>
            </a:r>
            <a:r>
              <a:rPr lang="en-US" altLang="tr-TR" dirty="0">
                <a:solidFill>
                  <a:srgbClr val="FFFFFF"/>
                </a:solidFill>
                <a:latin typeface="Arial" panose="020B0604020202020204" pitchFamily="34" charset="0"/>
              </a:rPr>
              <a:t>)</a:t>
            </a:r>
            <a:r>
              <a:rPr lang="en-US" altLang="tr-TR" baseline="-25000" dirty="0">
                <a:solidFill>
                  <a:srgbClr val="FFFFFF"/>
                </a:solidFill>
                <a:latin typeface="Arial" panose="020B0604020202020204" pitchFamily="34" charset="0"/>
              </a:rPr>
              <a:t>4</a:t>
            </a:r>
            <a:r>
              <a:rPr lang="en-US" altLang="tr-TR" dirty="0">
                <a:solidFill>
                  <a:srgbClr val="FFFFFF"/>
                </a:solidFill>
                <a:latin typeface="Arial" panose="020B0604020202020204" pitchFamily="34" charset="0"/>
              </a:rPr>
              <a:t>Cl</a:t>
            </a:r>
            <a:r>
              <a:rPr lang="en-US" altLang="tr-TR" baseline="-25000" dirty="0">
                <a:solidFill>
                  <a:srgbClr val="FFFFFF"/>
                </a:solidFill>
                <a:latin typeface="Arial" panose="020B0604020202020204" pitchFamily="34" charset="0"/>
              </a:rPr>
              <a:t>2</a:t>
            </a:r>
            <a:r>
              <a:rPr lang="en-US" altLang="tr-TR" dirty="0">
                <a:solidFill>
                  <a:srgbClr val="FFFFFF"/>
                </a:solidFill>
                <a:latin typeface="Arial" panose="020B0604020202020204" pitchFamily="34" charset="0"/>
              </a:rPr>
              <a:t>]</a:t>
            </a:r>
            <a:r>
              <a:rPr lang="en-US" altLang="tr-TR" baseline="30000" dirty="0">
                <a:solidFill>
                  <a:srgbClr val="FFFFFF"/>
                </a:solidFill>
                <a:latin typeface="Arial" panose="020B0604020202020204" pitchFamily="34" charset="0"/>
              </a:rPr>
              <a:t>+</a:t>
            </a:r>
          </a:p>
          <a:p>
            <a:pPr algn="ctr" eaLnBrk="0" fontAlgn="base" hangingPunct="0">
              <a:lnSpc>
                <a:spcPct val="150000"/>
              </a:lnSpc>
              <a:spcBef>
                <a:spcPct val="0"/>
              </a:spcBef>
              <a:spcAft>
                <a:spcPct val="0"/>
              </a:spcAft>
            </a:pPr>
            <a:r>
              <a:rPr lang="tr-TR" altLang="tr-TR" dirty="0" err="1" smtClean="0">
                <a:solidFill>
                  <a:srgbClr val="6AFF57"/>
                </a:solidFill>
                <a:latin typeface="Arial" panose="020B0604020202020204" pitchFamily="34" charset="0"/>
              </a:rPr>
              <a:t>green</a:t>
            </a:r>
            <a:endParaRPr lang="en-US" altLang="tr-TR" baseline="30000" dirty="0">
              <a:solidFill>
                <a:srgbClr val="FFFFFF"/>
              </a:solidFill>
              <a:latin typeface="Arial" panose="020B0604020202020204" pitchFamily="34" charset="0"/>
            </a:endParaRPr>
          </a:p>
        </p:txBody>
      </p:sp>
      <p:sp>
        <p:nvSpPr>
          <p:cNvPr id="309253" name="Rectangle 5"/>
          <p:cNvSpPr>
            <a:spLocks noChangeArrowheads="1"/>
          </p:cNvSpPr>
          <p:nvPr/>
        </p:nvSpPr>
        <p:spPr bwMode="auto">
          <a:xfrm>
            <a:off x="7441020" y="3806826"/>
            <a:ext cx="2016899"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en-US" altLang="tr-TR" i="1" dirty="0">
                <a:solidFill>
                  <a:srgbClr val="FFFFFF"/>
                </a:solidFill>
                <a:latin typeface="Arial" panose="020B0604020202020204" pitchFamily="34" charset="0"/>
              </a:rPr>
              <a:t>cis</a:t>
            </a:r>
            <a:r>
              <a:rPr lang="en-US" altLang="tr-TR" dirty="0">
                <a:solidFill>
                  <a:srgbClr val="FFFFFF"/>
                </a:solidFill>
                <a:latin typeface="Arial" panose="020B0604020202020204" pitchFamily="34" charset="0"/>
              </a:rPr>
              <a:t>-[Co(NH</a:t>
            </a:r>
            <a:r>
              <a:rPr lang="en-US" altLang="tr-TR" baseline="-25000" dirty="0">
                <a:solidFill>
                  <a:srgbClr val="FFFFFF"/>
                </a:solidFill>
                <a:latin typeface="Arial" panose="020B0604020202020204" pitchFamily="34" charset="0"/>
              </a:rPr>
              <a:t>3</a:t>
            </a:r>
            <a:r>
              <a:rPr lang="en-US" altLang="tr-TR" dirty="0">
                <a:solidFill>
                  <a:srgbClr val="FFFFFF"/>
                </a:solidFill>
                <a:latin typeface="Arial" panose="020B0604020202020204" pitchFamily="34" charset="0"/>
              </a:rPr>
              <a:t>)</a:t>
            </a:r>
            <a:r>
              <a:rPr lang="en-US" altLang="tr-TR" baseline="-25000" dirty="0">
                <a:solidFill>
                  <a:srgbClr val="FFFFFF"/>
                </a:solidFill>
                <a:latin typeface="Arial" panose="020B0604020202020204" pitchFamily="34" charset="0"/>
              </a:rPr>
              <a:t>4</a:t>
            </a:r>
            <a:r>
              <a:rPr lang="en-US" altLang="tr-TR" dirty="0">
                <a:solidFill>
                  <a:srgbClr val="FFFFFF"/>
                </a:solidFill>
                <a:latin typeface="Arial" panose="020B0604020202020204" pitchFamily="34" charset="0"/>
              </a:rPr>
              <a:t>Cl</a:t>
            </a:r>
            <a:r>
              <a:rPr lang="en-US" altLang="tr-TR" baseline="-25000" dirty="0">
                <a:solidFill>
                  <a:srgbClr val="FFFFFF"/>
                </a:solidFill>
                <a:latin typeface="Arial" panose="020B0604020202020204" pitchFamily="34" charset="0"/>
              </a:rPr>
              <a:t>2</a:t>
            </a:r>
            <a:r>
              <a:rPr lang="en-US" altLang="tr-TR" dirty="0">
                <a:solidFill>
                  <a:srgbClr val="FFFFFF"/>
                </a:solidFill>
                <a:latin typeface="Arial" panose="020B0604020202020204" pitchFamily="34" charset="0"/>
              </a:rPr>
              <a:t>]</a:t>
            </a:r>
            <a:r>
              <a:rPr lang="en-US" altLang="tr-TR" baseline="30000" dirty="0">
                <a:solidFill>
                  <a:srgbClr val="FFFFFF"/>
                </a:solidFill>
                <a:latin typeface="Arial" panose="020B0604020202020204" pitchFamily="34" charset="0"/>
              </a:rPr>
              <a:t>+</a:t>
            </a:r>
          </a:p>
          <a:p>
            <a:pPr algn="ctr" eaLnBrk="0" fontAlgn="base" hangingPunct="0">
              <a:lnSpc>
                <a:spcPct val="150000"/>
              </a:lnSpc>
              <a:spcBef>
                <a:spcPct val="0"/>
              </a:spcBef>
              <a:spcAft>
                <a:spcPct val="0"/>
              </a:spcAft>
            </a:pPr>
            <a:r>
              <a:rPr lang="tr-TR" altLang="tr-TR" dirty="0" err="1" smtClean="0">
                <a:solidFill>
                  <a:srgbClr val="C273FF"/>
                </a:solidFill>
                <a:latin typeface="Arial" panose="020B0604020202020204" pitchFamily="34" charset="0"/>
              </a:rPr>
              <a:t>purple</a:t>
            </a:r>
            <a:endParaRPr lang="en-US" altLang="tr-TR" dirty="0">
              <a:solidFill>
                <a:srgbClr val="C273FF"/>
              </a:solidFill>
              <a:latin typeface="Arial" panose="020B0604020202020204" pitchFamily="34" charset="0"/>
            </a:endParaRPr>
          </a:p>
        </p:txBody>
      </p:sp>
      <p:pic>
        <p:nvPicPr>
          <p:cNvPr id="3092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3750" y="1828800"/>
            <a:ext cx="1441450" cy="16002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25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53388" y="1752600"/>
            <a:ext cx="1441450" cy="16002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09256" name="Group 8"/>
          <p:cNvGrpSpPr>
            <a:grpSpLocks/>
          </p:cNvGrpSpPr>
          <p:nvPr/>
        </p:nvGrpSpPr>
        <p:grpSpPr bwMode="auto">
          <a:xfrm>
            <a:off x="3270250" y="1766889"/>
            <a:ext cx="806450" cy="1724025"/>
            <a:chOff x="1100" y="1113"/>
            <a:chExt cx="508" cy="1086"/>
          </a:xfrm>
        </p:grpSpPr>
        <p:sp>
          <p:nvSpPr>
            <p:cNvPr id="309257" name="Rectangle 9"/>
            <p:cNvSpPr>
              <a:spLocks noChangeArrowheads="1"/>
            </p:cNvSpPr>
            <p:nvPr/>
          </p:nvSpPr>
          <p:spPr bwMode="auto">
            <a:xfrm>
              <a:off x="1492" y="1968"/>
              <a:ext cx="116" cy="2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a:solidFill>
                  <a:srgbClr val="FFFFFF"/>
                </a:solidFill>
                <a:latin typeface="Arial" panose="020B0604020202020204" pitchFamily="34" charset="0"/>
              </a:endParaRPr>
            </a:p>
          </p:txBody>
        </p:sp>
        <p:sp>
          <p:nvSpPr>
            <p:cNvPr id="309258" name="AutoShape 10"/>
            <p:cNvSpPr>
              <a:spLocks noChangeArrowheads="1"/>
            </p:cNvSpPr>
            <p:nvPr/>
          </p:nvSpPr>
          <p:spPr bwMode="auto">
            <a:xfrm>
              <a:off x="1104" y="2016"/>
              <a:ext cx="288" cy="144"/>
            </a:xfrm>
            <a:prstGeom prst="leftArrow">
              <a:avLst>
                <a:gd name="adj1" fmla="val 50000"/>
                <a:gd name="adj2" fmla="val 50000"/>
              </a:avLst>
            </a:prstGeom>
            <a:noFill/>
            <a:ln w="12700">
              <a:solidFill>
                <a:srgbClr val="FFDE07"/>
              </a:solidFill>
              <a:miter lim="800000"/>
              <a:headEnd/>
              <a:tailEnd/>
            </a:ln>
            <a:effectLst/>
            <a:extLst>
              <a:ext uri="{909E8E84-426E-40DD-AFC4-6F175D3DCCD1}">
                <a14:hiddenFill xmlns:a14="http://schemas.microsoft.com/office/drawing/2010/main">
                  <a:solidFill>
                    <a:srgbClr val="FFDE07"/>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09259" name="Rectangle 11"/>
            <p:cNvSpPr>
              <a:spLocks noChangeArrowheads="1"/>
            </p:cNvSpPr>
            <p:nvPr/>
          </p:nvSpPr>
          <p:spPr bwMode="auto">
            <a:xfrm>
              <a:off x="1488" y="1113"/>
              <a:ext cx="116" cy="2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a:solidFill>
                  <a:srgbClr val="FFFFFF"/>
                </a:solidFill>
                <a:latin typeface="Arial" panose="020B0604020202020204" pitchFamily="34" charset="0"/>
              </a:endParaRPr>
            </a:p>
          </p:txBody>
        </p:sp>
        <p:sp>
          <p:nvSpPr>
            <p:cNvPr id="309260" name="AutoShape 12"/>
            <p:cNvSpPr>
              <a:spLocks noChangeArrowheads="1"/>
            </p:cNvSpPr>
            <p:nvPr/>
          </p:nvSpPr>
          <p:spPr bwMode="auto">
            <a:xfrm>
              <a:off x="1100" y="1161"/>
              <a:ext cx="288" cy="144"/>
            </a:xfrm>
            <a:prstGeom prst="leftArrow">
              <a:avLst>
                <a:gd name="adj1" fmla="val 50000"/>
                <a:gd name="adj2" fmla="val 50000"/>
              </a:avLst>
            </a:prstGeom>
            <a:noFill/>
            <a:ln w="12700">
              <a:solidFill>
                <a:srgbClr val="FFDE07"/>
              </a:solidFill>
              <a:miter lim="800000"/>
              <a:headEnd/>
              <a:tailEnd/>
            </a:ln>
            <a:effectLst/>
            <a:extLst>
              <a:ext uri="{909E8E84-426E-40DD-AFC4-6F175D3DCCD1}">
                <a14:hiddenFill xmlns:a14="http://schemas.microsoft.com/office/drawing/2010/main">
                  <a:solidFill>
                    <a:srgbClr val="FFDE07"/>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grpSp>
        <p:nvGrpSpPr>
          <p:cNvPr id="309261" name="Group 13"/>
          <p:cNvGrpSpPr>
            <a:grpSpLocks/>
          </p:cNvGrpSpPr>
          <p:nvPr/>
        </p:nvGrpSpPr>
        <p:grpSpPr bwMode="auto">
          <a:xfrm>
            <a:off x="5410200" y="2133601"/>
            <a:ext cx="2667000" cy="671513"/>
            <a:chOff x="2448" y="1344"/>
            <a:chExt cx="1680" cy="423"/>
          </a:xfrm>
        </p:grpSpPr>
        <p:sp>
          <p:nvSpPr>
            <p:cNvPr id="309262" name="Rectangle 14"/>
            <p:cNvSpPr>
              <a:spLocks noChangeArrowheads="1"/>
            </p:cNvSpPr>
            <p:nvPr/>
          </p:nvSpPr>
          <p:spPr bwMode="auto">
            <a:xfrm>
              <a:off x="2448" y="1536"/>
              <a:ext cx="116" cy="2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a:solidFill>
                  <a:srgbClr val="FFFFFF"/>
                </a:solidFill>
                <a:latin typeface="Arial" panose="020B0604020202020204" pitchFamily="34" charset="0"/>
              </a:endParaRPr>
            </a:p>
          </p:txBody>
        </p:sp>
        <p:sp>
          <p:nvSpPr>
            <p:cNvPr id="309263" name="AutoShape 15"/>
            <p:cNvSpPr>
              <a:spLocks noChangeArrowheads="1"/>
            </p:cNvSpPr>
            <p:nvPr/>
          </p:nvSpPr>
          <p:spPr bwMode="auto">
            <a:xfrm flipH="1">
              <a:off x="3696" y="1575"/>
              <a:ext cx="288" cy="144"/>
            </a:xfrm>
            <a:prstGeom prst="leftArrow">
              <a:avLst>
                <a:gd name="adj1" fmla="val 50000"/>
                <a:gd name="adj2" fmla="val 50000"/>
              </a:avLst>
            </a:prstGeom>
            <a:noFill/>
            <a:ln w="12700">
              <a:solidFill>
                <a:srgbClr val="FFDE07"/>
              </a:solidFill>
              <a:miter lim="800000"/>
              <a:headEnd/>
              <a:tailEnd/>
            </a:ln>
            <a:effectLst/>
            <a:extLst>
              <a:ext uri="{909E8E84-426E-40DD-AFC4-6F175D3DCCD1}">
                <a14:hiddenFill xmlns:a14="http://schemas.microsoft.com/office/drawing/2010/main">
                  <a:solidFill>
                    <a:srgbClr val="FFDE07"/>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09264" name="Rectangle 16"/>
            <p:cNvSpPr>
              <a:spLocks noChangeArrowheads="1"/>
            </p:cNvSpPr>
            <p:nvPr/>
          </p:nvSpPr>
          <p:spPr bwMode="auto">
            <a:xfrm>
              <a:off x="2592" y="1344"/>
              <a:ext cx="116" cy="2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a:solidFill>
                  <a:srgbClr val="FFFFFF"/>
                </a:solidFill>
                <a:latin typeface="Arial" panose="020B0604020202020204" pitchFamily="34" charset="0"/>
              </a:endParaRPr>
            </a:p>
          </p:txBody>
        </p:sp>
        <p:sp>
          <p:nvSpPr>
            <p:cNvPr id="309265" name="AutoShape 17"/>
            <p:cNvSpPr>
              <a:spLocks noChangeArrowheads="1"/>
            </p:cNvSpPr>
            <p:nvPr/>
          </p:nvSpPr>
          <p:spPr bwMode="auto">
            <a:xfrm flipH="1">
              <a:off x="3840" y="1383"/>
              <a:ext cx="288" cy="144"/>
            </a:xfrm>
            <a:prstGeom prst="leftArrow">
              <a:avLst>
                <a:gd name="adj1" fmla="val 50000"/>
                <a:gd name="adj2" fmla="val 50000"/>
              </a:avLst>
            </a:prstGeom>
            <a:noFill/>
            <a:ln w="12700">
              <a:solidFill>
                <a:srgbClr val="FFDE07"/>
              </a:solidFill>
              <a:miter lim="800000"/>
              <a:headEnd/>
              <a:tailEnd/>
            </a:ln>
            <a:effectLst/>
            <a:extLst>
              <a:ext uri="{909E8E84-426E-40DD-AFC4-6F175D3DCCD1}">
                <a14:hiddenFill xmlns:a14="http://schemas.microsoft.com/office/drawing/2010/main">
                  <a:solidFill>
                    <a:srgbClr val="FFDE07"/>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spTree>
    <p:extLst>
      <p:ext uri="{BB962C8B-B14F-4D97-AF65-F5344CB8AC3E}">
        <p14:creationId xmlns:p14="http://schemas.microsoft.com/office/powerpoint/2010/main" val="12515265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0925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09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4583113" y="6172201"/>
            <a:ext cx="2298700" cy="50482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en-US" altLang="tr-TR" i="1">
                <a:solidFill>
                  <a:srgbClr val="FFFFFF"/>
                </a:solidFill>
                <a:latin typeface="Arial" panose="020B0604020202020204" pitchFamily="34" charset="0"/>
              </a:rPr>
              <a:t>fac</a:t>
            </a:r>
            <a:r>
              <a:rPr lang="en-US" altLang="tr-TR">
                <a:solidFill>
                  <a:srgbClr val="FFFFFF"/>
                </a:solidFill>
                <a:latin typeface="Arial" panose="020B0604020202020204" pitchFamily="34" charset="0"/>
              </a:rPr>
              <a:t>-[Co(NH</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(NO</a:t>
            </a:r>
            <a:r>
              <a:rPr lang="en-US" altLang="tr-TR" baseline="-25000">
                <a:solidFill>
                  <a:srgbClr val="FFFFFF"/>
                </a:solidFill>
                <a:latin typeface="Arial" panose="020B0604020202020204" pitchFamily="34" charset="0"/>
              </a:rPr>
              <a:t>2</a:t>
            </a:r>
            <a:r>
              <a:rPr lang="en-US" altLang="tr-TR">
                <a:solidFill>
                  <a:srgbClr val="FFFFFF"/>
                </a:solidFill>
                <a:latin typeface="Arial" panose="020B0604020202020204" pitchFamily="34" charset="0"/>
              </a:rPr>
              <a:t>)</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a:t>
            </a:r>
          </a:p>
        </p:txBody>
      </p:sp>
      <p:sp>
        <p:nvSpPr>
          <p:cNvPr id="311300" name="Rectangle 4"/>
          <p:cNvSpPr>
            <a:spLocks noChangeArrowheads="1"/>
          </p:cNvSpPr>
          <p:nvPr/>
        </p:nvSpPr>
        <p:spPr bwMode="auto">
          <a:xfrm>
            <a:off x="2279651" y="379414"/>
            <a:ext cx="5141344" cy="40011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altLang="tr-TR" sz="2000" b="1" dirty="0">
                <a:solidFill>
                  <a:srgbClr val="FFFF00"/>
                </a:solidFill>
                <a:latin typeface="Arial" panose="020B0604020202020204" pitchFamily="34" charset="0"/>
              </a:rPr>
              <a:t>[ML</a:t>
            </a:r>
            <a:r>
              <a:rPr lang="en-US" altLang="tr-TR" sz="2000" b="1" baseline="-25000" dirty="0">
                <a:solidFill>
                  <a:srgbClr val="FFFF00"/>
                </a:solidFill>
                <a:latin typeface="Arial" panose="020B0604020202020204" pitchFamily="34" charset="0"/>
              </a:rPr>
              <a:t>3</a:t>
            </a:r>
            <a:r>
              <a:rPr lang="en-US" altLang="tr-TR" sz="2000" b="1" dirty="0">
                <a:solidFill>
                  <a:srgbClr val="FFFF00"/>
                </a:solidFill>
                <a:latin typeface="Arial" panose="020B0604020202020204" pitchFamily="34" charset="0"/>
              </a:rPr>
              <a:t>X</a:t>
            </a:r>
            <a:r>
              <a:rPr lang="en-US" altLang="tr-TR" sz="2000" b="1" baseline="-25000" dirty="0">
                <a:solidFill>
                  <a:srgbClr val="FFFF00"/>
                </a:solidFill>
                <a:latin typeface="Arial" panose="020B0604020202020204" pitchFamily="34" charset="0"/>
              </a:rPr>
              <a:t>3</a:t>
            </a:r>
            <a:r>
              <a:rPr lang="en-US" altLang="tr-TR" sz="2000" b="1" dirty="0">
                <a:solidFill>
                  <a:srgbClr val="FFFF00"/>
                </a:solidFill>
                <a:latin typeface="Arial" panose="020B0604020202020204" pitchFamily="34" charset="0"/>
              </a:rPr>
              <a:t>] Type with Octahedral Complex</a:t>
            </a:r>
            <a:r>
              <a:rPr lang="tr-TR" altLang="tr-TR" sz="2000" b="1" dirty="0" smtClean="0">
                <a:solidFill>
                  <a:srgbClr val="FFFF00"/>
                </a:solidFill>
                <a:latin typeface="Arial" panose="020B0604020202020204" pitchFamily="34" charset="0"/>
              </a:rPr>
              <a:t>r</a:t>
            </a:r>
            <a:r>
              <a:rPr lang="en-US" altLang="tr-TR" dirty="0" smtClean="0">
                <a:solidFill>
                  <a:srgbClr val="FFFFFF"/>
                </a:solidFill>
                <a:latin typeface="Arial" panose="020B0604020202020204" pitchFamily="34" charset="0"/>
              </a:rPr>
              <a:t> </a:t>
            </a:r>
            <a:endParaRPr lang="en-US" altLang="tr-TR" dirty="0">
              <a:solidFill>
                <a:srgbClr val="FFFFFF"/>
              </a:solidFill>
              <a:latin typeface="Arial" panose="020B0604020202020204" pitchFamily="34" charset="0"/>
            </a:endParaRPr>
          </a:p>
        </p:txBody>
      </p:sp>
      <p:sp>
        <p:nvSpPr>
          <p:cNvPr id="311301" name="Rectangle 5"/>
          <p:cNvSpPr>
            <a:spLocks noChangeArrowheads="1"/>
          </p:cNvSpPr>
          <p:nvPr/>
        </p:nvSpPr>
        <p:spPr bwMode="auto">
          <a:xfrm>
            <a:off x="4549775" y="3048001"/>
            <a:ext cx="2387600" cy="50482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en-US" altLang="tr-TR" i="1">
                <a:solidFill>
                  <a:srgbClr val="FFFFFF"/>
                </a:solidFill>
                <a:latin typeface="Arial" panose="020B0604020202020204" pitchFamily="34" charset="0"/>
              </a:rPr>
              <a:t>mer</a:t>
            </a:r>
            <a:r>
              <a:rPr lang="en-US" altLang="tr-TR">
                <a:solidFill>
                  <a:srgbClr val="FFFFFF"/>
                </a:solidFill>
                <a:latin typeface="Arial" panose="020B0604020202020204" pitchFamily="34" charset="0"/>
              </a:rPr>
              <a:t>-[Co(NH</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(NO</a:t>
            </a:r>
            <a:r>
              <a:rPr lang="en-US" altLang="tr-TR" baseline="-25000">
                <a:solidFill>
                  <a:srgbClr val="FFFFFF"/>
                </a:solidFill>
                <a:latin typeface="Arial" panose="020B0604020202020204" pitchFamily="34" charset="0"/>
              </a:rPr>
              <a:t>2</a:t>
            </a:r>
            <a:r>
              <a:rPr lang="en-US" altLang="tr-TR">
                <a:solidFill>
                  <a:srgbClr val="FFFFFF"/>
                </a:solidFill>
                <a:latin typeface="Arial" panose="020B0604020202020204" pitchFamily="34" charset="0"/>
              </a:rPr>
              <a:t>)</a:t>
            </a:r>
            <a:r>
              <a:rPr lang="en-US" altLang="tr-TR" baseline="-25000">
                <a:solidFill>
                  <a:srgbClr val="FFFFFF"/>
                </a:solidFill>
                <a:latin typeface="Arial" panose="020B0604020202020204" pitchFamily="34" charset="0"/>
              </a:rPr>
              <a:t>3</a:t>
            </a:r>
            <a:r>
              <a:rPr lang="en-US" altLang="tr-TR">
                <a:solidFill>
                  <a:srgbClr val="FFFFFF"/>
                </a:solidFill>
                <a:latin typeface="Arial" panose="020B0604020202020204" pitchFamily="34" charset="0"/>
              </a:rPr>
              <a:t>]</a:t>
            </a:r>
          </a:p>
        </p:txBody>
      </p:sp>
      <p:grpSp>
        <p:nvGrpSpPr>
          <p:cNvPr id="311302" name="Group 6"/>
          <p:cNvGrpSpPr>
            <a:grpSpLocks/>
          </p:cNvGrpSpPr>
          <p:nvPr/>
        </p:nvGrpSpPr>
        <p:grpSpPr bwMode="auto">
          <a:xfrm>
            <a:off x="7467600" y="1295400"/>
            <a:ext cx="1752600" cy="1600200"/>
            <a:chOff x="864" y="2592"/>
            <a:chExt cx="1104" cy="1008"/>
          </a:xfrm>
        </p:grpSpPr>
        <p:sp>
          <p:nvSpPr>
            <p:cNvPr id="311303" name="AutoShape 7"/>
            <p:cNvSpPr>
              <a:spLocks noChangeArrowheads="1"/>
            </p:cNvSpPr>
            <p:nvPr/>
          </p:nvSpPr>
          <p:spPr bwMode="auto">
            <a:xfrm>
              <a:off x="864" y="3024"/>
              <a:ext cx="1104" cy="192"/>
            </a:xfrm>
            <a:prstGeom prst="parallelogram">
              <a:avLst>
                <a:gd name="adj" fmla="val 143750"/>
              </a:avLst>
            </a:prstGeom>
            <a:noFill/>
            <a:ln w="19050">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4" name="Line 8"/>
            <p:cNvSpPr>
              <a:spLocks noChangeShapeType="1"/>
            </p:cNvSpPr>
            <p:nvPr/>
          </p:nvSpPr>
          <p:spPr bwMode="auto">
            <a:xfrm>
              <a:off x="1392" y="2592"/>
              <a:ext cx="576" cy="432"/>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5" name="Line 9"/>
            <p:cNvSpPr>
              <a:spLocks noChangeShapeType="1"/>
            </p:cNvSpPr>
            <p:nvPr/>
          </p:nvSpPr>
          <p:spPr bwMode="auto">
            <a:xfrm flipH="1">
              <a:off x="864" y="2592"/>
              <a:ext cx="528" cy="62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6" name="Line 10"/>
            <p:cNvSpPr>
              <a:spLocks noChangeShapeType="1"/>
            </p:cNvSpPr>
            <p:nvPr/>
          </p:nvSpPr>
          <p:spPr bwMode="auto">
            <a:xfrm flipH="1">
              <a:off x="1152" y="2592"/>
              <a:ext cx="240" cy="432"/>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7" name="Line 11"/>
            <p:cNvSpPr>
              <a:spLocks noChangeShapeType="1"/>
            </p:cNvSpPr>
            <p:nvPr/>
          </p:nvSpPr>
          <p:spPr bwMode="auto">
            <a:xfrm flipH="1" flipV="1">
              <a:off x="864" y="3216"/>
              <a:ext cx="528" cy="38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8" name="Line 12"/>
            <p:cNvSpPr>
              <a:spLocks noChangeShapeType="1"/>
            </p:cNvSpPr>
            <p:nvPr/>
          </p:nvSpPr>
          <p:spPr bwMode="auto">
            <a:xfrm flipV="1">
              <a:off x="1392" y="3216"/>
              <a:ext cx="288" cy="38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09" name="Line 13"/>
            <p:cNvSpPr>
              <a:spLocks noChangeShapeType="1"/>
            </p:cNvSpPr>
            <p:nvPr/>
          </p:nvSpPr>
          <p:spPr bwMode="auto">
            <a:xfrm flipV="1">
              <a:off x="1392" y="3024"/>
              <a:ext cx="576" cy="576"/>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0" name="Line 14"/>
            <p:cNvSpPr>
              <a:spLocks noChangeShapeType="1"/>
            </p:cNvSpPr>
            <p:nvPr/>
          </p:nvSpPr>
          <p:spPr bwMode="auto">
            <a:xfrm>
              <a:off x="1152" y="3024"/>
              <a:ext cx="240" cy="576"/>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1" name="Freeform 15"/>
            <p:cNvSpPr>
              <a:spLocks/>
            </p:cNvSpPr>
            <p:nvPr/>
          </p:nvSpPr>
          <p:spPr bwMode="auto">
            <a:xfrm>
              <a:off x="864" y="3024"/>
              <a:ext cx="1104" cy="192"/>
            </a:xfrm>
            <a:custGeom>
              <a:avLst/>
              <a:gdLst>
                <a:gd name="T0" fmla="*/ 0 w 1104"/>
                <a:gd name="T1" fmla="*/ 192 h 192"/>
                <a:gd name="T2" fmla="*/ 816 w 1104"/>
                <a:gd name="T3" fmla="*/ 192 h 192"/>
                <a:gd name="T4" fmla="*/ 1104 w 1104"/>
                <a:gd name="T5" fmla="*/ 0 h 192"/>
                <a:gd name="T6" fmla="*/ 0 w 1104"/>
                <a:gd name="T7" fmla="*/ 192 h 192"/>
              </a:gdLst>
              <a:ahLst/>
              <a:cxnLst>
                <a:cxn ang="0">
                  <a:pos x="T0" y="T1"/>
                </a:cxn>
                <a:cxn ang="0">
                  <a:pos x="T2" y="T3"/>
                </a:cxn>
                <a:cxn ang="0">
                  <a:pos x="T4" y="T5"/>
                </a:cxn>
                <a:cxn ang="0">
                  <a:pos x="T6" y="T7"/>
                </a:cxn>
              </a:cxnLst>
              <a:rect l="0" t="0" r="r" b="b"/>
              <a:pathLst>
                <a:path w="1104" h="192">
                  <a:moveTo>
                    <a:pt x="0" y="192"/>
                  </a:moveTo>
                  <a:lnTo>
                    <a:pt x="816" y="192"/>
                  </a:lnTo>
                  <a:lnTo>
                    <a:pt x="1104" y="0"/>
                  </a:lnTo>
                  <a:lnTo>
                    <a:pt x="0" y="192"/>
                  </a:lnTo>
                  <a:close/>
                </a:path>
              </a:pathLst>
            </a:custGeom>
            <a:gradFill rotWithShape="0">
              <a:gsLst>
                <a:gs pos="0">
                  <a:srgbClr val="C273FF"/>
                </a:gs>
                <a:gs pos="100000">
                  <a:srgbClr val="C273FF">
                    <a:gamma/>
                    <a:shade val="46275"/>
                    <a:invGamma/>
                  </a:srgbClr>
                </a:gs>
              </a:gsLst>
              <a:lin ang="0" scaled="1"/>
            </a:gradFill>
            <a:ln w="952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2" name="Line 16"/>
            <p:cNvSpPr>
              <a:spLocks noChangeShapeType="1"/>
            </p:cNvSpPr>
            <p:nvPr/>
          </p:nvSpPr>
          <p:spPr bwMode="auto">
            <a:xfrm>
              <a:off x="1392" y="2592"/>
              <a:ext cx="288" cy="62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grpSp>
        <p:nvGrpSpPr>
          <p:cNvPr id="311313" name="Group 17"/>
          <p:cNvGrpSpPr>
            <a:grpSpLocks/>
          </p:cNvGrpSpPr>
          <p:nvPr/>
        </p:nvGrpSpPr>
        <p:grpSpPr bwMode="auto">
          <a:xfrm>
            <a:off x="7543800" y="4495800"/>
            <a:ext cx="1752600" cy="1600200"/>
            <a:chOff x="3360" y="2688"/>
            <a:chExt cx="1104" cy="1008"/>
          </a:xfrm>
        </p:grpSpPr>
        <p:sp>
          <p:nvSpPr>
            <p:cNvPr id="311314" name="Line 18"/>
            <p:cNvSpPr>
              <a:spLocks noChangeShapeType="1"/>
            </p:cNvSpPr>
            <p:nvPr/>
          </p:nvSpPr>
          <p:spPr bwMode="auto">
            <a:xfrm>
              <a:off x="3888" y="2688"/>
              <a:ext cx="576" cy="432"/>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5" name="Line 19"/>
            <p:cNvSpPr>
              <a:spLocks noChangeShapeType="1"/>
            </p:cNvSpPr>
            <p:nvPr/>
          </p:nvSpPr>
          <p:spPr bwMode="auto">
            <a:xfrm flipH="1">
              <a:off x="3360" y="2688"/>
              <a:ext cx="528" cy="62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6" name="Line 20"/>
            <p:cNvSpPr>
              <a:spLocks noChangeShapeType="1"/>
            </p:cNvSpPr>
            <p:nvPr/>
          </p:nvSpPr>
          <p:spPr bwMode="auto">
            <a:xfrm flipH="1">
              <a:off x="3648" y="2688"/>
              <a:ext cx="240" cy="432"/>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7" name="Line 21"/>
            <p:cNvSpPr>
              <a:spLocks noChangeShapeType="1"/>
            </p:cNvSpPr>
            <p:nvPr/>
          </p:nvSpPr>
          <p:spPr bwMode="auto">
            <a:xfrm flipH="1" flipV="1">
              <a:off x="3360" y="3312"/>
              <a:ext cx="528" cy="38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8" name="Line 22"/>
            <p:cNvSpPr>
              <a:spLocks noChangeShapeType="1"/>
            </p:cNvSpPr>
            <p:nvPr/>
          </p:nvSpPr>
          <p:spPr bwMode="auto">
            <a:xfrm flipV="1">
              <a:off x="3888" y="3312"/>
              <a:ext cx="288" cy="38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19" name="Line 23"/>
            <p:cNvSpPr>
              <a:spLocks noChangeShapeType="1"/>
            </p:cNvSpPr>
            <p:nvPr/>
          </p:nvSpPr>
          <p:spPr bwMode="auto">
            <a:xfrm flipV="1">
              <a:off x="3888" y="3120"/>
              <a:ext cx="576" cy="576"/>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20" name="Line 24"/>
            <p:cNvSpPr>
              <a:spLocks noChangeShapeType="1"/>
            </p:cNvSpPr>
            <p:nvPr/>
          </p:nvSpPr>
          <p:spPr bwMode="auto">
            <a:xfrm>
              <a:off x="3648" y="3120"/>
              <a:ext cx="240" cy="576"/>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21" name="Line 25"/>
            <p:cNvSpPr>
              <a:spLocks noChangeShapeType="1"/>
            </p:cNvSpPr>
            <p:nvPr/>
          </p:nvSpPr>
          <p:spPr bwMode="auto">
            <a:xfrm>
              <a:off x="3888" y="2688"/>
              <a:ext cx="288" cy="624"/>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22" name="Freeform 26"/>
            <p:cNvSpPr>
              <a:spLocks/>
            </p:cNvSpPr>
            <p:nvPr/>
          </p:nvSpPr>
          <p:spPr bwMode="auto">
            <a:xfrm>
              <a:off x="3360" y="3120"/>
              <a:ext cx="528" cy="576"/>
            </a:xfrm>
            <a:custGeom>
              <a:avLst/>
              <a:gdLst>
                <a:gd name="T0" fmla="*/ 0 w 528"/>
                <a:gd name="T1" fmla="*/ 192 h 576"/>
                <a:gd name="T2" fmla="*/ 288 w 528"/>
                <a:gd name="T3" fmla="*/ 0 h 576"/>
                <a:gd name="T4" fmla="*/ 528 w 528"/>
                <a:gd name="T5" fmla="*/ 576 h 576"/>
                <a:gd name="T6" fmla="*/ 0 w 528"/>
                <a:gd name="T7" fmla="*/ 192 h 576"/>
              </a:gdLst>
              <a:ahLst/>
              <a:cxnLst>
                <a:cxn ang="0">
                  <a:pos x="T0" y="T1"/>
                </a:cxn>
                <a:cxn ang="0">
                  <a:pos x="T2" y="T3"/>
                </a:cxn>
                <a:cxn ang="0">
                  <a:pos x="T4" y="T5"/>
                </a:cxn>
                <a:cxn ang="0">
                  <a:pos x="T6" y="T7"/>
                </a:cxn>
              </a:cxnLst>
              <a:rect l="0" t="0" r="r" b="b"/>
              <a:pathLst>
                <a:path w="528" h="576">
                  <a:moveTo>
                    <a:pt x="0" y="192"/>
                  </a:moveTo>
                  <a:lnTo>
                    <a:pt x="288" y="0"/>
                  </a:lnTo>
                  <a:lnTo>
                    <a:pt x="528" y="576"/>
                  </a:lnTo>
                  <a:lnTo>
                    <a:pt x="0" y="192"/>
                  </a:lnTo>
                  <a:close/>
                </a:path>
              </a:pathLst>
            </a:custGeom>
            <a:gradFill rotWithShape="0">
              <a:gsLst>
                <a:gs pos="0">
                  <a:srgbClr val="C273FF"/>
                </a:gs>
                <a:gs pos="100000">
                  <a:srgbClr val="C273FF">
                    <a:gamma/>
                    <a:shade val="46275"/>
                    <a:invGamma/>
                  </a:srgbClr>
                </a:gs>
              </a:gsLst>
              <a:lin ang="0" scaled="1"/>
            </a:gradFill>
            <a:ln w="9525" cap="flat" cmpd="sng">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311323" name="AutoShape 27"/>
            <p:cNvSpPr>
              <a:spLocks noChangeArrowheads="1"/>
            </p:cNvSpPr>
            <p:nvPr/>
          </p:nvSpPr>
          <p:spPr bwMode="auto">
            <a:xfrm>
              <a:off x="3360" y="3120"/>
              <a:ext cx="1104" cy="192"/>
            </a:xfrm>
            <a:prstGeom prst="parallelogram">
              <a:avLst>
                <a:gd name="adj" fmla="val 143750"/>
              </a:avLst>
            </a:prstGeom>
            <a:noFill/>
            <a:ln w="19050">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grpSp>
        <p:nvGrpSpPr>
          <p:cNvPr id="311324" name="Group 28"/>
          <p:cNvGrpSpPr>
            <a:grpSpLocks/>
          </p:cNvGrpSpPr>
          <p:nvPr/>
        </p:nvGrpSpPr>
        <p:grpSpPr bwMode="auto">
          <a:xfrm>
            <a:off x="2400300" y="1828800"/>
            <a:ext cx="1620838" cy="990600"/>
            <a:chOff x="552" y="1152"/>
            <a:chExt cx="1021" cy="624"/>
          </a:xfrm>
        </p:grpSpPr>
        <p:sp>
          <p:nvSpPr>
            <p:cNvPr id="311325" name="Rectangle 29"/>
            <p:cNvSpPr>
              <a:spLocks noChangeArrowheads="1"/>
            </p:cNvSpPr>
            <p:nvPr/>
          </p:nvSpPr>
          <p:spPr bwMode="auto">
            <a:xfrm>
              <a:off x="552" y="1152"/>
              <a:ext cx="1021" cy="407"/>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altLang="tr-TR" dirty="0" smtClean="0">
                  <a:solidFill>
                    <a:srgbClr val="FFDE07"/>
                  </a:solidFill>
                  <a:latin typeface="Arial" panose="020B0604020202020204" pitchFamily="34" charset="0"/>
                </a:rPr>
                <a:t>MERIDIONAL</a:t>
              </a:r>
            </a:p>
            <a:p>
              <a:pPr algn="ctr" eaLnBrk="0" fontAlgn="base" hangingPunct="0">
                <a:spcBef>
                  <a:spcPct val="0"/>
                </a:spcBef>
                <a:spcAft>
                  <a:spcPct val="0"/>
                </a:spcAft>
              </a:pPr>
              <a:r>
                <a:rPr lang="en-US" altLang="tr-TR" dirty="0" err="1" smtClean="0">
                  <a:solidFill>
                    <a:srgbClr val="FFDE07"/>
                  </a:solidFill>
                  <a:latin typeface="Arial" panose="020B0604020202020204" pitchFamily="34" charset="0"/>
                </a:rPr>
                <a:t>mer</a:t>
              </a:r>
              <a:endParaRPr lang="en-US" altLang="tr-TR" dirty="0">
                <a:solidFill>
                  <a:srgbClr val="FFDE07"/>
                </a:solidFill>
                <a:latin typeface="Arial" panose="020B0604020202020204" pitchFamily="34" charset="0"/>
              </a:endParaRPr>
            </a:p>
          </p:txBody>
        </p:sp>
        <p:sp>
          <p:nvSpPr>
            <p:cNvPr id="311326" name="Rectangle 30"/>
            <p:cNvSpPr>
              <a:spLocks noChangeArrowheads="1"/>
            </p:cNvSpPr>
            <p:nvPr/>
          </p:nvSpPr>
          <p:spPr bwMode="auto">
            <a:xfrm>
              <a:off x="720" y="1440"/>
              <a:ext cx="672" cy="336"/>
            </a:xfrm>
            <a:prstGeom prst="rect">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pic>
        <p:nvPicPr>
          <p:cNvPr id="311327"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1" y="1143000"/>
            <a:ext cx="1577975" cy="17526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1328"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1750" y="4495800"/>
            <a:ext cx="1441450" cy="16002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11329" name="Group 33"/>
          <p:cNvGrpSpPr>
            <a:grpSpLocks/>
          </p:cNvGrpSpPr>
          <p:nvPr/>
        </p:nvGrpSpPr>
        <p:grpSpPr bwMode="auto">
          <a:xfrm>
            <a:off x="2743200" y="5029200"/>
            <a:ext cx="1066800" cy="990600"/>
            <a:chOff x="768" y="3168"/>
            <a:chExt cx="672" cy="624"/>
          </a:xfrm>
        </p:grpSpPr>
        <p:sp>
          <p:nvSpPr>
            <p:cNvPr id="311330" name="Rectangle 34"/>
            <p:cNvSpPr>
              <a:spLocks noChangeArrowheads="1"/>
            </p:cNvSpPr>
            <p:nvPr/>
          </p:nvSpPr>
          <p:spPr bwMode="auto">
            <a:xfrm>
              <a:off x="789" y="3168"/>
              <a:ext cx="620" cy="577"/>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spcBef>
                  <a:spcPct val="0"/>
                </a:spcBef>
                <a:spcAft>
                  <a:spcPct val="0"/>
                </a:spcAft>
              </a:pPr>
              <a:r>
                <a:rPr lang="en-US" altLang="tr-TR">
                  <a:solidFill>
                    <a:srgbClr val="FFDE07"/>
                  </a:solidFill>
                  <a:latin typeface="Arial" panose="020B0604020202020204" pitchFamily="34" charset="0"/>
                </a:rPr>
                <a:t>FAC</a:t>
              </a:r>
              <a:r>
                <a:rPr lang="tr-TR" altLang="tr-TR">
                  <a:solidFill>
                    <a:srgbClr val="FFDE07"/>
                  </a:solidFill>
                  <a:latin typeface="Arial" panose="020B0604020202020204" pitchFamily="34" charset="0"/>
                </a:rPr>
                <a:t>İ</a:t>
              </a:r>
              <a:r>
                <a:rPr lang="en-US" altLang="tr-TR">
                  <a:solidFill>
                    <a:srgbClr val="FFDE07"/>
                  </a:solidFill>
                  <a:latin typeface="Arial" panose="020B0604020202020204" pitchFamily="34" charset="0"/>
                </a:rPr>
                <a:t>AL</a:t>
              </a:r>
            </a:p>
            <a:p>
              <a:pPr algn="ctr" eaLnBrk="0" fontAlgn="base" hangingPunct="0">
                <a:spcBef>
                  <a:spcPct val="0"/>
                </a:spcBef>
                <a:spcAft>
                  <a:spcPct val="0"/>
                </a:spcAft>
              </a:pPr>
              <a:endParaRPr lang="en-US" altLang="tr-TR">
                <a:solidFill>
                  <a:srgbClr val="FFDE07"/>
                </a:solidFill>
                <a:latin typeface="Arial" panose="020B0604020202020204" pitchFamily="34" charset="0"/>
              </a:endParaRPr>
            </a:p>
            <a:p>
              <a:pPr algn="ctr" eaLnBrk="0" fontAlgn="base" hangingPunct="0">
                <a:spcBef>
                  <a:spcPct val="0"/>
                </a:spcBef>
                <a:spcAft>
                  <a:spcPct val="0"/>
                </a:spcAft>
              </a:pPr>
              <a:r>
                <a:rPr lang="en-US" altLang="tr-TR">
                  <a:solidFill>
                    <a:srgbClr val="FFDE07"/>
                  </a:solidFill>
                  <a:latin typeface="Arial" panose="020B0604020202020204" pitchFamily="34" charset="0"/>
                </a:rPr>
                <a:t>fac</a:t>
              </a:r>
            </a:p>
          </p:txBody>
        </p:sp>
        <p:sp>
          <p:nvSpPr>
            <p:cNvPr id="311331" name="Rectangle 35"/>
            <p:cNvSpPr>
              <a:spLocks noChangeArrowheads="1"/>
            </p:cNvSpPr>
            <p:nvPr/>
          </p:nvSpPr>
          <p:spPr bwMode="auto">
            <a:xfrm>
              <a:off x="768" y="3456"/>
              <a:ext cx="672" cy="336"/>
            </a:xfrm>
            <a:prstGeom prst="rect">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spTree>
    <p:extLst>
      <p:ext uri="{BB962C8B-B14F-4D97-AF65-F5344CB8AC3E}">
        <p14:creationId xmlns:p14="http://schemas.microsoft.com/office/powerpoint/2010/main" val="30240828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113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113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5" name="Rectangle 7"/>
          <p:cNvSpPr>
            <a:spLocks noGrp="1" noChangeArrowheads="1"/>
          </p:cNvSpPr>
          <p:nvPr>
            <p:ph type="title"/>
          </p:nvPr>
        </p:nvSpPr>
        <p:spPr>
          <a:xfrm>
            <a:off x="1992313" y="333375"/>
            <a:ext cx="7772400" cy="719138"/>
          </a:xfrm>
        </p:spPr>
        <p:txBody>
          <a:bodyPr/>
          <a:lstStyle/>
          <a:p>
            <a:r>
              <a:rPr lang="en-US" altLang="tr-TR" sz="2000" dirty="0">
                <a:solidFill>
                  <a:schemeClr val="bg1"/>
                </a:solidFill>
                <a:latin typeface="Arial" panose="020B0604020202020204" pitchFamily="34" charset="0"/>
              </a:rPr>
              <a:t>Geometric isomerism in octahedral complexes (</a:t>
            </a:r>
            <a:r>
              <a:rPr lang="en-US" altLang="tr-TR" sz="2000" dirty="0" err="1">
                <a:solidFill>
                  <a:schemeClr val="bg1"/>
                </a:solidFill>
                <a:latin typeface="Arial" panose="020B0604020202020204" pitchFamily="34" charset="0"/>
              </a:rPr>
              <a:t>fac-mer</a:t>
            </a:r>
            <a:r>
              <a:rPr lang="en-US" altLang="tr-TR" sz="2000" dirty="0">
                <a:solidFill>
                  <a:schemeClr val="bg1"/>
                </a:solidFill>
                <a:latin typeface="Arial" panose="020B0604020202020204" pitchFamily="34" charset="0"/>
              </a:rPr>
              <a:t>)</a:t>
            </a:r>
            <a:endParaRPr lang="tr-TR" altLang="tr-TR" sz="2000" dirty="0">
              <a:solidFill>
                <a:schemeClr val="bg1"/>
              </a:solidFill>
              <a:latin typeface="Arial" panose="020B0604020202020204" pitchFamily="34" charset="0"/>
            </a:endParaRPr>
          </a:p>
        </p:txBody>
      </p:sp>
      <p:graphicFrame>
        <p:nvGraphicFramePr>
          <p:cNvPr id="227331" name="Object 3"/>
          <p:cNvGraphicFramePr>
            <a:graphicFrameLocks noGrp="1" noChangeAspect="1"/>
          </p:cNvGraphicFramePr>
          <p:nvPr>
            <p:ph sz="half" idx="1"/>
          </p:nvPr>
        </p:nvGraphicFramePr>
        <p:xfrm>
          <a:off x="1992314" y="1412875"/>
          <a:ext cx="3608387" cy="4114800"/>
        </p:xfrm>
        <a:graphic>
          <a:graphicData uri="http://schemas.openxmlformats.org/presentationml/2006/ole">
            <mc:AlternateContent xmlns:mc="http://schemas.openxmlformats.org/markup-compatibility/2006">
              <mc:Choice xmlns:v="urn:schemas-microsoft-com:vml" Requires="v">
                <p:oleObj spid="_x0000_s4118" r:id="rId3" imgW="3796825" imgH="4330159" progId="">
                  <p:embed/>
                </p:oleObj>
              </mc:Choice>
              <mc:Fallback>
                <p:oleObj r:id="rId3" imgW="3796825" imgH="4330159"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4" y="1412875"/>
                        <a:ext cx="3608387"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7334" name="Object 6"/>
          <p:cNvGraphicFramePr>
            <a:graphicFrameLocks noGrp="1" noChangeAspect="1"/>
          </p:cNvGraphicFramePr>
          <p:nvPr>
            <p:ph sz="half" idx="2"/>
          </p:nvPr>
        </p:nvGraphicFramePr>
        <p:xfrm>
          <a:off x="6456364" y="1412875"/>
          <a:ext cx="3597275" cy="4114800"/>
        </p:xfrm>
        <a:graphic>
          <a:graphicData uri="http://schemas.openxmlformats.org/presentationml/2006/ole">
            <mc:AlternateContent xmlns:mc="http://schemas.openxmlformats.org/markup-compatibility/2006">
              <mc:Choice xmlns:v="urn:schemas-microsoft-com:vml" Requires="v">
                <p:oleObj spid="_x0000_s4119" r:id="rId5" imgW="3796825" imgH="4342857" progId="">
                  <p:embed/>
                </p:oleObj>
              </mc:Choice>
              <mc:Fallback>
                <p:oleObj r:id="rId5" imgW="3796825" imgH="4342857"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56364" y="1412875"/>
                        <a:ext cx="3597275" cy="411480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7337" name="Rectangle 9"/>
          <p:cNvSpPr>
            <a:spLocks noChangeArrowheads="1"/>
          </p:cNvSpPr>
          <p:nvPr/>
        </p:nvSpPr>
        <p:spPr bwMode="auto">
          <a:xfrm>
            <a:off x="1524000" y="5734051"/>
            <a:ext cx="9144000"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marL="625475">
              <a:defRPr sz="2400">
                <a:solidFill>
                  <a:schemeClr val="tx1"/>
                </a:solidFill>
                <a:latin typeface="Times" panose="02020603050405020304" pitchFamily="18" charset="0"/>
              </a:defRPr>
            </a:lvl3pPr>
            <a:lvl4pPr marL="1196975" indent="-457200">
              <a:defRPr sz="2400">
                <a:solidFill>
                  <a:schemeClr val="tx1"/>
                </a:solidFill>
                <a:latin typeface="Times" panose="02020603050405020304" pitchFamily="18" charset="0"/>
              </a:defRPr>
            </a:lvl4pPr>
            <a:lvl5pPr marL="1493838" indent="-182563">
              <a:defRPr sz="2400">
                <a:solidFill>
                  <a:schemeClr val="tx1"/>
                </a:solidFill>
                <a:latin typeface="Times" panose="02020603050405020304" pitchFamily="18" charset="0"/>
              </a:defRPr>
            </a:lvl5pPr>
            <a:lvl6pPr marL="1951038" indent="-182563" eaLnBrk="0" fontAlgn="base" hangingPunct="0">
              <a:spcBef>
                <a:spcPct val="0"/>
              </a:spcBef>
              <a:spcAft>
                <a:spcPct val="0"/>
              </a:spcAft>
              <a:defRPr sz="2400">
                <a:solidFill>
                  <a:schemeClr val="tx1"/>
                </a:solidFill>
                <a:latin typeface="Times" panose="02020603050405020304" pitchFamily="18" charset="0"/>
              </a:defRPr>
            </a:lvl6pPr>
            <a:lvl7pPr marL="2408238" indent="-182563" eaLnBrk="0" fontAlgn="base" hangingPunct="0">
              <a:spcBef>
                <a:spcPct val="0"/>
              </a:spcBef>
              <a:spcAft>
                <a:spcPct val="0"/>
              </a:spcAft>
              <a:defRPr sz="2400">
                <a:solidFill>
                  <a:schemeClr val="tx1"/>
                </a:solidFill>
                <a:latin typeface="Times" panose="02020603050405020304" pitchFamily="18" charset="0"/>
              </a:defRPr>
            </a:lvl7pPr>
            <a:lvl8pPr marL="2865438" indent="-182563" eaLnBrk="0" fontAlgn="base" hangingPunct="0">
              <a:spcBef>
                <a:spcPct val="0"/>
              </a:spcBef>
              <a:spcAft>
                <a:spcPct val="0"/>
              </a:spcAft>
              <a:defRPr sz="2400">
                <a:solidFill>
                  <a:schemeClr val="tx1"/>
                </a:solidFill>
                <a:latin typeface="Times" panose="02020603050405020304" pitchFamily="18" charset="0"/>
              </a:defRPr>
            </a:lvl8pPr>
            <a:lvl9pPr marL="3322638" indent="-182563" eaLnBrk="0" fontAlgn="base" hangingPunct="0">
              <a:spcBef>
                <a:spcPct val="0"/>
              </a:spcBef>
              <a:spcAft>
                <a:spcPct val="0"/>
              </a:spcAft>
              <a:defRPr sz="2400">
                <a:solidFill>
                  <a:schemeClr val="tx1"/>
                </a:solidFill>
                <a:latin typeface="Times" panose="02020603050405020304" pitchFamily="18" charset="0"/>
              </a:defRPr>
            </a:lvl9pPr>
          </a:lstStyle>
          <a:p>
            <a:pPr lvl="4" fontAlgn="base">
              <a:spcBef>
                <a:spcPct val="20000"/>
              </a:spcBef>
              <a:spcAft>
                <a:spcPct val="0"/>
              </a:spcAft>
            </a:pPr>
            <a:r>
              <a:rPr lang="en-US" altLang="tr-TR" sz="1800" i="1" dirty="0" err="1">
                <a:solidFill>
                  <a:srgbClr val="FFFFFF"/>
                </a:solidFill>
                <a:latin typeface="Arial" panose="020B0604020202020204" pitchFamily="34" charset="0"/>
              </a:rPr>
              <a:t>fac</a:t>
            </a:r>
            <a:r>
              <a:rPr lang="en-US" altLang="tr-TR" sz="1800" dirty="0">
                <a:solidFill>
                  <a:srgbClr val="FFFFFF"/>
                </a:solidFill>
                <a:latin typeface="Arial" panose="020B0604020202020204" pitchFamily="34" charset="0"/>
              </a:rPr>
              <a:t> (facial) =&gt; </a:t>
            </a:r>
            <a:r>
              <a:rPr lang="en-US" altLang="tr-TR" sz="1800" dirty="0" smtClean="0">
                <a:solidFill>
                  <a:srgbClr val="FFFFFF"/>
                </a:solidFill>
                <a:latin typeface="Arial" panose="020B0604020202020204" pitchFamily="34" charset="0"/>
              </a:rPr>
              <a:t>three </a:t>
            </a:r>
            <a:r>
              <a:rPr lang="en-US" altLang="tr-TR" sz="1800" dirty="0">
                <a:solidFill>
                  <a:srgbClr val="FFFFFF"/>
                </a:solidFill>
                <a:latin typeface="Arial" panose="020B0604020202020204" pitchFamily="34" charset="0"/>
              </a:rPr>
              <a:t>identical ligands are located at the corners of a triangle</a:t>
            </a:r>
          </a:p>
        </p:txBody>
      </p:sp>
      <p:sp>
        <p:nvSpPr>
          <p:cNvPr id="227338" name="Rectangle 10"/>
          <p:cNvSpPr>
            <a:spLocks noChangeArrowheads="1"/>
          </p:cNvSpPr>
          <p:nvPr/>
        </p:nvSpPr>
        <p:spPr bwMode="auto">
          <a:xfrm>
            <a:off x="1523999" y="6237288"/>
            <a:ext cx="10330543"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anose="02020603050405020304" pitchFamily="18" charset="0"/>
              </a:defRPr>
            </a:lvl1pPr>
            <a:lvl2pPr marL="114300">
              <a:defRPr sz="2400">
                <a:solidFill>
                  <a:schemeClr val="tx1"/>
                </a:solidFill>
                <a:latin typeface="Times" panose="02020603050405020304" pitchFamily="18" charset="0"/>
              </a:defRPr>
            </a:lvl2pPr>
            <a:lvl3pPr marL="228600">
              <a:defRPr sz="2400">
                <a:solidFill>
                  <a:schemeClr val="tx1"/>
                </a:solidFill>
                <a:latin typeface="Times" panose="02020603050405020304" pitchFamily="18" charset="0"/>
              </a:defRPr>
            </a:lvl3pPr>
            <a:lvl4pPr marL="342900">
              <a:defRPr sz="2400">
                <a:solidFill>
                  <a:schemeClr val="tx1"/>
                </a:solidFill>
                <a:latin typeface="Times" panose="02020603050405020304" pitchFamily="18" charset="0"/>
              </a:defRPr>
            </a:lvl4pPr>
            <a:lvl5pPr marL="457200">
              <a:defRPr sz="2400">
                <a:solidFill>
                  <a:schemeClr val="tx1"/>
                </a:solidFill>
                <a:latin typeface="Times" panose="02020603050405020304" pitchFamily="18" charset="0"/>
              </a:defRPr>
            </a:lvl5pPr>
            <a:lvl6pPr marL="914400" eaLnBrk="0" fontAlgn="base" hangingPunct="0">
              <a:spcBef>
                <a:spcPct val="0"/>
              </a:spcBef>
              <a:spcAft>
                <a:spcPct val="0"/>
              </a:spcAft>
              <a:defRPr sz="2400">
                <a:solidFill>
                  <a:schemeClr val="tx1"/>
                </a:solidFill>
                <a:latin typeface="Times" panose="02020603050405020304" pitchFamily="18" charset="0"/>
              </a:defRPr>
            </a:lvl6pPr>
            <a:lvl7pPr marL="1371600" eaLnBrk="0" fontAlgn="base" hangingPunct="0">
              <a:spcBef>
                <a:spcPct val="0"/>
              </a:spcBef>
              <a:spcAft>
                <a:spcPct val="0"/>
              </a:spcAft>
              <a:defRPr sz="2400">
                <a:solidFill>
                  <a:schemeClr val="tx1"/>
                </a:solidFill>
                <a:latin typeface="Times" panose="02020603050405020304" pitchFamily="18" charset="0"/>
              </a:defRPr>
            </a:lvl7pPr>
            <a:lvl8pPr marL="1828800" eaLnBrk="0" fontAlgn="base" hangingPunct="0">
              <a:spcBef>
                <a:spcPct val="0"/>
              </a:spcBef>
              <a:spcAft>
                <a:spcPct val="0"/>
              </a:spcAft>
              <a:defRPr sz="2400">
                <a:solidFill>
                  <a:schemeClr val="tx1"/>
                </a:solidFill>
                <a:latin typeface="Times" panose="02020603050405020304" pitchFamily="18" charset="0"/>
              </a:defRPr>
            </a:lvl8pPr>
            <a:lvl9pPr marL="2286000" eaLnBrk="0" fontAlgn="base" hangingPunct="0">
              <a:spcBef>
                <a:spcPct val="0"/>
              </a:spcBef>
              <a:spcAft>
                <a:spcPct val="0"/>
              </a:spcAft>
              <a:defRPr sz="2400">
                <a:solidFill>
                  <a:schemeClr val="tx1"/>
                </a:solidFill>
                <a:latin typeface="Times" panose="02020603050405020304" pitchFamily="18" charset="0"/>
              </a:defRPr>
            </a:lvl9pPr>
          </a:lstStyle>
          <a:p>
            <a:pPr lvl="4" algn="ctr" fontAlgn="base">
              <a:spcBef>
                <a:spcPct val="20000"/>
              </a:spcBef>
              <a:spcAft>
                <a:spcPct val="0"/>
              </a:spcAft>
            </a:pPr>
            <a:r>
              <a:rPr lang="en-US" altLang="tr-TR" sz="1800" i="1" dirty="0" err="1">
                <a:solidFill>
                  <a:srgbClr val="FFFFFF"/>
                </a:solidFill>
                <a:latin typeface="Arial" panose="020B0604020202020204" pitchFamily="34" charset="0"/>
              </a:rPr>
              <a:t>mer</a:t>
            </a:r>
            <a:r>
              <a:rPr lang="en-US" altLang="tr-TR" sz="1800" dirty="0">
                <a:solidFill>
                  <a:srgbClr val="FFFFFF"/>
                </a:solidFill>
                <a:latin typeface="Arial" panose="020B0604020202020204" pitchFamily="34" charset="0"/>
              </a:rPr>
              <a:t> (meridional) =&gt; Three identical ligands are located at the three corners of the square plane.</a:t>
            </a:r>
          </a:p>
        </p:txBody>
      </p:sp>
    </p:spTree>
    <p:extLst>
      <p:ext uri="{BB962C8B-B14F-4D97-AF65-F5344CB8AC3E}">
        <p14:creationId xmlns:p14="http://schemas.microsoft.com/office/powerpoint/2010/main" val="6085021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47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9" y="333375"/>
            <a:ext cx="8569325" cy="6192838"/>
          </a:xfrm>
          <a:prstGeom prst="rect">
            <a:avLst/>
          </a:prstGeom>
          <a:solidFill>
            <a:schemeClr val="bg1"/>
          </a:solidFill>
          <a:ln>
            <a:noFill/>
          </a:ln>
          <a:effectLst/>
          <a:extLs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4742" name="Text Box 6"/>
          <p:cNvSpPr txBox="1">
            <a:spLocks noChangeArrowheads="1"/>
          </p:cNvSpPr>
          <p:nvPr/>
        </p:nvSpPr>
        <p:spPr bwMode="auto">
          <a:xfrm>
            <a:off x="1847850" y="549275"/>
            <a:ext cx="8135938" cy="369332"/>
          </a:xfrm>
          <a:prstGeom prst="rect">
            <a:avLst/>
          </a:prstGeom>
          <a:solidFill>
            <a:srgbClr val="FFFF00"/>
          </a:solidFill>
          <a:ln>
            <a:noFill/>
          </a:ln>
          <a:effectLst/>
          <a:extLs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tr-TR" dirty="0">
                <a:solidFill>
                  <a:srgbClr val="000000"/>
                </a:solidFill>
                <a:latin typeface="Arial" panose="020B0604020202020204" pitchFamily="34" charset="0"/>
              </a:rPr>
              <a:t>Rare isomers: ML</a:t>
            </a:r>
            <a:r>
              <a:rPr lang="en-US" altLang="tr-TR" baseline="-25000" dirty="0">
                <a:solidFill>
                  <a:srgbClr val="000000"/>
                </a:solidFill>
                <a:latin typeface="Arial" panose="020B0604020202020204" pitchFamily="34" charset="0"/>
              </a:rPr>
              <a:t>3</a:t>
            </a:r>
            <a:r>
              <a:rPr lang="en-US" altLang="tr-TR" dirty="0">
                <a:solidFill>
                  <a:srgbClr val="000000"/>
                </a:solidFill>
                <a:latin typeface="Arial" panose="020B0604020202020204" pitchFamily="34" charset="0"/>
              </a:rPr>
              <a:t>X</a:t>
            </a:r>
            <a:r>
              <a:rPr lang="en-US" altLang="tr-TR" baseline="-25000" dirty="0">
                <a:solidFill>
                  <a:srgbClr val="000000"/>
                </a:solidFill>
                <a:latin typeface="Arial" panose="020B0604020202020204" pitchFamily="34" charset="0"/>
              </a:rPr>
              <a:t>2</a:t>
            </a:r>
            <a:r>
              <a:rPr lang="en-US" altLang="tr-TR" dirty="0">
                <a:solidFill>
                  <a:srgbClr val="000000"/>
                </a:solidFill>
                <a:latin typeface="Arial" panose="020B0604020202020204" pitchFamily="34" charset="0"/>
              </a:rPr>
              <a:t>A (Octahedral) and ML</a:t>
            </a:r>
            <a:r>
              <a:rPr lang="en-US" altLang="tr-TR" baseline="-25000" dirty="0">
                <a:solidFill>
                  <a:srgbClr val="000000"/>
                </a:solidFill>
                <a:latin typeface="Arial" panose="020B0604020202020204" pitchFamily="34" charset="0"/>
              </a:rPr>
              <a:t>2</a:t>
            </a:r>
            <a:r>
              <a:rPr lang="en-US" altLang="tr-TR" dirty="0">
                <a:solidFill>
                  <a:srgbClr val="000000"/>
                </a:solidFill>
                <a:latin typeface="Arial" panose="020B0604020202020204" pitchFamily="34" charset="0"/>
              </a:rPr>
              <a:t>X</a:t>
            </a:r>
            <a:r>
              <a:rPr lang="en-US" altLang="tr-TR" baseline="-25000" dirty="0">
                <a:solidFill>
                  <a:srgbClr val="000000"/>
                </a:solidFill>
                <a:latin typeface="Arial" panose="020B0604020202020204" pitchFamily="34" charset="0"/>
              </a:rPr>
              <a:t>3</a:t>
            </a:r>
            <a:r>
              <a:rPr lang="en-US" altLang="tr-TR" dirty="0">
                <a:solidFill>
                  <a:srgbClr val="000000"/>
                </a:solidFill>
                <a:latin typeface="Arial" panose="020B0604020202020204" pitchFamily="34" charset="0"/>
              </a:rPr>
              <a:t> (</a:t>
            </a:r>
            <a:r>
              <a:rPr lang="en-US" altLang="tr-TR" dirty="0" err="1">
                <a:solidFill>
                  <a:srgbClr val="000000"/>
                </a:solidFill>
                <a:latin typeface="Arial" panose="020B0604020202020204" pitchFamily="34" charset="0"/>
              </a:rPr>
              <a:t>trigonalbipramide</a:t>
            </a:r>
            <a:r>
              <a:rPr lang="en-US" altLang="tr-TR" dirty="0">
                <a:solidFill>
                  <a:srgbClr val="000000"/>
                </a:solidFill>
                <a:latin typeface="Arial" panose="020B0604020202020204" pitchFamily="34" charset="0"/>
              </a:rPr>
              <a:t>)</a:t>
            </a:r>
            <a:endParaRPr lang="tr-TR" altLang="tr-TR" dirty="0">
              <a:solidFill>
                <a:srgbClr val="000000"/>
              </a:solidFill>
              <a:latin typeface="Arial" panose="020B0604020202020204" pitchFamily="34" charset="0"/>
            </a:endParaRPr>
          </a:p>
        </p:txBody>
      </p:sp>
    </p:spTree>
    <p:extLst>
      <p:ext uri="{BB962C8B-B14F-4D97-AF65-F5344CB8AC3E}">
        <p14:creationId xmlns:p14="http://schemas.microsoft.com/office/powerpoint/2010/main" val="235241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05482" y="653876"/>
            <a:ext cx="11827265" cy="2200847"/>
          </a:xfrm>
          <a:prstGeom prst="rect">
            <a:avLst/>
          </a:prstGeom>
        </p:spPr>
      </p:pic>
      <p:sp>
        <p:nvSpPr>
          <p:cNvPr id="3" name="Dikdörtgen 2"/>
          <p:cNvSpPr/>
          <p:nvPr/>
        </p:nvSpPr>
        <p:spPr>
          <a:xfrm>
            <a:off x="452917" y="3707477"/>
            <a:ext cx="11496782" cy="1815882"/>
          </a:xfrm>
          <a:prstGeom prst="rect">
            <a:avLst/>
          </a:prstGeom>
        </p:spPr>
        <p:txBody>
          <a:bodyPr wrap="square">
            <a:spAutoFit/>
          </a:bodyPr>
          <a:lstStyle/>
          <a:p>
            <a:r>
              <a:rPr lang="en-US" sz="2800" dirty="0">
                <a:solidFill>
                  <a:srgbClr val="FFFF00"/>
                </a:solidFill>
              </a:rPr>
              <a:t>Isomers do not necessarily share similar chemical or physical properties. Two main forms of isomerism are structural or constitutional isomerism, in which bonds between the atoms differ; and stereoisomerism or spatial isomerism, in which the bonds are the same but the relative positions of the atoms differ.</a:t>
            </a:r>
            <a:endParaRPr lang="tr-TR" sz="2800" dirty="0">
              <a:solidFill>
                <a:srgbClr val="FFFF00"/>
              </a:solidFill>
            </a:endParaRPr>
          </a:p>
        </p:txBody>
      </p:sp>
    </p:spTree>
    <p:extLst>
      <p:ext uri="{BB962C8B-B14F-4D97-AF65-F5344CB8AC3E}">
        <p14:creationId xmlns:p14="http://schemas.microsoft.com/office/powerpoint/2010/main" val="1001768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031" name="Rectangle 47"/>
          <p:cNvSpPr>
            <a:spLocks noChangeArrowheads="1"/>
          </p:cNvSpPr>
          <p:nvPr/>
        </p:nvSpPr>
        <p:spPr bwMode="auto">
          <a:xfrm>
            <a:off x="1524001" y="1023852"/>
            <a:ext cx="2300630"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err="1">
                <a:solidFill>
                  <a:srgbClr val="FFDE07"/>
                </a:solidFill>
                <a:latin typeface="Arial" panose="020B0604020202020204" pitchFamily="34" charset="0"/>
              </a:rPr>
              <a:t>Structural</a:t>
            </a:r>
            <a:r>
              <a:rPr lang="tr-TR" altLang="tr-TR" dirty="0">
                <a:solidFill>
                  <a:srgbClr val="FFDE07"/>
                </a:solidFill>
                <a:latin typeface="Arial" panose="020B0604020202020204" pitchFamily="34" charset="0"/>
              </a:rPr>
              <a:t> </a:t>
            </a:r>
            <a:r>
              <a:rPr lang="tr-TR" altLang="tr-TR" dirty="0" err="1">
                <a:solidFill>
                  <a:srgbClr val="FFDE07"/>
                </a:solidFill>
                <a:latin typeface="Arial" panose="020B0604020202020204" pitchFamily="34" charset="0"/>
              </a:rPr>
              <a:t>Isomerism</a:t>
            </a:r>
            <a:endParaRPr lang="en-GB" altLang="tr-TR" dirty="0">
              <a:solidFill>
                <a:srgbClr val="FFDE07"/>
              </a:solidFill>
              <a:latin typeface="Arial" panose="020B0604020202020204" pitchFamily="34" charset="0"/>
            </a:endParaRPr>
          </a:p>
        </p:txBody>
      </p:sp>
      <p:sp>
        <p:nvSpPr>
          <p:cNvPr id="170034" name="Rectangle 50"/>
          <p:cNvSpPr>
            <a:spLocks noChangeArrowheads="1"/>
          </p:cNvSpPr>
          <p:nvPr/>
        </p:nvSpPr>
        <p:spPr bwMode="auto">
          <a:xfrm>
            <a:off x="1015068" y="3573981"/>
            <a:ext cx="3070071" cy="258532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FFFF"/>
                </a:solidFill>
                <a:latin typeface="Arial" panose="020B0604020202020204" pitchFamily="34" charset="0"/>
              </a:rPr>
              <a:t>1. Ionization </a:t>
            </a:r>
            <a:r>
              <a:rPr lang="tr-TR" altLang="tr-TR" dirty="0" err="1">
                <a:solidFill>
                  <a:srgbClr val="FFFFFF"/>
                </a:solidFill>
                <a:latin typeface="Arial" panose="020B0604020202020204" pitchFamily="34" charset="0"/>
              </a:rPr>
              <a:t>isomerism</a:t>
            </a:r>
            <a:endParaRPr lang="en-GB" altLang="tr-TR" dirty="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tr-TR" altLang="tr-TR" dirty="0" smtClean="0">
                <a:solidFill>
                  <a:srgbClr val="FFFFFF"/>
                </a:solidFill>
                <a:latin typeface="Arial" panose="020B0604020202020204" pitchFamily="34" charset="0"/>
              </a:rPr>
              <a:t>2. </a:t>
            </a:r>
            <a:r>
              <a:rPr lang="en-GB" altLang="tr-TR" dirty="0">
                <a:solidFill>
                  <a:srgbClr val="FFFFFF"/>
                </a:solidFill>
                <a:latin typeface="Arial" panose="020B0604020202020204" pitchFamily="34" charset="0"/>
              </a:rPr>
              <a:t>Hydration isomerism</a:t>
            </a:r>
            <a:endParaRPr lang="en-GB" altLang="tr-TR" dirty="0" smtClean="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tr-TR" altLang="tr-TR" dirty="0" smtClean="0">
                <a:solidFill>
                  <a:srgbClr val="FFFFFF"/>
                </a:solidFill>
                <a:latin typeface="Arial" panose="020B0604020202020204" pitchFamily="34" charset="0"/>
              </a:rPr>
              <a:t>3</a:t>
            </a:r>
            <a:r>
              <a:rPr lang="tr-TR" altLang="tr-TR" dirty="0">
                <a:solidFill>
                  <a:srgbClr val="FFFFFF"/>
                </a:solidFill>
                <a:latin typeface="Arial" panose="020B0604020202020204" pitchFamily="34" charset="0"/>
              </a:rPr>
              <a:t>. </a:t>
            </a:r>
            <a:r>
              <a:rPr lang="tr-TR" altLang="tr-TR" dirty="0" err="1">
                <a:solidFill>
                  <a:srgbClr val="FFFFFF"/>
                </a:solidFill>
                <a:latin typeface="Arial" panose="020B0604020202020204" pitchFamily="34" charset="0"/>
              </a:rPr>
              <a:t>Coordination</a:t>
            </a:r>
            <a:r>
              <a:rPr lang="tr-TR" altLang="tr-TR" dirty="0">
                <a:solidFill>
                  <a:srgbClr val="FFFFFF"/>
                </a:solidFill>
                <a:latin typeface="Arial" panose="020B0604020202020204" pitchFamily="34" charset="0"/>
              </a:rPr>
              <a:t> </a:t>
            </a:r>
            <a:r>
              <a:rPr lang="tr-TR" altLang="tr-TR" dirty="0" err="1">
                <a:solidFill>
                  <a:srgbClr val="FFFFFF"/>
                </a:solidFill>
                <a:latin typeface="Arial" panose="020B0604020202020204" pitchFamily="34" charset="0"/>
              </a:rPr>
              <a:t>isomerism</a:t>
            </a:r>
            <a:endParaRPr lang="en-GB" altLang="tr-TR" dirty="0" smtClean="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tr-TR" altLang="tr-TR" dirty="0" smtClean="0">
                <a:solidFill>
                  <a:srgbClr val="FFFFFF"/>
                </a:solidFill>
                <a:latin typeface="Arial" panose="020B0604020202020204" pitchFamily="34" charset="0"/>
              </a:rPr>
              <a:t>4</a:t>
            </a:r>
            <a:r>
              <a:rPr lang="tr-TR" altLang="tr-TR" dirty="0">
                <a:solidFill>
                  <a:srgbClr val="FFFFFF"/>
                </a:solidFill>
                <a:latin typeface="Arial" panose="020B0604020202020204" pitchFamily="34" charset="0"/>
              </a:rPr>
              <a:t>. </a:t>
            </a:r>
            <a:r>
              <a:rPr lang="en-US" altLang="tr-TR" dirty="0">
                <a:solidFill>
                  <a:srgbClr val="FFFFFF"/>
                </a:solidFill>
                <a:latin typeface="Arial" panose="020B0604020202020204" pitchFamily="34" charset="0"/>
              </a:rPr>
              <a:t>Donor Atom Isomerism</a:t>
            </a:r>
          </a:p>
          <a:p>
            <a:pPr eaLnBrk="0" fontAlgn="base" hangingPunct="0">
              <a:lnSpc>
                <a:spcPct val="150000"/>
              </a:lnSpc>
              <a:spcBef>
                <a:spcPct val="0"/>
              </a:spcBef>
              <a:spcAft>
                <a:spcPct val="0"/>
              </a:spcAft>
            </a:pPr>
            <a:r>
              <a:rPr lang="en-US" altLang="tr-TR" dirty="0">
                <a:solidFill>
                  <a:srgbClr val="FFFFFF"/>
                </a:solidFill>
                <a:latin typeface="Arial" panose="020B0604020202020204" pitchFamily="34" charset="0"/>
              </a:rPr>
              <a:t>    </a:t>
            </a:r>
            <a:r>
              <a:rPr lang="en-US" altLang="tr-TR" dirty="0" smtClean="0">
                <a:solidFill>
                  <a:srgbClr val="FFFFFF"/>
                </a:solidFill>
                <a:latin typeface="Arial" panose="020B0604020202020204" pitchFamily="34" charset="0"/>
              </a:rPr>
              <a:t>(</a:t>
            </a:r>
            <a:r>
              <a:rPr lang="tr-TR" altLang="tr-TR" dirty="0" err="1">
                <a:solidFill>
                  <a:srgbClr val="FFFFFF"/>
                </a:solidFill>
                <a:latin typeface="Arial" panose="020B0604020202020204" pitchFamily="34" charset="0"/>
              </a:rPr>
              <a:t>Binding</a:t>
            </a:r>
            <a:r>
              <a:rPr lang="tr-TR" altLang="tr-TR" dirty="0">
                <a:solidFill>
                  <a:srgbClr val="FFFFFF"/>
                </a:solidFill>
                <a:latin typeface="Arial" panose="020B0604020202020204" pitchFamily="34" charset="0"/>
              </a:rPr>
              <a:t> </a:t>
            </a:r>
            <a:r>
              <a:rPr lang="tr-TR" altLang="tr-TR" dirty="0" err="1">
                <a:solidFill>
                  <a:srgbClr val="FFFFFF"/>
                </a:solidFill>
                <a:latin typeface="Arial" panose="020B0604020202020204" pitchFamily="34" charset="0"/>
              </a:rPr>
              <a:t>isomerism</a:t>
            </a:r>
            <a:r>
              <a:rPr lang="en-US" altLang="tr-TR" dirty="0" smtClean="0">
                <a:solidFill>
                  <a:srgbClr val="FFFFFF"/>
                </a:solidFill>
                <a:latin typeface="Arial" panose="020B0604020202020204" pitchFamily="34" charset="0"/>
              </a:rPr>
              <a:t>)</a:t>
            </a:r>
            <a:endParaRPr lang="en-GB" altLang="tr-TR" dirty="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tr-TR" altLang="tr-TR" dirty="0">
                <a:solidFill>
                  <a:srgbClr val="FFFFFF"/>
                </a:solidFill>
                <a:latin typeface="Arial" panose="020B0604020202020204" pitchFamily="34" charset="0"/>
              </a:rPr>
              <a:t>5. </a:t>
            </a:r>
            <a:r>
              <a:rPr lang="en-GB" altLang="tr-TR" dirty="0">
                <a:solidFill>
                  <a:srgbClr val="FFFFFF"/>
                </a:solidFill>
                <a:latin typeface="Arial" panose="020B0604020202020204" pitchFamily="34" charset="0"/>
              </a:rPr>
              <a:t>Polymerization isomerism</a:t>
            </a:r>
          </a:p>
        </p:txBody>
      </p:sp>
      <p:grpSp>
        <p:nvGrpSpPr>
          <p:cNvPr id="170038" name="Group 54"/>
          <p:cNvGrpSpPr>
            <a:grpSpLocks/>
          </p:cNvGrpSpPr>
          <p:nvPr/>
        </p:nvGrpSpPr>
        <p:grpSpPr bwMode="auto">
          <a:xfrm>
            <a:off x="4256882" y="485094"/>
            <a:ext cx="2592387" cy="606425"/>
            <a:chOff x="1968" y="432"/>
            <a:chExt cx="1488" cy="768"/>
          </a:xfrm>
        </p:grpSpPr>
        <p:sp>
          <p:nvSpPr>
            <p:cNvPr id="170035" name="AutoShape 51"/>
            <p:cNvSpPr>
              <a:spLocks noChangeArrowheads="1"/>
            </p:cNvSpPr>
            <p:nvPr/>
          </p:nvSpPr>
          <p:spPr bwMode="auto">
            <a:xfrm rot="-2853690">
              <a:off x="1656"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70036" name="AutoShape 52"/>
            <p:cNvSpPr>
              <a:spLocks noChangeArrowheads="1"/>
            </p:cNvSpPr>
            <p:nvPr/>
          </p:nvSpPr>
          <p:spPr bwMode="auto">
            <a:xfrm rot="2853690" flipH="1">
              <a:off x="3000"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sp>
        <p:nvSpPr>
          <p:cNvPr id="170037" name="Rectangle 53"/>
          <p:cNvSpPr>
            <a:spLocks noChangeArrowheads="1"/>
          </p:cNvSpPr>
          <p:nvPr/>
        </p:nvSpPr>
        <p:spPr bwMode="auto">
          <a:xfrm>
            <a:off x="5955499" y="2821350"/>
            <a:ext cx="4897437" cy="872034"/>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fontAlgn="base" hangingPunct="0">
              <a:lnSpc>
                <a:spcPct val="150000"/>
              </a:lnSpc>
              <a:spcBef>
                <a:spcPct val="0"/>
              </a:spcBef>
              <a:spcAft>
                <a:spcPct val="0"/>
              </a:spcAft>
            </a:pPr>
            <a:r>
              <a:rPr lang="en-US" altLang="tr-TR" dirty="0">
                <a:solidFill>
                  <a:srgbClr val="FFFFFF"/>
                </a:solidFill>
                <a:latin typeface="Arial" panose="020B0604020202020204" pitchFamily="34" charset="0"/>
              </a:rPr>
              <a:t>Bonds the same atoms have different order in space</a:t>
            </a:r>
            <a:endParaRPr lang="en-GB" altLang="tr-TR" dirty="0">
              <a:solidFill>
                <a:srgbClr val="FFFFFF"/>
              </a:solidFill>
              <a:latin typeface="Arial" panose="020B0604020202020204" pitchFamily="34" charset="0"/>
            </a:endParaRPr>
          </a:p>
        </p:txBody>
      </p:sp>
      <p:sp>
        <p:nvSpPr>
          <p:cNvPr id="170039" name="Rectangle 55"/>
          <p:cNvSpPr>
            <a:spLocks noChangeArrowheads="1"/>
          </p:cNvSpPr>
          <p:nvPr/>
        </p:nvSpPr>
        <p:spPr bwMode="auto">
          <a:xfrm>
            <a:off x="16997" y="2954961"/>
            <a:ext cx="4029075"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fontAlgn="base" hangingPunct="0">
              <a:lnSpc>
                <a:spcPct val="150000"/>
              </a:lnSpc>
              <a:spcBef>
                <a:spcPct val="0"/>
              </a:spcBef>
              <a:spcAft>
                <a:spcPct val="0"/>
              </a:spcAft>
            </a:pPr>
            <a:r>
              <a:rPr lang="en-US" altLang="tr-TR" dirty="0">
                <a:solidFill>
                  <a:srgbClr val="FFFFFF"/>
                </a:solidFill>
                <a:latin typeface="Arial" panose="020B0604020202020204" pitchFamily="34" charset="0"/>
              </a:rPr>
              <a:t>Simple formulas same bonds different</a:t>
            </a:r>
            <a:endParaRPr lang="en-GB" altLang="tr-TR" dirty="0">
              <a:solidFill>
                <a:srgbClr val="FFFFFF"/>
              </a:solidFill>
              <a:latin typeface="Arial" panose="020B0604020202020204" pitchFamily="34" charset="0"/>
            </a:endParaRPr>
          </a:p>
        </p:txBody>
      </p:sp>
      <p:sp>
        <p:nvSpPr>
          <p:cNvPr id="170040" name="Rectangle 56"/>
          <p:cNvSpPr>
            <a:spLocks noChangeArrowheads="1"/>
          </p:cNvSpPr>
          <p:nvPr/>
        </p:nvSpPr>
        <p:spPr bwMode="auto">
          <a:xfrm>
            <a:off x="6096000" y="3933826"/>
            <a:ext cx="2967479" cy="1754326"/>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FFFF"/>
                </a:solidFill>
                <a:latin typeface="Arial" panose="020B0604020202020204" pitchFamily="34" charset="0"/>
              </a:rPr>
              <a:t>1. </a:t>
            </a:r>
            <a:r>
              <a:rPr lang="en-GB" altLang="tr-TR" dirty="0">
                <a:solidFill>
                  <a:srgbClr val="FFFFFF"/>
                </a:solidFill>
                <a:latin typeface="Arial" panose="020B0604020202020204" pitchFamily="34" charset="0"/>
              </a:rPr>
              <a:t>Geometric isomerism</a:t>
            </a:r>
          </a:p>
          <a:p>
            <a:pPr eaLnBrk="0" fontAlgn="base" hangingPunct="0">
              <a:lnSpc>
                <a:spcPct val="150000"/>
              </a:lnSpc>
              <a:spcBef>
                <a:spcPct val="0"/>
              </a:spcBef>
              <a:spcAft>
                <a:spcPct val="0"/>
              </a:spcAft>
            </a:pPr>
            <a:r>
              <a:rPr lang="en-GB" altLang="tr-TR" dirty="0">
                <a:solidFill>
                  <a:srgbClr val="FFFFFF"/>
                </a:solidFill>
                <a:latin typeface="Arial" panose="020B0604020202020204" pitchFamily="34" charset="0"/>
              </a:rPr>
              <a:t>cis / trans, </a:t>
            </a:r>
            <a:r>
              <a:rPr lang="en-GB" altLang="tr-TR" dirty="0" err="1">
                <a:solidFill>
                  <a:srgbClr val="FFFFFF"/>
                </a:solidFill>
                <a:latin typeface="Arial" panose="020B0604020202020204" pitchFamily="34" charset="0"/>
              </a:rPr>
              <a:t>mer</a:t>
            </a:r>
            <a:r>
              <a:rPr lang="en-GB" altLang="tr-TR" dirty="0">
                <a:solidFill>
                  <a:srgbClr val="FFFFFF"/>
                </a:solidFill>
                <a:latin typeface="Arial" panose="020B0604020202020204" pitchFamily="34" charset="0"/>
              </a:rPr>
              <a:t> / </a:t>
            </a:r>
            <a:r>
              <a:rPr lang="en-GB" altLang="tr-TR" dirty="0" err="1" smtClean="0">
                <a:solidFill>
                  <a:srgbClr val="FFFFFF"/>
                </a:solidFill>
                <a:latin typeface="Arial" panose="020B0604020202020204" pitchFamily="34" charset="0"/>
              </a:rPr>
              <a:t>fac</a:t>
            </a:r>
            <a:endParaRPr lang="tr-TR" altLang="tr-TR" dirty="0" smtClean="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tr-TR" altLang="tr-TR" dirty="0" smtClean="0">
                <a:solidFill>
                  <a:srgbClr val="FFFFFF"/>
                </a:solidFill>
                <a:latin typeface="Arial" panose="020B0604020202020204" pitchFamily="34" charset="0"/>
              </a:rPr>
              <a:t>2</a:t>
            </a:r>
            <a:r>
              <a:rPr lang="tr-TR" altLang="tr-TR" dirty="0">
                <a:solidFill>
                  <a:srgbClr val="FFFFFF"/>
                </a:solidFill>
                <a:latin typeface="Arial" panose="020B0604020202020204" pitchFamily="34" charset="0"/>
              </a:rPr>
              <a:t>. </a:t>
            </a:r>
            <a:r>
              <a:rPr lang="en-GB" altLang="tr-TR" dirty="0">
                <a:solidFill>
                  <a:srgbClr val="FFFFFF"/>
                </a:solidFill>
                <a:latin typeface="Arial" panose="020B0604020202020204" pitchFamily="34" charset="0"/>
              </a:rPr>
              <a:t>Optical isomerism</a:t>
            </a:r>
          </a:p>
          <a:p>
            <a:pPr eaLnBrk="0" fontAlgn="base" hangingPunct="0">
              <a:lnSpc>
                <a:spcPct val="150000"/>
              </a:lnSpc>
              <a:spcBef>
                <a:spcPct val="0"/>
              </a:spcBef>
              <a:spcAft>
                <a:spcPct val="0"/>
              </a:spcAft>
            </a:pPr>
            <a:r>
              <a:rPr lang="tr-TR" altLang="tr-TR" dirty="0">
                <a:solidFill>
                  <a:srgbClr val="FFFFFF"/>
                </a:solidFill>
                <a:latin typeface="Arial" panose="020B0604020202020204" pitchFamily="34" charset="0"/>
              </a:rPr>
              <a:t>3. </a:t>
            </a:r>
            <a:r>
              <a:rPr lang="tr-TR" altLang="tr-TR" dirty="0" err="1">
                <a:solidFill>
                  <a:srgbClr val="FFFFFF"/>
                </a:solidFill>
                <a:latin typeface="Arial" panose="020B0604020202020204" pitchFamily="34" charset="0"/>
              </a:rPr>
              <a:t>Conformation</a:t>
            </a:r>
            <a:r>
              <a:rPr lang="tr-TR" altLang="tr-TR" dirty="0">
                <a:solidFill>
                  <a:srgbClr val="FFFFFF"/>
                </a:solidFill>
                <a:latin typeface="Arial" panose="020B0604020202020204" pitchFamily="34" charset="0"/>
              </a:rPr>
              <a:t> </a:t>
            </a:r>
            <a:r>
              <a:rPr lang="tr-TR" altLang="tr-TR" dirty="0" err="1">
                <a:solidFill>
                  <a:srgbClr val="FFFFFF"/>
                </a:solidFill>
                <a:latin typeface="Arial" panose="020B0604020202020204" pitchFamily="34" charset="0"/>
              </a:rPr>
              <a:t>isomerism</a:t>
            </a:r>
            <a:endParaRPr lang="en-GB" altLang="tr-TR" dirty="0">
              <a:solidFill>
                <a:srgbClr val="FFFFFF"/>
              </a:solidFill>
              <a:latin typeface="Arial" panose="020B0604020202020204" pitchFamily="34" charset="0"/>
            </a:endParaRPr>
          </a:p>
        </p:txBody>
      </p:sp>
      <p:sp>
        <p:nvSpPr>
          <p:cNvPr id="170044" name="Text Box 60"/>
          <p:cNvSpPr txBox="1">
            <a:spLocks noChangeArrowheads="1"/>
          </p:cNvSpPr>
          <p:nvPr/>
        </p:nvSpPr>
        <p:spPr bwMode="auto">
          <a:xfrm>
            <a:off x="4699228" y="0"/>
            <a:ext cx="2042912" cy="46166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fontAlgn="base" hangingPunct="0">
              <a:spcBef>
                <a:spcPct val="0"/>
              </a:spcBef>
              <a:spcAft>
                <a:spcPct val="0"/>
              </a:spcAft>
            </a:pPr>
            <a:r>
              <a:rPr lang="tr-TR" altLang="tr-TR" sz="2400" dirty="0" smtClean="0">
                <a:solidFill>
                  <a:srgbClr val="FFFF00"/>
                </a:solidFill>
                <a:latin typeface="Arial" panose="020B0604020202020204" pitchFamily="34" charset="0"/>
              </a:rPr>
              <a:t>İSOMERİSM</a:t>
            </a:r>
            <a:endParaRPr lang="tr-TR" altLang="tr-TR" sz="2400" dirty="0">
              <a:solidFill>
                <a:srgbClr val="FFFF00"/>
              </a:solidFill>
              <a:latin typeface="Arial" panose="020B0604020202020204" pitchFamily="34" charset="0"/>
            </a:endParaRPr>
          </a:p>
        </p:txBody>
      </p:sp>
      <p:sp>
        <p:nvSpPr>
          <p:cNvPr id="2" name="Dikdörtgen 1"/>
          <p:cNvSpPr/>
          <p:nvPr/>
        </p:nvSpPr>
        <p:spPr>
          <a:xfrm>
            <a:off x="205910" y="1313934"/>
            <a:ext cx="5430918" cy="1477328"/>
          </a:xfrm>
          <a:prstGeom prst="rect">
            <a:avLst/>
          </a:prstGeom>
        </p:spPr>
        <p:txBody>
          <a:bodyPr wrap="square">
            <a:spAutoFit/>
          </a:bodyPr>
          <a:lstStyle/>
          <a:p>
            <a:r>
              <a:rPr lang="en-US" dirty="0">
                <a:solidFill>
                  <a:srgbClr val="FFFF00"/>
                </a:solidFill>
              </a:rPr>
              <a:t>If two species have the same molecular formulae and the</a:t>
            </a:r>
          </a:p>
          <a:p>
            <a:r>
              <a:rPr lang="en-US" dirty="0">
                <a:solidFill>
                  <a:srgbClr val="FFFF00"/>
                </a:solidFill>
              </a:rPr>
              <a:t>same structural framework, but differ in the </a:t>
            </a:r>
            <a:r>
              <a:rPr lang="en-US" dirty="0" smtClean="0">
                <a:solidFill>
                  <a:srgbClr val="FFFF00"/>
                </a:solidFill>
              </a:rPr>
              <a:t>spatial</a:t>
            </a:r>
            <a:r>
              <a:rPr lang="tr-TR" dirty="0" smtClean="0">
                <a:solidFill>
                  <a:srgbClr val="FFFF00"/>
                </a:solidFill>
              </a:rPr>
              <a:t> </a:t>
            </a:r>
            <a:r>
              <a:rPr lang="en-US" dirty="0">
                <a:solidFill>
                  <a:srgbClr val="FFFF00"/>
                </a:solidFill>
              </a:rPr>
              <a:t>arrangement of different atoms or groups about a </a:t>
            </a:r>
            <a:r>
              <a:rPr lang="en-US" dirty="0" smtClean="0">
                <a:solidFill>
                  <a:srgbClr val="FFFF00"/>
                </a:solidFill>
              </a:rPr>
              <a:t>central</a:t>
            </a:r>
            <a:r>
              <a:rPr lang="tr-TR" dirty="0" smtClean="0">
                <a:solidFill>
                  <a:srgbClr val="FFFF00"/>
                </a:solidFill>
              </a:rPr>
              <a:t> </a:t>
            </a:r>
            <a:r>
              <a:rPr lang="en-US" dirty="0" smtClean="0">
                <a:solidFill>
                  <a:srgbClr val="FFFF00"/>
                </a:solidFill>
              </a:rPr>
              <a:t>atom </a:t>
            </a:r>
            <a:r>
              <a:rPr lang="en-US" dirty="0">
                <a:solidFill>
                  <a:srgbClr val="FFFF00"/>
                </a:solidFill>
              </a:rPr>
              <a:t>or a double bond, then the compounds are </a:t>
            </a:r>
            <a:r>
              <a:rPr lang="en-US" dirty="0" smtClean="0">
                <a:solidFill>
                  <a:srgbClr val="FFFF00"/>
                </a:solidFill>
              </a:rPr>
              <a:t>geometrical</a:t>
            </a:r>
            <a:r>
              <a:rPr lang="tr-TR" dirty="0" smtClean="0">
                <a:solidFill>
                  <a:srgbClr val="FFFF00"/>
                </a:solidFill>
              </a:rPr>
              <a:t> </a:t>
            </a:r>
            <a:r>
              <a:rPr lang="en-US" dirty="0" smtClean="0">
                <a:solidFill>
                  <a:srgbClr val="FFFF00"/>
                </a:solidFill>
              </a:rPr>
              <a:t>isomers</a:t>
            </a:r>
            <a:r>
              <a:rPr lang="en-US" dirty="0">
                <a:solidFill>
                  <a:srgbClr val="FFFF00"/>
                </a:solidFill>
              </a:rPr>
              <a:t>.</a:t>
            </a:r>
            <a:endParaRPr lang="tr-TR" dirty="0">
              <a:solidFill>
                <a:srgbClr val="FFFF00"/>
              </a:solidFill>
            </a:endParaRPr>
          </a:p>
        </p:txBody>
      </p:sp>
      <p:sp>
        <p:nvSpPr>
          <p:cNvPr id="3" name="Dikdörtgen 2"/>
          <p:cNvSpPr/>
          <p:nvPr/>
        </p:nvSpPr>
        <p:spPr>
          <a:xfrm>
            <a:off x="6254058" y="1313934"/>
            <a:ext cx="1915909" cy="369332"/>
          </a:xfrm>
          <a:prstGeom prst="rect">
            <a:avLst/>
          </a:prstGeom>
        </p:spPr>
        <p:txBody>
          <a:bodyPr wrap="none">
            <a:spAutoFit/>
          </a:bodyPr>
          <a:lstStyle/>
          <a:p>
            <a:pPr eaLnBrk="0" fontAlgn="base" hangingPunct="0">
              <a:spcBef>
                <a:spcPct val="0"/>
              </a:spcBef>
              <a:spcAft>
                <a:spcPct val="0"/>
              </a:spcAft>
            </a:pPr>
            <a:r>
              <a:rPr lang="en-GB" altLang="tr-TR" dirty="0" err="1">
                <a:solidFill>
                  <a:srgbClr val="FFDE07"/>
                </a:solidFill>
                <a:latin typeface="Arial" panose="020B0604020202020204" pitchFamily="34" charset="0"/>
              </a:rPr>
              <a:t>Stereoi</a:t>
            </a:r>
            <a:r>
              <a:rPr lang="tr-TR" altLang="tr-TR" dirty="0" err="1">
                <a:solidFill>
                  <a:srgbClr val="FFDE07"/>
                </a:solidFill>
                <a:latin typeface="Arial" panose="020B0604020202020204" pitchFamily="34" charset="0"/>
              </a:rPr>
              <a:t>somerism</a:t>
            </a:r>
            <a:endParaRPr lang="en-GB" altLang="tr-TR" dirty="0">
              <a:solidFill>
                <a:srgbClr val="FFDE07"/>
              </a:solidFill>
              <a:latin typeface="Arial" panose="020B0604020202020204" pitchFamily="34" charset="0"/>
            </a:endParaRPr>
          </a:p>
        </p:txBody>
      </p:sp>
      <p:sp>
        <p:nvSpPr>
          <p:cNvPr id="4" name="Dikdörtgen 3"/>
          <p:cNvSpPr/>
          <p:nvPr/>
        </p:nvSpPr>
        <p:spPr>
          <a:xfrm>
            <a:off x="5842571" y="1657579"/>
            <a:ext cx="6096000" cy="923330"/>
          </a:xfrm>
          <a:prstGeom prst="rect">
            <a:avLst/>
          </a:prstGeom>
        </p:spPr>
        <p:txBody>
          <a:bodyPr>
            <a:spAutoFit/>
          </a:bodyPr>
          <a:lstStyle/>
          <a:p>
            <a:r>
              <a:rPr lang="en-US" dirty="0"/>
              <a:t>. </a:t>
            </a:r>
            <a:r>
              <a:rPr lang="en-US" dirty="0">
                <a:solidFill>
                  <a:srgbClr val="FFFF00"/>
                </a:solidFill>
              </a:rPr>
              <a:t>Chiral molecules </a:t>
            </a:r>
            <a:r>
              <a:rPr lang="en-US" dirty="0" smtClean="0">
                <a:solidFill>
                  <a:srgbClr val="FFFF00"/>
                </a:solidFill>
              </a:rPr>
              <a:t>can</a:t>
            </a:r>
            <a:r>
              <a:rPr lang="tr-TR" dirty="0" smtClean="0">
                <a:solidFill>
                  <a:srgbClr val="FFFF00"/>
                </a:solidFill>
              </a:rPr>
              <a:t> </a:t>
            </a:r>
            <a:r>
              <a:rPr lang="en-US" dirty="0" smtClean="0">
                <a:solidFill>
                  <a:srgbClr val="FFFF00"/>
                </a:solidFill>
              </a:rPr>
              <a:t>rotate </a:t>
            </a:r>
            <a:r>
              <a:rPr lang="en-US" dirty="0">
                <a:solidFill>
                  <a:srgbClr val="FFFF00"/>
                </a:solidFill>
              </a:rPr>
              <a:t>the plane of plane-polarized light (Figure 3.17). </a:t>
            </a:r>
            <a:r>
              <a:rPr lang="en-US" dirty="0" smtClean="0">
                <a:solidFill>
                  <a:srgbClr val="FFFF00"/>
                </a:solidFill>
              </a:rPr>
              <a:t>This</a:t>
            </a:r>
            <a:r>
              <a:rPr lang="tr-TR" dirty="0" smtClean="0">
                <a:solidFill>
                  <a:srgbClr val="FFFF00"/>
                </a:solidFill>
              </a:rPr>
              <a:t> </a:t>
            </a:r>
            <a:r>
              <a:rPr lang="en-US" dirty="0" smtClean="0">
                <a:solidFill>
                  <a:srgbClr val="FFFF00"/>
                </a:solidFill>
              </a:rPr>
              <a:t>property </a:t>
            </a:r>
            <a:r>
              <a:rPr lang="en-US" dirty="0">
                <a:solidFill>
                  <a:srgbClr val="FFFF00"/>
                </a:solidFill>
              </a:rPr>
              <a:t>is known as optical activity and the two </a:t>
            </a:r>
            <a:r>
              <a:rPr lang="en-US" dirty="0" smtClean="0">
                <a:solidFill>
                  <a:srgbClr val="FFFF00"/>
                </a:solidFill>
              </a:rPr>
              <a:t>mirror</a:t>
            </a:r>
            <a:r>
              <a:rPr lang="tr-TR" dirty="0" smtClean="0">
                <a:solidFill>
                  <a:srgbClr val="FFFF00"/>
                </a:solidFill>
              </a:rPr>
              <a:t> </a:t>
            </a:r>
            <a:r>
              <a:rPr lang="en-US" dirty="0" smtClean="0">
                <a:solidFill>
                  <a:srgbClr val="FFFF00"/>
                </a:solidFill>
              </a:rPr>
              <a:t>images </a:t>
            </a:r>
            <a:r>
              <a:rPr lang="en-US" dirty="0">
                <a:solidFill>
                  <a:srgbClr val="FFFF00"/>
                </a:solidFill>
              </a:rPr>
              <a:t>are known as optical isomers or enantiomers.</a:t>
            </a:r>
            <a:endParaRPr lang="tr-TR" dirty="0">
              <a:solidFill>
                <a:srgbClr val="FFFF00"/>
              </a:solidFill>
            </a:endParaRPr>
          </a:p>
        </p:txBody>
      </p:sp>
    </p:spTree>
    <p:extLst>
      <p:ext uri="{BB962C8B-B14F-4D97-AF65-F5344CB8AC3E}">
        <p14:creationId xmlns:p14="http://schemas.microsoft.com/office/powerpoint/2010/main" val="1582322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19" name="Rectangle 23"/>
          <p:cNvSpPr>
            <a:spLocks noChangeArrowheads="1"/>
          </p:cNvSpPr>
          <p:nvPr/>
        </p:nvSpPr>
        <p:spPr bwMode="auto">
          <a:xfrm>
            <a:off x="1828800" y="76201"/>
            <a:ext cx="2544286"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DE07"/>
                </a:solidFill>
                <a:latin typeface="Arial" panose="020B0604020202020204" pitchFamily="34" charset="0"/>
              </a:rPr>
              <a:t>1. Ionization </a:t>
            </a:r>
            <a:r>
              <a:rPr lang="tr-TR" altLang="tr-TR" dirty="0" err="1">
                <a:solidFill>
                  <a:srgbClr val="FFDE07"/>
                </a:solidFill>
                <a:latin typeface="Arial" panose="020B0604020202020204" pitchFamily="34" charset="0"/>
              </a:rPr>
              <a:t>isomerism</a:t>
            </a:r>
            <a:endParaRPr lang="en-GB" altLang="tr-TR" dirty="0">
              <a:solidFill>
                <a:srgbClr val="FFDE07"/>
              </a:solidFill>
              <a:latin typeface="Arial" panose="020B0604020202020204" pitchFamily="34" charset="0"/>
            </a:endParaRPr>
          </a:p>
        </p:txBody>
      </p:sp>
      <p:sp>
        <p:nvSpPr>
          <p:cNvPr id="157720" name="Rectangle 24"/>
          <p:cNvSpPr>
            <a:spLocks noChangeArrowheads="1"/>
          </p:cNvSpPr>
          <p:nvPr/>
        </p:nvSpPr>
        <p:spPr bwMode="auto">
          <a:xfrm>
            <a:off x="1774825" y="3500439"/>
            <a:ext cx="441146"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DE07"/>
                </a:solidFill>
                <a:latin typeface="Arial" panose="020B0604020202020204" pitchFamily="34" charset="0"/>
              </a:rPr>
              <a:t>2. </a:t>
            </a:r>
            <a:endParaRPr lang="en-GB" altLang="tr-TR" dirty="0">
              <a:solidFill>
                <a:srgbClr val="FFDE07"/>
              </a:solidFill>
              <a:latin typeface="Arial" panose="020B0604020202020204" pitchFamily="34" charset="0"/>
            </a:endParaRPr>
          </a:p>
        </p:txBody>
      </p:sp>
      <p:sp>
        <p:nvSpPr>
          <p:cNvPr id="157721" name="Rectangle 25"/>
          <p:cNvSpPr>
            <a:spLocks noChangeArrowheads="1"/>
          </p:cNvSpPr>
          <p:nvPr/>
        </p:nvSpPr>
        <p:spPr bwMode="auto">
          <a:xfrm>
            <a:off x="1828800" y="623888"/>
            <a:ext cx="8839200" cy="64135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tr-TR" dirty="0">
                <a:solidFill>
                  <a:srgbClr val="FFFFFF"/>
                </a:solidFill>
                <a:latin typeface="Arial" panose="020B0604020202020204" pitchFamily="34" charset="0"/>
              </a:rPr>
              <a:t>It is the replacement of the bound anion with the counter ion and is often seen in cationic complexes.</a:t>
            </a:r>
            <a:endParaRPr lang="en-GB" altLang="tr-TR" dirty="0">
              <a:solidFill>
                <a:srgbClr val="FFFFFF"/>
              </a:solidFill>
              <a:latin typeface="Arial" panose="020B0604020202020204" pitchFamily="34" charset="0"/>
            </a:endParaRPr>
          </a:p>
        </p:txBody>
      </p:sp>
      <p:sp>
        <p:nvSpPr>
          <p:cNvPr id="157722" name="Rectangle 26"/>
          <p:cNvSpPr>
            <a:spLocks noChangeArrowheads="1"/>
          </p:cNvSpPr>
          <p:nvPr/>
        </p:nvSpPr>
        <p:spPr bwMode="auto">
          <a:xfrm>
            <a:off x="2279650" y="1296860"/>
            <a:ext cx="6017994"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762000" algn="l"/>
                <a:tab pos="3911600" algn="l"/>
              </a:tabLst>
              <a:defRPr sz="2400">
                <a:solidFill>
                  <a:schemeClr val="tx1"/>
                </a:solidFill>
                <a:latin typeface="Times" panose="02020603050405020304" pitchFamily="18" charset="0"/>
              </a:defRPr>
            </a:lvl1pPr>
            <a:lvl2pPr>
              <a:tabLst>
                <a:tab pos="762000" algn="l"/>
                <a:tab pos="3911600" algn="l"/>
              </a:tabLst>
              <a:defRPr sz="2400">
                <a:solidFill>
                  <a:schemeClr val="tx1"/>
                </a:solidFill>
                <a:latin typeface="Times" panose="02020603050405020304" pitchFamily="18" charset="0"/>
              </a:defRPr>
            </a:lvl2pPr>
            <a:lvl3pPr>
              <a:tabLst>
                <a:tab pos="762000" algn="l"/>
                <a:tab pos="3911600" algn="l"/>
              </a:tabLst>
              <a:defRPr sz="2400">
                <a:solidFill>
                  <a:schemeClr val="tx1"/>
                </a:solidFill>
                <a:latin typeface="Times" panose="02020603050405020304" pitchFamily="18" charset="0"/>
              </a:defRPr>
            </a:lvl3pPr>
            <a:lvl4pPr>
              <a:tabLst>
                <a:tab pos="762000" algn="l"/>
                <a:tab pos="3911600" algn="l"/>
              </a:tabLst>
              <a:defRPr sz="2400">
                <a:solidFill>
                  <a:schemeClr val="tx1"/>
                </a:solidFill>
                <a:latin typeface="Times" panose="02020603050405020304" pitchFamily="18" charset="0"/>
              </a:defRPr>
            </a:lvl4pPr>
            <a:lvl5pPr>
              <a:tabLst>
                <a:tab pos="762000" algn="l"/>
                <a:tab pos="3911600" algn="l"/>
              </a:tabLst>
              <a:defRPr sz="2400">
                <a:solidFill>
                  <a:schemeClr val="tx1"/>
                </a:solidFill>
                <a:latin typeface="Times" panose="02020603050405020304" pitchFamily="18" charset="0"/>
              </a:defRPr>
            </a:lvl5pPr>
            <a:lvl6pPr eaLnBrk="0" fontAlgn="base" hangingPunct="0">
              <a:spcBef>
                <a:spcPct val="0"/>
              </a:spcBef>
              <a:spcAft>
                <a:spcPct val="0"/>
              </a:spcAft>
              <a:tabLst>
                <a:tab pos="762000" algn="l"/>
                <a:tab pos="3911600" algn="l"/>
              </a:tabLst>
              <a:defRPr sz="2400">
                <a:solidFill>
                  <a:schemeClr val="tx1"/>
                </a:solidFill>
                <a:latin typeface="Times" panose="02020603050405020304" pitchFamily="18" charset="0"/>
              </a:defRPr>
            </a:lvl6pPr>
            <a:lvl7pPr eaLnBrk="0" fontAlgn="base" hangingPunct="0">
              <a:spcBef>
                <a:spcPct val="0"/>
              </a:spcBef>
              <a:spcAft>
                <a:spcPct val="0"/>
              </a:spcAft>
              <a:tabLst>
                <a:tab pos="762000" algn="l"/>
                <a:tab pos="3911600" algn="l"/>
              </a:tabLst>
              <a:defRPr sz="2400">
                <a:solidFill>
                  <a:schemeClr val="tx1"/>
                </a:solidFill>
                <a:latin typeface="Times" panose="02020603050405020304" pitchFamily="18" charset="0"/>
              </a:defRPr>
            </a:lvl7pPr>
            <a:lvl8pPr eaLnBrk="0" fontAlgn="base" hangingPunct="0">
              <a:spcBef>
                <a:spcPct val="0"/>
              </a:spcBef>
              <a:spcAft>
                <a:spcPct val="0"/>
              </a:spcAft>
              <a:tabLst>
                <a:tab pos="762000" algn="l"/>
                <a:tab pos="3911600" algn="l"/>
              </a:tabLst>
              <a:defRPr sz="2400">
                <a:solidFill>
                  <a:schemeClr val="tx1"/>
                </a:solidFill>
                <a:latin typeface="Times" panose="02020603050405020304" pitchFamily="18" charset="0"/>
              </a:defRPr>
            </a:lvl8pPr>
            <a:lvl9pPr eaLnBrk="0" fontAlgn="base" hangingPunct="0">
              <a:spcBef>
                <a:spcPct val="0"/>
              </a:spcBef>
              <a:spcAft>
                <a:spcPct val="0"/>
              </a:spcAft>
              <a:tabLst>
                <a:tab pos="762000" algn="l"/>
                <a:tab pos="3911600" algn="l"/>
              </a:tabLst>
              <a:defRPr sz="2400">
                <a:solidFill>
                  <a:schemeClr val="tx1"/>
                </a:solidFill>
                <a:latin typeface="Times" panose="02020603050405020304" pitchFamily="18" charset="0"/>
              </a:defRPr>
            </a:lvl9pPr>
          </a:lstStyle>
          <a:p>
            <a:pPr eaLnBrk="0" fontAlgn="base" hangingPunct="0">
              <a:lnSpc>
                <a:spcPct val="150000"/>
              </a:lnSpc>
              <a:spcBef>
                <a:spcPct val="0"/>
              </a:spcBef>
              <a:spcAft>
                <a:spcPct val="0"/>
              </a:spcAft>
            </a:pPr>
            <a:r>
              <a:rPr lang="tr-TR" altLang="tr-TR" sz="1800" dirty="0" err="1" smtClean="0">
                <a:solidFill>
                  <a:srgbClr val="FFFFFF"/>
                </a:solidFill>
                <a:latin typeface="Arial" panose="020B0604020202020204" pitchFamily="34" charset="0"/>
              </a:rPr>
              <a:t>Example</a:t>
            </a:r>
            <a:r>
              <a:rPr lang="tr-TR" altLang="tr-TR" sz="1800" dirty="0" smtClean="0">
                <a:solidFill>
                  <a:srgbClr val="FFFFFF"/>
                </a:solidFill>
                <a:latin typeface="Arial" panose="020B0604020202020204" pitchFamily="34" charset="0"/>
              </a:rPr>
              <a:t>    </a:t>
            </a:r>
            <a:r>
              <a:rPr lang="en-GB" altLang="tr-TR" sz="1800" dirty="0" smtClean="0">
                <a:solidFill>
                  <a:srgbClr val="FF6666"/>
                </a:solidFill>
                <a:latin typeface="Arial" panose="020B0604020202020204" pitchFamily="34" charset="0"/>
              </a:rPr>
              <a:t>Co</a:t>
            </a:r>
            <a:r>
              <a:rPr lang="en-GB" altLang="tr-TR" sz="1800" dirty="0" smtClean="0">
                <a:solidFill>
                  <a:srgbClr val="FFFFFF"/>
                </a:solidFill>
                <a:latin typeface="Arial" panose="020B0604020202020204" pitchFamily="34" charset="0"/>
              </a:rPr>
              <a:t>(NH</a:t>
            </a:r>
            <a:r>
              <a:rPr lang="en-GB" altLang="tr-TR" sz="1800" baseline="-25000" dirty="0" smtClean="0">
                <a:solidFill>
                  <a:srgbClr val="FFFFFF"/>
                </a:solidFill>
                <a:latin typeface="Arial" panose="020B0604020202020204" pitchFamily="34" charset="0"/>
              </a:rPr>
              <a:t>3</a:t>
            </a:r>
            <a:r>
              <a:rPr lang="en-GB" altLang="tr-TR" sz="1800" dirty="0" smtClean="0">
                <a:solidFill>
                  <a:srgbClr val="FFFFFF"/>
                </a:solidFill>
                <a:latin typeface="Arial" panose="020B0604020202020204" pitchFamily="34" charset="0"/>
              </a:rPr>
              <a:t>)</a:t>
            </a:r>
            <a:r>
              <a:rPr lang="en-GB" altLang="tr-TR" sz="1800" baseline="-25000" dirty="0" smtClean="0">
                <a:solidFill>
                  <a:srgbClr val="FFFFFF"/>
                </a:solidFill>
                <a:latin typeface="Arial" panose="020B0604020202020204" pitchFamily="34" charset="0"/>
              </a:rPr>
              <a:t>5</a:t>
            </a:r>
            <a:r>
              <a:rPr lang="en-GB" altLang="tr-TR" sz="1800" dirty="0" smtClean="0">
                <a:solidFill>
                  <a:srgbClr val="FFDE07"/>
                </a:solidFill>
                <a:latin typeface="Arial" panose="020B0604020202020204" pitchFamily="34" charset="0"/>
              </a:rPr>
              <a:t>Br</a:t>
            </a:r>
            <a:r>
              <a:rPr lang="en-GB" altLang="tr-TR" sz="1800" dirty="0" smtClean="0">
                <a:solidFill>
                  <a:srgbClr val="FFFFFF"/>
                </a:solidFill>
                <a:latin typeface="Arial" panose="020B0604020202020204" pitchFamily="34" charset="0"/>
              </a:rPr>
              <a:t>]SO</a:t>
            </a:r>
            <a:r>
              <a:rPr lang="en-GB" altLang="tr-TR" sz="1800" baseline="-25000" dirty="0" smtClean="0">
                <a:solidFill>
                  <a:srgbClr val="FFFFFF"/>
                </a:solidFill>
                <a:latin typeface="Arial" panose="020B0604020202020204" pitchFamily="34" charset="0"/>
              </a:rPr>
              <a:t>4</a:t>
            </a:r>
            <a:r>
              <a:rPr lang="en-GB" altLang="tr-TR" sz="1800" dirty="0">
                <a:solidFill>
                  <a:srgbClr val="FFFFFF"/>
                </a:solidFill>
                <a:latin typeface="Arial" panose="020B0604020202020204" pitchFamily="34" charset="0"/>
              </a:rPr>
              <a:t>	[</a:t>
            </a:r>
            <a:r>
              <a:rPr lang="en-GB" altLang="tr-TR" sz="1800" dirty="0">
                <a:solidFill>
                  <a:srgbClr val="FF6666"/>
                </a:solidFill>
                <a:latin typeface="Arial" panose="020B0604020202020204" pitchFamily="34" charset="0"/>
              </a:rPr>
              <a:t>Co</a:t>
            </a:r>
            <a:r>
              <a:rPr lang="en-GB" altLang="tr-TR" sz="1800" dirty="0">
                <a:solidFill>
                  <a:srgbClr val="FFFFFF"/>
                </a:solidFill>
                <a:latin typeface="Arial" panose="020B0604020202020204" pitchFamily="34" charset="0"/>
              </a:rPr>
              <a:t>(NH</a:t>
            </a:r>
            <a:r>
              <a:rPr lang="en-GB" altLang="tr-TR" sz="1800" baseline="-25000" dirty="0">
                <a:solidFill>
                  <a:srgbClr val="FFFFFF"/>
                </a:solidFill>
                <a:latin typeface="Arial" panose="020B0604020202020204" pitchFamily="34" charset="0"/>
              </a:rPr>
              <a:t>3</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5</a:t>
            </a:r>
            <a:r>
              <a:rPr lang="en-GB" altLang="tr-TR" sz="1800" dirty="0">
                <a:solidFill>
                  <a:srgbClr val="FFFFFF"/>
                </a:solidFill>
                <a:latin typeface="Arial" panose="020B0604020202020204" pitchFamily="34" charset="0"/>
              </a:rPr>
              <a:t>(SO</a:t>
            </a:r>
            <a:r>
              <a:rPr lang="en-GB" altLang="tr-TR" sz="1800" baseline="-25000" dirty="0">
                <a:solidFill>
                  <a:srgbClr val="FFFFFF"/>
                </a:solidFill>
                <a:latin typeface="Arial" panose="020B0604020202020204" pitchFamily="34" charset="0"/>
              </a:rPr>
              <a:t>4</a:t>
            </a:r>
            <a:r>
              <a:rPr lang="en-GB" altLang="tr-TR" sz="1800" dirty="0">
                <a:solidFill>
                  <a:srgbClr val="FFFFFF"/>
                </a:solidFill>
                <a:latin typeface="Arial" panose="020B0604020202020204" pitchFamily="34" charset="0"/>
              </a:rPr>
              <a:t>)]</a:t>
            </a:r>
            <a:r>
              <a:rPr lang="en-GB" altLang="tr-TR" sz="1800" dirty="0">
                <a:solidFill>
                  <a:srgbClr val="FFDE07"/>
                </a:solidFill>
                <a:latin typeface="Arial" panose="020B0604020202020204" pitchFamily="34" charset="0"/>
              </a:rPr>
              <a:t>Br</a:t>
            </a:r>
          </a:p>
        </p:txBody>
      </p:sp>
      <p:sp>
        <p:nvSpPr>
          <p:cNvPr id="157723" name="Rectangle 27"/>
          <p:cNvSpPr>
            <a:spLocks noChangeArrowheads="1"/>
          </p:cNvSpPr>
          <p:nvPr/>
        </p:nvSpPr>
        <p:spPr bwMode="auto">
          <a:xfrm>
            <a:off x="4724401" y="1946276"/>
            <a:ext cx="2049463" cy="11922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en-GB" altLang="tr-TR">
                <a:solidFill>
                  <a:srgbClr val="FFFFFF"/>
                </a:solidFill>
                <a:latin typeface="Arial" panose="020B0604020202020204" pitchFamily="34" charset="0"/>
              </a:rPr>
              <a:t>[Co(NH</a:t>
            </a:r>
            <a:r>
              <a:rPr lang="en-GB" altLang="tr-TR" baseline="-25000">
                <a:solidFill>
                  <a:srgbClr val="FFFFFF"/>
                </a:solidFill>
                <a:latin typeface="Arial" panose="020B0604020202020204" pitchFamily="34" charset="0"/>
              </a:rPr>
              <a:t>3</a:t>
            </a:r>
            <a:r>
              <a:rPr lang="en-GB" altLang="tr-TR">
                <a:solidFill>
                  <a:srgbClr val="FFFFFF"/>
                </a:solidFill>
                <a:latin typeface="Arial" panose="020B0604020202020204" pitchFamily="34" charset="0"/>
              </a:rPr>
              <a:t>)</a:t>
            </a:r>
            <a:r>
              <a:rPr lang="en-GB" altLang="tr-TR" baseline="-25000">
                <a:solidFill>
                  <a:srgbClr val="FFFFFF"/>
                </a:solidFill>
                <a:latin typeface="Arial" panose="020B0604020202020204" pitchFamily="34" charset="0"/>
              </a:rPr>
              <a:t>5</a:t>
            </a:r>
            <a:r>
              <a:rPr lang="en-GB" altLang="tr-TR">
                <a:solidFill>
                  <a:srgbClr val="FFFFFF"/>
                </a:solidFill>
                <a:latin typeface="Arial" panose="020B0604020202020204" pitchFamily="34" charset="0"/>
              </a:rPr>
              <a:t>Br]</a:t>
            </a:r>
            <a:r>
              <a:rPr lang="en-GB" altLang="tr-TR">
                <a:solidFill>
                  <a:srgbClr val="80FF51"/>
                </a:solidFill>
                <a:latin typeface="Arial" panose="020B0604020202020204" pitchFamily="34" charset="0"/>
              </a:rPr>
              <a:t>SO</a:t>
            </a:r>
            <a:r>
              <a:rPr lang="en-GB" altLang="tr-TR" baseline="-25000">
                <a:solidFill>
                  <a:srgbClr val="80FF51"/>
                </a:solidFill>
                <a:latin typeface="Arial" panose="020B0604020202020204" pitchFamily="34" charset="0"/>
              </a:rPr>
              <a:t>4</a:t>
            </a:r>
            <a:endParaRPr lang="en-GB" altLang="tr-TR" baseline="-25000">
              <a:solidFill>
                <a:srgbClr val="FFFFFF"/>
              </a:solidFill>
              <a:latin typeface="Arial" panose="020B0604020202020204" pitchFamily="34" charset="0"/>
            </a:endParaRPr>
          </a:p>
          <a:p>
            <a:pPr eaLnBrk="0" fontAlgn="base" hangingPunct="0">
              <a:lnSpc>
                <a:spcPct val="150000"/>
              </a:lnSpc>
              <a:spcBef>
                <a:spcPct val="0"/>
              </a:spcBef>
              <a:spcAft>
                <a:spcPct val="0"/>
              </a:spcAft>
            </a:pPr>
            <a:endParaRPr lang="en-GB" altLang="tr-TR" baseline="-25000">
              <a:solidFill>
                <a:srgbClr val="FFFFFF"/>
              </a:solidFill>
              <a:latin typeface="Arial" panose="020B0604020202020204" pitchFamily="34" charset="0"/>
            </a:endParaRPr>
          </a:p>
          <a:p>
            <a:pPr eaLnBrk="0" fontAlgn="base" hangingPunct="0">
              <a:lnSpc>
                <a:spcPct val="150000"/>
              </a:lnSpc>
              <a:spcBef>
                <a:spcPct val="0"/>
              </a:spcBef>
              <a:spcAft>
                <a:spcPct val="0"/>
              </a:spcAft>
            </a:pPr>
            <a:r>
              <a:rPr lang="en-GB" altLang="tr-TR">
                <a:solidFill>
                  <a:srgbClr val="FFFFFF"/>
                </a:solidFill>
                <a:latin typeface="Arial" panose="020B0604020202020204" pitchFamily="34" charset="0"/>
              </a:rPr>
              <a:t>[Co(NH</a:t>
            </a:r>
            <a:r>
              <a:rPr lang="en-GB" altLang="tr-TR" baseline="-25000">
                <a:solidFill>
                  <a:srgbClr val="FFFFFF"/>
                </a:solidFill>
                <a:latin typeface="Arial" panose="020B0604020202020204" pitchFamily="34" charset="0"/>
              </a:rPr>
              <a:t>3</a:t>
            </a:r>
            <a:r>
              <a:rPr lang="en-GB" altLang="tr-TR">
                <a:solidFill>
                  <a:srgbClr val="FFFFFF"/>
                </a:solidFill>
                <a:latin typeface="Arial" panose="020B0604020202020204" pitchFamily="34" charset="0"/>
              </a:rPr>
              <a:t>)</a:t>
            </a:r>
            <a:r>
              <a:rPr lang="en-GB" altLang="tr-TR" baseline="-25000">
                <a:solidFill>
                  <a:srgbClr val="FFFFFF"/>
                </a:solidFill>
                <a:latin typeface="Arial" panose="020B0604020202020204" pitchFamily="34" charset="0"/>
              </a:rPr>
              <a:t>5</a:t>
            </a:r>
            <a:r>
              <a:rPr lang="en-GB" altLang="tr-TR">
                <a:solidFill>
                  <a:srgbClr val="FFFFFF"/>
                </a:solidFill>
                <a:latin typeface="Arial" panose="020B0604020202020204" pitchFamily="34" charset="0"/>
              </a:rPr>
              <a:t>(SO</a:t>
            </a:r>
            <a:r>
              <a:rPr lang="en-GB" altLang="tr-TR" baseline="-25000">
                <a:solidFill>
                  <a:srgbClr val="FFFFFF"/>
                </a:solidFill>
                <a:latin typeface="Arial" panose="020B0604020202020204" pitchFamily="34" charset="0"/>
              </a:rPr>
              <a:t>4</a:t>
            </a:r>
            <a:r>
              <a:rPr lang="en-GB" altLang="tr-TR">
                <a:solidFill>
                  <a:srgbClr val="FFFFFF"/>
                </a:solidFill>
                <a:latin typeface="Arial" panose="020B0604020202020204" pitchFamily="34" charset="0"/>
              </a:rPr>
              <a:t>)]</a:t>
            </a:r>
            <a:r>
              <a:rPr lang="en-GB" altLang="tr-TR">
                <a:solidFill>
                  <a:srgbClr val="80FF51"/>
                </a:solidFill>
                <a:latin typeface="Arial" panose="020B0604020202020204" pitchFamily="34" charset="0"/>
              </a:rPr>
              <a:t>Br</a:t>
            </a:r>
          </a:p>
        </p:txBody>
      </p:sp>
      <p:sp>
        <p:nvSpPr>
          <p:cNvPr id="157725" name="Line 29"/>
          <p:cNvSpPr>
            <a:spLocks noChangeShapeType="1"/>
          </p:cNvSpPr>
          <p:nvPr/>
        </p:nvSpPr>
        <p:spPr bwMode="auto">
          <a:xfrm>
            <a:off x="6934200" y="2286000"/>
            <a:ext cx="838200"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31" name="Line 35"/>
          <p:cNvSpPr>
            <a:spLocks noChangeShapeType="1"/>
          </p:cNvSpPr>
          <p:nvPr/>
        </p:nvSpPr>
        <p:spPr bwMode="auto">
          <a:xfrm>
            <a:off x="6934200" y="2971800"/>
            <a:ext cx="838200"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32" name="Line 36"/>
          <p:cNvSpPr>
            <a:spLocks noChangeShapeType="1"/>
          </p:cNvSpPr>
          <p:nvPr/>
        </p:nvSpPr>
        <p:spPr bwMode="auto">
          <a:xfrm flipH="1">
            <a:off x="3581400" y="2286000"/>
            <a:ext cx="838200"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33" name="Line 37"/>
          <p:cNvSpPr>
            <a:spLocks noChangeShapeType="1"/>
          </p:cNvSpPr>
          <p:nvPr/>
        </p:nvSpPr>
        <p:spPr bwMode="auto">
          <a:xfrm flipH="1">
            <a:off x="3581400" y="2971800"/>
            <a:ext cx="838200"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34" name="Rectangle 38"/>
          <p:cNvSpPr>
            <a:spLocks noChangeArrowheads="1"/>
          </p:cNvSpPr>
          <p:nvPr/>
        </p:nvSpPr>
        <p:spPr bwMode="auto">
          <a:xfrm>
            <a:off x="7010400" y="1919288"/>
            <a:ext cx="636588"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Ba</a:t>
            </a:r>
            <a:r>
              <a:rPr lang="en-GB" altLang="tr-TR" baseline="30000">
                <a:solidFill>
                  <a:srgbClr val="FFFFFF"/>
                </a:solidFill>
                <a:latin typeface="Arial" panose="020B0604020202020204" pitchFamily="34" charset="0"/>
              </a:rPr>
              <a:t>2+</a:t>
            </a:r>
            <a:endParaRPr lang="en-GB" altLang="tr-TR">
              <a:solidFill>
                <a:srgbClr val="FFFFFF"/>
              </a:solidFill>
              <a:latin typeface="Arial" panose="020B0604020202020204" pitchFamily="34" charset="0"/>
            </a:endParaRPr>
          </a:p>
        </p:txBody>
      </p:sp>
      <p:sp>
        <p:nvSpPr>
          <p:cNvPr id="157735" name="Rectangle 39"/>
          <p:cNvSpPr>
            <a:spLocks noChangeArrowheads="1"/>
          </p:cNvSpPr>
          <p:nvPr/>
        </p:nvSpPr>
        <p:spPr bwMode="auto">
          <a:xfrm>
            <a:off x="7010400" y="2590801"/>
            <a:ext cx="636588"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Ba</a:t>
            </a:r>
            <a:r>
              <a:rPr lang="en-GB" altLang="tr-TR" baseline="30000">
                <a:solidFill>
                  <a:srgbClr val="FFFFFF"/>
                </a:solidFill>
                <a:latin typeface="Arial" panose="020B0604020202020204" pitchFamily="34" charset="0"/>
              </a:rPr>
              <a:t>2+</a:t>
            </a:r>
            <a:endParaRPr lang="en-GB" altLang="tr-TR">
              <a:solidFill>
                <a:srgbClr val="FFFFFF"/>
              </a:solidFill>
              <a:latin typeface="Arial" panose="020B0604020202020204" pitchFamily="34" charset="0"/>
            </a:endParaRPr>
          </a:p>
        </p:txBody>
      </p:sp>
      <p:sp>
        <p:nvSpPr>
          <p:cNvPr id="157736" name="Rectangle 40"/>
          <p:cNvSpPr>
            <a:spLocks noChangeArrowheads="1"/>
          </p:cNvSpPr>
          <p:nvPr/>
        </p:nvSpPr>
        <p:spPr bwMode="auto">
          <a:xfrm>
            <a:off x="8124825" y="2005013"/>
            <a:ext cx="877888"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80FF51"/>
                </a:solidFill>
                <a:latin typeface="Arial" panose="020B0604020202020204" pitchFamily="34" charset="0"/>
              </a:rPr>
              <a:t>BaSO</a:t>
            </a:r>
            <a:r>
              <a:rPr lang="en-GB" altLang="tr-TR" baseline="-25000">
                <a:solidFill>
                  <a:srgbClr val="80FF51"/>
                </a:solidFill>
                <a:latin typeface="Arial" panose="020B0604020202020204" pitchFamily="34" charset="0"/>
              </a:rPr>
              <a:t>4</a:t>
            </a:r>
            <a:endParaRPr lang="en-GB" altLang="tr-TR">
              <a:solidFill>
                <a:srgbClr val="80FF51"/>
              </a:solidFill>
              <a:latin typeface="Arial" panose="020B0604020202020204" pitchFamily="34" charset="0"/>
            </a:endParaRPr>
          </a:p>
        </p:txBody>
      </p:sp>
      <p:sp>
        <p:nvSpPr>
          <p:cNvPr id="157738" name="Rectangle 42"/>
          <p:cNvSpPr>
            <a:spLocks noChangeArrowheads="1"/>
          </p:cNvSpPr>
          <p:nvPr/>
        </p:nvSpPr>
        <p:spPr bwMode="auto">
          <a:xfrm>
            <a:off x="3810000" y="2514601"/>
            <a:ext cx="5524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Ag</a:t>
            </a:r>
            <a:r>
              <a:rPr lang="en-GB" altLang="tr-TR" baseline="30000">
                <a:solidFill>
                  <a:srgbClr val="FFFFFF"/>
                </a:solidFill>
                <a:latin typeface="Arial" panose="020B0604020202020204" pitchFamily="34" charset="0"/>
              </a:rPr>
              <a:t>+</a:t>
            </a:r>
          </a:p>
        </p:txBody>
      </p:sp>
      <p:sp>
        <p:nvSpPr>
          <p:cNvPr id="157739" name="Rectangle 43"/>
          <p:cNvSpPr>
            <a:spLocks noChangeArrowheads="1"/>
          </p:cNvSpPr>
          <p:nvPr/>
        </p:nvSpPr>
        <p:spPr bwMode="auto">
          <a:xfrm>
            <a:off x="2660650" y="2757488"/>
            <a:ext cx="692150"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80FF51"/>
                </a:solidFill>
                <a:latin typeface="Arial" panose="020B0604020202020204" pitchFamily="34" charset="0"/>
              </a:rPr>
              <a:t>AgBr</a:t>
            </a:r>
          </a:p>
        </p:txBody>
      </p:sp>
      <p:sp>
        <p:nvSpPr>
          <p:cNvPr id="157740" name="Line 44"/>
          <p:cNvSpPr>
            <a:spLocks noChangeShapeType="1"/>
          </p:cNvSpPr>
          <p:nvPr/>
        </p:nvSpPr>
        <p:spPr bwMode="auto">
          <a:xfrm rot="5400000">
            <a:off x="3149600" y="2946400"/>
            <a:ext cx="406400" cy="0"/>
          </a:xfrm>
          <a:prstGeom prst="line">
            <a:avLst/>
          </a:prstGeom>
          <a:noFill/>
          <a:ln w="28575">
            <a:solidFill>
              <a:srgbClr val="80FF5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41" name="Line 45"/>
          <p:cNvSpPr>
            <a:spLocks noChangeShapeType="1"/>
          </p:cNvSpPr>
          <p:nvPr/>
        </p:nvSpPr>
        <p:spPr bwMode="auto">
          <a:xfrm rot="5400000">
            <a:off x="8864600" y="2235200"/>
            <a:ext cx="406400" cy="0"/>
          </a:xfrm>
          <a:prstGeom prst="line">
            <a:avLst/>
          </a:prstGeom>
          <a:noFill/>
          <a:ln w="28575">
            <a:solidFill>
              <a:srgbClr val="80FF5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42" name="Rectangle 46"/>
          <p:cNvSpPr>
            <a:spLocks noChangeArrowheads="1"/>
          </p:cNvSpPr>
          <p:nvPr/>
        </p:nvSpPr>
        <p:spPr bwMode="auto">
          <a:xfrm>
            <a:off x="924674" y="1897857"/>
            <a:ext cx="10428270" cy="1600200"/>
          </a:xfrm>
          <a:prstGeom prst="rect">
            <a:avLst/>
          </a:prstGeom>
          <a:noFill/>
          <a:ln w="2857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57744" name="Rectangle 48"/>
          <p:cNvSpPr>
            <a:spLocks noChangeArrowheads="1"/>
          </p:cNvSpPr>
          <p:nvPr/>
        </p:nvSpPr>
        <p:spPr bwMode="auto">
          <a:xfrm>
            <a:off x="1703388" y="3933826"/>
            <a:ext cx="8964612" cy="1477328"/>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fontAlgn="base" hangingPunct="0">
              <a:spcBef>
                <a:spcPct val="0"/>
              </a:spcBef>
              <a:spcAft>
                <a:spcPct val="0"/>
              </a:spcAft>
            </a:pPr>
            <a:r>
              <a:rPr lang="en-US" altLang="tr-TR" dirty="0" smtClean="0">
                <a:solidFill>
                  <a:srgbClr val="FFFFFF"/>
                </a:solidFill>
                <a:latin typeface="Arial" panose="020B0604020202020204" pitchFamily="34" charset="0"/>
              </a:rPr>
              <a:t>In </a:t>
            </a:r>
            <a:r>
              <a:rPr lang="en-US" altLang="tr-TR" dirty="0">
                <a:solidFill>
                  <a:srgbClr val="FFFFFF"/>
                </a:solidFill>
                <a:latin typeface="Arial" panose="020B0604020202020204" pitchFamily="34" charset="0"/>
              </a:rPr>
              <a:t>some crystal complexes, more than the coordination number of water molecules may be attached to the structure. This water molecule can be directly attached to the cation or it can be located outside the coordination sphere without being bound to the cation or both depending on the cation and outside the coordination sphere.</a:t>
            </a:r>
          </a:p>
          <a:p>
            <a:pPr algn="just" eaLnBrk="0" fontAlgn="base" hangingPunct="0">
              <a:spcBef>
                <a:spcPct val="0"/>
              </a:spcBef>
              <a:spcAft>
                <a:spcPct val="0"/>
              </a:spcAft>
            </a:pPr>
            <a:r>
              <a:rPr lang="en-US" altLang="tr-TR" dirty="0">
                <a:solidFill>
                  <a:srgbClr val="FFFFFF"/>
                </a:solidFill>
                <a:latin typeface="Arial" panose="020B0604020202020204" pitchFamily="34" charset="0"/>
              </a:rPr>
              <a:t>It can also be defined as the replacement of the neutral ligand by the anionic ligand.</a:t>
            </a:r>
            <a:endParaRPr lang="en-GB" altLang="tr-TR" dirty="0">
              <a:solidFill>
                <a:srgbClr val="FFFFFF"/>
              </a:solidFill>
              <a:latin typeface="Arial" panose="020B0604020202020204" pitchFamily="34" charset="0"/>
            </a:endParaRPr>
          </a:p>
        </p:txBody>
      </p:sp>
      <p:sp>
        <p:nvSpPr>
          <p:cNvPr id="157745" name="Rectangle 49"/>
          <p:cNvSpPr>
            <a:spLocks noChangeArrowheads="1"/>
          </p:cNvSpPr>
          <p:nvPr/>
        </p:nvSpPr>
        <p:spPr bwMode="auto">
          <a:xfrm>
            <a:off x="1424871" y="5411154"/>
            <a:ext cx="8648521"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863600" algn="l"/>
                <a:tab pos="1625600" algn="l"/>
                <a:tab pos="2667000" algn="l"/>
                <a:tab pos="3619500" algn="l"/>
                <a:tab pos="4673600" algn="l"/>
              </a:tabLst>
              <a:defRPr sz="2400">
                <a:solidFill>
                  <a:schemeClr val="tx1"/>
                </a:solidFill>
                <a:latin typeface="Times" panose="02020603050405020304" pitchFamily="18" charset="0"/>
              </a:defRPr>
            </a:lvl1pPr>
            <a:lvl2pPr>
              <a:tabLst>
                <a:tab pos="863600" algn="l"/>
                <a:tab pos="1625600" algn="l"/>
                <a:tab pos="2667000" algn="l"/>
                <a:tab pos="3619500" algn="l"/>
                <a:tab pos="4673600" algn="l"/>
              </a:tabLst>
              <a:defRPr sz="2400">
                <a:solidFill>
                  <a:schemeClr val="tx1"/>
                </a:solidFill>
                <a:latin typeface="Times" panose="02020603050405020304" pitchFamily="18" charset="0"/>
              </a:defRPr>
            </a:lvl2pPr>
            <a:lvl3pPr>
              <a:tabLst>
                <a:tab pos="863600" algn="l"/>
                <a:tab pos="1625600" algn="l"/>
                <a:tab pos="2667000" algn="l"/>
                <a:tab pos="3619500" algn="l"/>
                <a:tab pos="4673600" algn="l"/>
              </a:tabLst>
              <a:defRPr sz="2400">
                <a:solidFill>
                  <a:schemeClr val="tx1"/>
                </a:solidFill>
                <a:latin typeface="Times" panose="02020603050405020304" pitchFamily="18" charset="0"/>
              </a:defRPr>
            </a:lvl3pPr>
            <a:lvl4pPr>
              <a:tabLst>
                <a:tab pos="863600" algn="l"/>
                <a:tab pos="1625600" algn="l"/>
                <a:tab pos="2667000" algn="l"/>
                <a:tab pos="3619500" algn="l"/>
                <a:tab pos="4673600" algn="l"/>
              </a:tabLst>
              <a:defRPr sz="2400">
                <a:solidFill>
                  <a:schemeClr val="tx1"/>
                </a:solidFill>
                <a:latin typeface="Times" panose="02020603050405020304" pitchFamily="18" charset="0"/>
              </a:defRPr>
            </a:lvl4pPr>
            <a:lvl5pPr>
              <a:tabLst>
                <a:tab pos="863600" algn="l"/>
                <a:tab pos="1625600" algn="l"/>
                <a:tab pos="2667000" algn="l"/>
                <a:tab pos="3619500" algn="l"/>
                <a:tab pos="4673600" algn="l"/>
              </a:tabLst>
              <a:defRPr sz="2400">
                <a:solidFill>
                  <a:schemeClr val="tx1"/>
                </a:solidFill>
                <a:latin typeface="Times" panose="02020603050405020304" pitchFamily="18" charset="0"/>
              </a:defRPr>
            </a:lvl5pPr>
            <a:lvl6pPr eaLnBrk="0" fontAlgn="base" hangingPunct="0">
              <a:spcBef>
                <a:spcPct val="0"/>
              </a:spcBef>
              <a:spcAft>
                <a:spcPct val="0"/>
              </a:spcAft>
              <a:tabLst>
                <a:tab pos="863600" algn="l"/>
                <a:tab pos="1625600" algn="l"/>
                <a:tab pos="2667000" algn="l"/>
                <a:tab pos="3619500" algn="l"/>
                <a:tab pos="4673600" algn="l"/>
              </a:tabLst>
              <a:defRPr sz="2400">
                <a:solidFill>
                  <a:schemeClr val="tx1"/>
                </a:solidFill>
                <a:latin typeface="Times" panose="02020603050405020304" pitchFamily="18" charset="0"/>
              </a:defRPr>
            </a:lvl6pPr>
            <a:lvl7pPr eaLnBrk="0" fontAlgn="base" hangingPunct="0">
              <a:spcBef>
                <a:spcPct val="0"/>
              </a:spcBef>
              <a:spcAft>
                <a:spcPct val="0"/>
              </a:spcAft>
              <a:tabLst>
                <a:tab pos="863600" algn="l"/>
                <a:tab pos="1625600" algn="l"/>
                <a:tab pos="2667000" algn="l"/>
                <a:tab pos="3619500" algn="l"/>
                <a:tab pos="4673600" algn="l"/>
              </a:tabLst>
              <a:defRPr sz="2400">
                <a:solidFill>
                  <a:schemeClr val="tx1"/>
                </a:solidFill>
                <a:latin typeface="Times" panose="02020603050405020304" pitchFamily="18" charset="0"/>
              </a:defRPr>
            </a:lvl7pPr>
            <a:lvl8pPr eaLnBrk="0" fontAlgn="base" hangingPunct="0">
              <a:spcBef>
                <a:spcPct val="0"/>
              </a:spcBef>
              <a:spcAft>
                <a:spcPct val="0"/>
              </a:spcAft>
              <a:tabLst>
                <a:tab pos="863600" algn="l"/>
                <a:tab pos="1625600" algn="l"/>
                <a:tab pos="2667000" algn="l"/>
                <a:tab pos="3619500" algn="l"/>
                <a:tab pos="4673600" algn="l"/>
              </a:tabLst>
              <a:defRPr sz="2400">
                <a:solidFill>
                  <a:schemeClr val="tx1"/>
                </a:solidFill>
                <a:latin typeface="Times" panose="02020603050405020304" pitchFamily="18" charset="0"/>
              </a:defRPr>
            </a:lvl8pPr>
            <a:lvl9pPr eaLnBrk="0" fontAlgn="base" hangingPunct="0">
              <a:spcBef>
                <a:spcPct val="0"/>
              </a:spcBef>
              <a:spcAft>
                <a:spcPct val="0"/>
              </a:spcAft>
              <a:tabLst>
                <a:tab pos="863600" algn="l"/>
                <a:tab pos="1625600" algn="l"/>
                <a:tab pos="2667000" algn="l"/>
                <a:tab pos="3619500" algn="l"/>
                <a:tab pos="4673600" algn="l"/>
              </a:tabLst>
              <a:defRPr sz="2400">
                <a:solidFill>
                  <a:schemeClr val="tx1"/>
                </a:solidFill>
                <a:latin typeface="Times" panose="02020603050405020304" pitchFamily="18" charset="0"/>
              </a:defRPr>
            </a:lvl9pPr>
          </a:lstStyle>
          <a:p>
            <a:pPr eaLnBrk="0" fontAlgn="base" hangingPunct="0">
              <a:lnSpc>
                <a:spcPct val="150000"/>
              </a:lnSpc>
              <a:spcBef>
                <a:spcPct val="0"/>
              </a:spcBef>
              <a:spcAft>
                <a:spcPct val="0"/>
              </a:spcAft>
            </a:pPr>
            <a:r>
              <a:rPr lang="en-GB" altLang="tr-TR" sz="1800" dirty="0">
                <a:solidFill>
                  <a:srgbClr val="FFFFFF"/>
                </a:solidFill>
                <a:latin typeface="Arial" panose="020B0604020202020204" pitchFamily="34" charset="0"/>
              </a:rPr>
              <a:t>	[Co(OH</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6</a:t>
            </a:r>
            <a:r>
              <a:rPr lang="en-GB" altLang="tr-TR" sz="1800" dirty="0">
                <a:solidFill>
                  <a:srgbClr val="FFFFFF"/>
                </a:solidFill>
                <a:latin typeface="Arial" panose="020B0604020202020204" pitchFamily="34" charset="0"/>
              </a:rPr>
              <a:t>]Cl</a:t>
            </a:r>
            <a:r>
              <a:rPr lang="en-GB" altLang="tr-TR" sz="1800" baseline="-25000" dirty="0">
                <a:solidFill>
                  <a:srgbClr val="FFFFFF"/>
                </a:solidFill>
                <a:latin typeface="Arial" panose="020B0604020202020204" pitchFamily="34" charset="0"/>
              </a:rPr>
              <a:t>3</a:t>
            </a:r>
            <a:r>
              <a:rPr lang="en-GB" altLang="tr-TR" sz="1800" dirty="0">
                <a:solidFill>
                  <a:srgbClr val="FFFFFF"/>
                </a:solidFill>
                <a:latin typeface="Arial" panose="020B0604020202020204" pitchFamily="34" charset="0"/>
              </a:rPr>
              <a:t>	</a:t>
            </a:r>
            <a:r>
              <a:rPr lang="tr-TR" altLang="tr-TR" sz="1800" dirty="0" err="1">
                <a:solidFill>
                  <a:srgbClr val="CC00CC"/>
                </a:solidFill>
                <a:latin typeface="Arial" panose="020B0604020202020204" pitchFamily="34" charset="0"/>
              </a:rPr>
              <a:t>purple</a:t>
            </a:r>
            <a:r>
              <a:rPr lang="en-GB" altLang="tr-TR" sz="1800" dirty="0">
                <a:solidFill>
                  <a:srgbClr val="FFFFFF"/>
                </a:solidFill>
                <a:latin typeface="Arial" panose="020B0604020202020204" pitchFamily="34" charset="0"/>
              </a:rPr>
              <a:t>		[Co(OH</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5</a:t>
            </a:r>
            <a:r>
              <a:rPr lang="en-GB" altLang="tr-TR" sz="1800" dirty="0">
                <a:solidFill>
                  <a:srgbClr val="FFFFFF"/>
                </a:solidFill>
                <a:latin typeface="Arial" panose="020B0604020202020204" pitchFamily="34" charset="0"/>
              </a:rPr>
              <a:t>Cl]Cl</a:t>
            </a:r>
            <a:r>
              <a:rPr lang="en-GB" altLang="tr-TR" sz="1800" baseline="-25000" dirty="0">
                <a:solidFill>
                  <a:srgbClr val="FFFFFF"/>
                </a:solidFill>
                <a:latin typeface="Arial" panose="020B0604020202020204" pitchFamily="34" charset="0"/>
              </a:rPr>
              <a:t>2</a:t>
            </a:r>
            <a:r>
              <a:rPr lang="tr-TR" altLang="tr-TR" sz="1800" baseline="-25000" dirty="0">
                <a:solidFill>
                  <a:srgbClr val="FFFFFF"/>
                </a:solidFill>
                <a:latin typeface="Arial" panose="020B0604020202020204" pitchFamily="34" charset="0"/>
              </a:rPr>
              <a:t> </a:t>
            </a:r>
            <a:r>
              <a:rPr lang="tr-TR" altLang="tr-TR" sz="1800" dirty="0">
                <a:solidFill>
                  <a:srgbClr val="FFFFFF"/>
                </a:solidFill>
                <a:latin typeface="Arial" panose="020B0604020202020204" pitchFamily="34" charset="0"/>
              </a:rPr>
              <a:t>. H</a:t>
            </a:r>
            <a:r>
              <a:rPr lang="tr-TR" altLang="tr-TR" sz="1800" baseline="-25000" dirty="0">
                <a:solidFill>
                  <a:srgbClr val="FFFFFF"/>
                </a:solidFill>
                <a:latin typeface="Arial" panose="020B0604020202020204" pitchFamily="34" charset="0"/>
              </a:rPr>
              <a:t>2</a:t>
            </a:r>
            <a:r>
              <a:rPr lang="tr-TR" altLang="tr-TR" sz="1800" dirty="0">
                <a:solidFill>
                  <a:srgbClr val="FFFFFF"/>
                </a:solidFill>
                <a:latin typeface="Arial" panose="020B0604020202020204" pitchFamily="34" charset="0"/>
              </a:rPr>
              <a:t>O</a:t>
            </a:r>
            <a:r>
              <a:rPr lang="en-GB" altLang="tr-TR" sz="1800" baseline="-25000" dirty="0">
                <a:solidFill>
                  <a:srgbClr val="FFFFFF"/>
                </a:solidFill>
                <a:latin typeface="Arial" panose="020B0604020202020204" pitchFamily="34" charset="0"/>
              </a:rPr>
              <a:t>	</a:t>
            </a:r>
            <a:r>
              <a:rPr lang="tr-TR" altLang="tr-TR" sz="1800" dirty="0" err="1">
                <a:solidFill>
                  <a:srgbClr val="80FF51"/>
                </a:solidFill>
                <a:latin typeface="Arial" panose="020B0604020202020204" pitchFamily="34" charset="0"/>
              </a:rPr>
              <a:t>light</a:t>
            </a:r>
            <a:r>
              <a:rPr lang="tr-TR" altLang="tr-TR" sz="1800" dirty="0">
                <a:solidFill>
                  <a:srgbClr val="80FF51"/>
                </a:solidFill>
                <a:latin typeface="Arial" panose="020B0604020202020204" pitchFamily="34" charset="0"/>
              </a:rPr>
              <a:t> </a:t>
            </a:r>
            <a:r>
              <a:rPr lang="tr-TR" altLang="tr-TR" sz="1800" dirty="0" err="1" smtClean="0">
                <a:solidFill>
                  <a:srgbClr val="80FF51"/>
                </a:solidFill>
                <a:latin typeface="Arial" panose="020B0604020202020204" pitchFamily="34" charset="0"/>
              </a:rPr>
              <a:t>green</a:t>
            </a:r>
            <a:endParaRPr lang="tr-TR" altLang="tr-TR" sz="1800" dirty="0" smtClean="0">
              <a:solidFill>
                <a:srgbClr val="80FF51"/>
              </a:solidFill>
              <a:latin typeface="Arial" panose="020B0604020202020204" pitchFamily="34" charset="0"/>
            </a:endParaRPr>
          </a:p>
          <a:p>
            <a:pPr eaLnBrk="0" fontAlgn="base" hangingPunct="0">
              <a:lnSpc>
                <a:spcPct val="150000"/>
              </a:lnSpc>
              <a:spcBef>
                <a:spcPct val="0"/>
              </a:spcBef>
              <a:spcAft>
                <a:spcPct val="0"/>
              </a:spcAft>
            </a:pPr>
            <a:r>
              <a:rPr lang="en-GB" altLang="tr-TR" sz="1800" dirty="0">
                <a:solidFill>
                  <a:srgbClr val="FFFFFF"/>
                </a:solidFill>
                <a:latin typeface="Arial" panose="020B0604020202020204" pitchFamily="34" charset="0"/>
              </a:rPr>
              <a:t>			[Co(OH</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4</a:t>
            </a:r>
            <a:r>
              <a:rPr lang="en-GB" altLang="tr-TR" sz="1800" dirty="0">
                <a:solidFill>
                  <a:srgbClr val="FFFFFF"/>
                </a:solidFill>
                <a:latin typeface="Arial" panose="020B0604020202020204" pitchFamily="34" charset="0"/>
              </a:rPr>
              <a:t>Cl</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]Cl</a:t>
            </a:r>
            <a:r>
              <a:rPr lang="tr-TR" altLang="tr-TR" sz="1800" dirty="0">
                <a:solidFill>
                  <a:srgbClr val="FFFFFF"/>
                </a:solidFill>
                <a:latin typeface="Arial" panose="020B0604020202020204" pitchFamily="34" charset="0"/>
              </a:rPr>
              <a:t> . 2H</a:t>
            </a:r>
            <a:r>
              <a:rPr lang="tr-TR" altLang="tr-TR" sz="1800" baseline="-25000" dirty="0">
                <a:solidFill>
                  <a:srgbClr val="FFFFFF"/>
                </a:solidFill>
                <a:latin typeface="Arial" panose="020B0604020202020204" pitchFamily="34" charset="0"/>
              </a:rPr>
              <a:t>2</a:t>
            </a:r>
            <a:r>
              <a:rPr lang="tr-TR" altLang="tr-TR" sz="1800" dirty="0">
                <a:solidFill>
                  <a:srgbClr val="FFFFFF"/>
                </a:solidFill>
                <a:latin typeface="Arial" panose="020B0604020202020204" pitchFamily="34" charset="0"/>
              </a:rPr>
              <a:t>O</a:t>
            </a:r>
            <a:r>
              <a:rPr lang="en-GB" altLang="tr-TR" sz="1800" baseline="-25000" dirty="0">
                <a:solidFill>
                  <a:srgbClr val="FFFFFF"/>
                </a:solidFill>
                <a:latin typeface="Arial" panose="020B0604020202020204" pitchFamily="34" charset="0"/>
              </a:rPr>
              <a:t>	</a:t>
            </a:r>
            <a:r>
              <a:rPr lang="tr-TR" altLang="tr-TR" sz="1800" dirty="0" err="1">
                <a:solidFill>
                  <a:srgbClr val="548C35"/>
                </a:solidFill>
                <a:latin typeface="Arial" panose="020B0604020202020204" pitchFamily="34" charset="0"/>
              </a:rPr>
              <a:t>dark</a:t>
            </a:r>
            <a:r>
              <a:rPr lang="tr-TR" altLang="tr-TR" sz="1800" dirty="0">
                <a:solidFill>
                  <a:srgbClr val="548C35"/>
                </a:solidFill>
                <a:latin typeface="Arial" panose="020B0604020202020204" pitchFamily="34" charset="0"/>
              </a:rPr>
              <a:t> </a:t>
            </a:r>
            <a:r>
              <a:rPr lang="tr-TR" altLang="tr-TR" sz="1800" dirty="0" err="1">
                <a:solidFill>
                  <a:srgbClr val="548C35"/>
                </a:solidFill>
                <a:latin typeface="Arial" panose="020B0604020202020204" pitchFamily="34" charset="0"/>
              </a:rPr>
              <a:t>green</a:t>
            </a:r>
            <a:endParaRPr lang="en-GB" altLang="tr-TR" sz="1800" dirty="0">
              <a:solidFill>
                <a:srgbClr val="548C35"/>
              </a:solidFill>
              <a:latin typeface="Arial" panose="020B0604020202020204" pitchFamily="34" charset="0"/>
            </a:endParaRPr>
          </a:p>
        </p:txBody>
      </p:sp>
      <p:sp>
        <p:nvSpPr>
          <p:cNvPr id="157746" name="Rectangle 50"/>
          <p:cNvSpPr>
            <a:spLocks noChangeArrowheads="1"/>
          </p:cNvSpPr>
          <p:nvPr/>
        </p:nvSpPr>
        <p:spPr bwMode="auto">
          <a:xfrm>
            <a:off x="8077200" y="2743201"/>
            <a:ext cx="1787669"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a:solidFill>
                  <a:srgbClr val="FFFFFF"/>
                </a:solidFill>
                <a:latin typeface="Arial" panose="020B0604020202020204" pitchFamily="34" charset="0"/>
              </a:rPr>
              <a:t>No </a:t>
            </a:r>
            <a:r>
              <a:rPr lang="tr-TR" altLang="tr-TR" dirty="0" err="1">
                <a:solidFill>
                  <a:srgbClr val="FFFFFF"/>
                </a:solidFill>
                <a:latin typeface="Arial" panose="020B0604020202020204" pitchFamily="34" charset="0"/>
              </a:rPr>
              <a:t>precipitation</a:t>
            </a:r>
            <a:endParaRPr lang="tr-TR" altLang="tr-TR" dirty="0">
              <a:solidFill>
                <a:srgbClr val="FFFFFF"/>
              </a:solidFill>
              <a:latin typeface="Arial" panose="020B0604020202020204" pitchFamily="34" charset="0"/>
            </a:endParaRPr>
          </a:p>
        </p:txBody>
      </p:sp>
      <p:sp>
        <p:nvSpPr>
          <p:cNvPr id="157747" name="Rectangle 51"/>
          <p:cNvSpPr>
            <a:spLocks noChangeArrowheads="1"/>
          </p:cNvSpPr>
          <p:nvPr/>
        </p:nvSpPr>
        <p:spPr bwMode="auto">
          <a:xfrm>
            <a:off x="1384229" y="2132271"/>
            <a:ext cx="1787669"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a:solidFill>
                  <a:srgbClr val="FFFFFF"/>
                </a:solidFill>
                <a:latin typeface="Arial" panose="020B0604020202020204" pitchFamily="34" charset="0"/>
              </a:rPr>
              <a:t>No </a:t>
            </a:r>
            <a:r>
              <a:rPr lang="tr-TR" altLang="tr-TR" dirty="0" err="1">
                <a:solidFill>
                  <a:srgbClr val="FFFFFF"/>
                </a:solidFill>
                <a:latin typeface="Arial" panose="020B0604020202020204" pitchFamily="34" charset="0"/>
              </a:rPr>
              <a:t>precipitation</a:t>
            </a:r>
            <a:endParaRPr lang="en-GB" altLang="tr-TR" dirty="0">
              <a:solidFill>
                <a:srgbClr val="FFFFFF"/>
              </a:solidFill>
              <a:latin typeface="Arial" panose="020B0604020202020204" pitchFamily="34" charset="0"/>
            </a:endParaRPr>
          </a:p>
        </p:txBody>
      </p:sp>
      <p:sp>
        <p:nvSpPr>
          <p:cNvPr id="157749" name="Text Box 53"/>
          <p:cNvSpPr txBox="1">
            <a:spLocks noChangeArrowheads="1"/>
          </p:cNvSpPr>
          <p:nvPr/>
        </p:nvSpPr>
        <p:spPr bwMode="auto">
          <a:xfrm>
            <a:off x="3719513" y="1844675"/>
            <a:ext cx="552450" cy="64135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Ag</a:t>
            </a:r>
            <a:r>
              <a:rPr lang="en-GB" altLang="tr-TR" baseline="30000">
                <a:solidFill>
                  <a:srgbClr val="FFFFFF"/>
                </a:solidFill>
                <a:latin typeface="Arial" panose="020B0604020202020204" pitchFamily="34" charset="0"/>
              </a:rPr>
              <a:t>+</a:t>
            </a:r>
          </a:p>
          <a:p>
            <a:pPr eaLnBrk="0" fontAlgn="base" hangingPunct="0">
              <a:spcBef>
                <a:spcPct val="0"/>
              </a:spcBef>
              <a:spcAft>
                <a:spcPct val="0"/>
              </a:spcAft>
            </a:pPr>
            <a:endParaRPr lang="tr-TR" altLang="tr-TR">
              <a:solidFill>
                <a:srgbClr val="FFFFFF"/>
              </a:solidFill>
              <a:latin typeface="Arial" panose="020B0604020202020204" pitchFamily="34" charset="0"/>
            </a:endParaRPr>
          </a:p>
        </p:txBody>
      </p:sp>
      <p:sp>
        <p:nvSpPr>
          <p:cNvPr id="2" name="Dikdörtgen 1"/>
          <p:cNvSpPr/>
          <p:nvPr/>
        </p:nvSpPr>
        <p:spPr>
          <a:xfrm>
            <a:off x="2101733" y="3572134"/>
            <a:ext cx="2140330" cy="369332"/>
          </a:xfrm>
          <a:prstGeom prst="rect">
            <a:avLst/>
          </a:prstGeom>
        </p:spPr>
        <p:txBody>
          <a:bodyPr wrap="none">
            <a:spAutoFit/>
          </a:bodyPr>
          <a:lstStyle/>
          <a:p>
            <a:r>
              <a:rPr lang="tr-TR" dirty="0">
                <a:solidFill>
                  <a:srgbClr val="FFC000"/>
                </a:solidFill>
              </a:rPr>
              <a:t>Hydration </a:t>
            </a:r>
            <a:r>
              <a:rPr lang="tr-TR" dirty="0" err="1">
                <a:solidFill>
                  <a:srgbClr val="FFC000"/>
                </a:solidFill>
              </a:rPr>
              <a:t>isomerism</a:t>
            </a:r>
            <a:endParaRPr lang="tr-TR" dirty="0">
              <a:solidFill>
                <a:srgbClr val="FFC000"/>
              </a:solidFill>
            </a:endParaRPr>
          </a:p>
        </p:txBody>
      </p:sp>
    </p:spTree>
    <p:extLst>
      <p:ext uri="{BB962C8B-B14F-4D97-AF65-F5344CB8AC3E}">
        <p14:creationId xmlns:p14="http://schemas.microsoft.com/office/powerpoint/2010/main" val="2871551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909" name="Rectangle 165"/>
          <p:cNvSpPr>
            <a:spLocks noChangeArrowheads="1"/>
          </p:cNvSpPr>
          <p:nvPr/>
        </p:nvSpPr>
        <p:spPr bwMode="auto">
          <a:xfrm>
            <a:off x="1676400" y="152401"/>
            <a:ext cx="2864887"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DE07"/>
                </a:solidFill>
                <a:latin typeface="Arial" panose="020B0604020202020204" pitchFamily="34" charset="0"/>
              </a:rPr>
              <a:t>3. </a:t>
            </a:r>
            <a:r>
              <a:rPr lang="tr-TR" altLang="tr-TR" dirty="0" err="1">
                <a:solidFill>
                  <a:srgbClr val="FFDE07"/>
                </a:solidFill>
                <a:latin typeface="Arial" panose="020B0604020202020204" pitchFamily="34" charset="0"/>
              </a:rPr>
              <a:t>Coordination</a:t>
            </a:r>
            <a:r>
              <a:rPr lang="tr-TR" altLang="tr-TR" dirty="0">
                <a:solidFill>
                  <a:srgbClr val="FFDE07"/>
                </a:solidFill>
                <a:latin typeface="Arial" panose="020B0604020202020204" pitchFamily="34" charset="0"/>
              </a:rPr>
              <a:t> </a:t>
            </a:r>
            <a:r>
              <a:rPr lang="tr-TR" altLang="tr-TR" dirty="0" err="1">
                <a:solidFill>
                  <a:srgbClr val="FFDE07"/>
                </a:solidFill>
                <a:latin typeface="Arial" panose="020B0604020202020204" pitchFamily="34" charset="0"/>
              </a:rPr>
              <a:t>isomerism</a:t>
            </a:r>
            <a:endParaRPr lang="en-GB" altLang="tr-TR" dirty="0">
              <a:solidFill>
                <a:srgbClr val="FFDE07"/>
              </a:solidFill>
              <a:latin typeface="Arial" panose="020B0604020202020204" pitchFamily="34" charset="0"/>
            </a:endParaRPr>
          </a:p>
        </p:txBody>
      </p:sp>
      <p:sp>
        <p:nvSpPr>
          <p:cNvPr id="159910" name="Rectangle 166"/>
          <p:cNvSpPr>
            <a:spLocks noChangeArrowheads="1"/>
          </p:cNvSpPr>
          <p:nvPr/>
        </p:nvSpPr>
        <p:spPr bwMode="auto">
          <a:xfrm>
            <a:off x="1736725" y="3429001"/>
            <a:ext cx="3070071"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dirty="0">
                <a:solidFill>
                  <a:srgbClr val="FFDE07"/>
                </a:solidFill>
                <a:latin typeface="Arial" panose="020B0604020202020204" pitchFamily="34" charset="0"/>
              </a:rPr>
              <a:t>4. </a:t>
            </a:r>
            <a:r>
              <a:rPr lang="en-GB" altLang="tr-TR" dirty="0">
                <a:solidFill>
                  <a:srgbClr val="FFDE07"/>
                </a:solidFill>
                <a:latin typeface="Arial" panose="020B0604020202020204" pitchFamily="34" charset="0"/>
              </a:rPr>
              <a:t>Polymerization isomerism</a:t>
            </a:r>
          </a:p>
        </p:txBody>
      </p:sp>
      <p:sp>
        <p:nvSpPr>
          <p:cNvPr id="159911" name="Rectangle 167"/>
          <p:cNvSpPr>
            <a:spLocks noChangeArrowheads="1"/>
          </p:cNvSpPr>
          <p:nvPr/>
        </p:nvSpPr>
        <p:spPr bwMode="auto">
          <a:xfrm>
            <a:off x="2566988" y="1628776"/>
            <a:ext cx="5429250" cy="91757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2768600" algn="l"/>
                <a:tab pos="5245100" algn="l"/>
              </a:tabLst>
              <a:defRPr sz="2400">
                <a:solidFill>
                  <a:schemeClr val="tx1"/>
                </a:solidFill>
                <a:latin typeface="Times" panose="02020603050405020304" pitchFamily="18" charset="0"/>
              </a:defRPr>
            </a:lvl1pPr>
            <a:lvl2pPr>
              <a:tabLst>
                <a:tab pos="2768600" algn="l"/>
                <a:tab pos="5245100" algn="l"/>
              </a:tabLst>
              <a:defRPr sz="2400">
                <a:solidFill>
                  <a:schemeClr val="tx1"/>
                </a:solidFill>
                <a:latin typeface="Times" panose="02020603050405020304" pitchFamily="18" charset="0"/>
              </a:defRPr>
            </a:lvl2pPr>
            <a:lvl3pPr>
              <a:tabLst>
                <a:tab pos="2768600" algn="l"/>
                <a:tab pos="5245100" algn="l"/>
              </a:tabLst>
              <a:defRPr sz="2400">
                <a:solidFill>
                  <a:schemeClr val="tx1"/>
                </a:solidFill>
                <a:latin typeface="Times" panose="02020603050405020304" pitchFamily="18" charset="0"/>
              </a:defRPr>
            </a:lvl3pPr>
            <a:lvl4pPr>
              <a:tabLst>
                <a:tab pos="2768600" algn="l"/>
                <a:tab pos="5245100" algn="l"/>
              </a:tabLst>
              <a:defRPr sz="2400">
                <a:solidFill>
                  <a:schemeClr val="tx1"/>
                </a:solidFill>
                <a:latin typeface="Times" panose="02020603050405020304" pitchFamily="18" charset="0"/>
              </a:defRPr>
            </a:lvl4pPr>
            <a:lvl5pPr>
              <a:tabLst>
                <a:tab pos="2768600" algn="l"/>
                <a:tab pos="5245100" algn="l"/>
              </a:tabLst>
              <a:defRPr sz="2400">
                <a:solidFill>
                  <a:schemeClr val="tx1"/>
                </a:solidFill>
                <a:latin typeface="Times" panose="02020603050405020304" pitchFamily="18" charset="0"/>
              </a:defRPr>
            </a:lvl5pPr>
            <a:lvl6pPr eaLnBrk="0" fontAlgn="base" hangingPunct="0">
              <a:spcBef>
                <a:spcPct val="0"/>
              </a:spcBef>
              <a:spcAft>
                <a:spcPct val="0"/>
              </a:spcAft>
              <a:tabLst>
                <a:tab pos="2768600" algn="l"/>
                <a:tab pos="5245100" algn="l"/>
              </a:tabLst>
              <a:defRPr sz="2400">
                <a:solidFill>
                  <a:schemeClr val="tx1"/>
                </a:solidFill>
                <a:latin typeface="Times" panose="02020603050405020304" pitchFamily="18" charset="0"/>
              </a:defRPr>
            </a:lvl6pPr>
            <a:lvl7pPr eaLnBrk="0" fontAlgn="base" hangingPunct="0">
              <a:spcBef>
                <a:spcPct val="0"/>
              </a:spcBef>
              <a:spcAft>
                <a:spcPct val="0"/>
              </a:spcAft>
              <a:tabLst>
                <a:tab pos="2768600" algn="l"/>
                <a:tab pos="5245100" algn="l"/>
              </a:tabLst>
              <a:defRPr sz="2400">
                <a:solidFill>
                  <a:schemeClr val="tx1"/>
                </a:solidFill>
                <a:latin typeface="Times" panose="02020603050405020304" pitchFamily="18" charset="0"/>
              </a:defRPr>
            </a:lvl7pPr>
            <a:lvl8pPr eaLnBrk="0" fontAlgn="base" hangingPunct="0">
              <a:spcBef>
                <a:spcPct val="0"/>
              </a:spcBef>
              <a:spcAft>
                <a:spcPct val="0"/>
              </a:spcAft>
              <a:tabLst>
                <a:tab pos="2768600" algn="l"/>
                <a:tab pos="5245100" algn="l"/>
              </a:tabLst>
              <a:defRPr sz="2400">
                <a:solidFill>
                  <a:schemeClr val="tx1"/>
                </a:solidFill>
                <a:latin typeface="Times" panose="02020603050405020304" pitchFamily="18" charset="0"/>
              </a:defRPr>
            </a:lvl8pPr>
            <a:lvl9pPr eaLnBrk="0" fontAlgn="base" hangingPunct="0">
              <a:spcBef>
                <a:spcPct val="0"/>
              </a:spcBef>
              <a:spcAft>
                <a:spcPct val="0"/>
              </a:spcAft>
              <a:tabLst>
                <a:tab pos="2768600" algn="l"/>
                <a:tab pos="5245100" algn="l"/>
              </a:tabLst>
              <a:defRPr sz="2400">
                <a:solidFill>
                  <a:schemeClr val="tx1"/>
                </a:solidFill>
                <a:latin typeface="Times" panose="02020603050405020304" pitchFamily="18" charset="0"/>
              </a:defRPr>
            </a:lvl9pPr>
          </a:lstStyle>
          <a:p>
            <a:pPr eaLnBrk="0" fontAlgn="base" hangingPunct="0">
              <a:lnSpc>
                <a:spcPct val="150000"/>
              </a:lnSpc>
              <a:spcBef>
                <a:spcPct val="0"/>
              </a:spcBef>
              <a:spcAft>
                <a:spcPct val="0"/>
              </a:spcAft>
            </a:pPr>
            <a:r>
              <a:rPr lang="en-GB" altLang="tr-TR" sz="1800">
                <a:solidFill>
                  <a:srgbClr val="FFFFFF"/>
                </a:solidFill>
                <a:latin typeface="Arial" panose="020B0604020202020204" pitchFamily="34" charset="0"/>
              </a:rPr>
              <a:t>[</a:t>
            </a:r>
            <a:r>
              <a:rPr lang="en-GB" altLang="tr-TR" sz="1800">
                <a:solidFill>
                  <a:srgbClr val="FF995E"/>
                </a:solidFill>
                <a:latin typeface="Arial" panose="020B0604020202020204" pitchFamily="34" charset="0"/>
              </a:rPr>
              <a:t>Cu</a:t>
            </a:r>
            <a:r>
              <a:rPr lang="en-GB" altLang="tr-TR" sz="1800">
                <a:solidFill>
                  <a:srgbClr val="FFFFFF"/>
                </a:solidFill>
                <a:latin typeface="Arial" panose="020B0604020202020204" pitchFamily="34" charset="0"/>
              </a:rPr>
              <a: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a:t>
            </a:r>
            <a:r>
              <a:rPr lang="en-GB" altLang="tr-TR" sz="1800">
                <a:solidFill>
                  <a:srgbClr val="99FF99"/>
                </a:solidFill>
                <a:latin typeface="Arial" panose="020B0604020202020204" pitchFamily="34" charset="0"/>
              </a:rPr>
              <a:t>Pt</a:t>
            </a:r>
            <a:r>
              <a:rPr lang="en-GB" altLang="tr-TR" sz="1800">
                <a:solidFill>
                  <a:srgbClr val="FFFFFF"/>
                </a:solidFill>
                <a:latin typeface="Arial" panose="020B0604020202020204" pitchFamily="34" charset="0"/>
              </a:rPr>
              <a:t>Cl</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	[</a:t>
            </a:r>
            <a:r>
              <a:rPr lang="en-GB" altLang="tr-TR" sz="1800">
                <a:solidFill>
                  <a:srgbClr val="99FF99"/>
                </a:solidFill>
                <a:latin typeface="Arial" panose="020B0604020202020204" pitchFamily="34" charset="0"/>
              </a:rPr>
              <a:t>Pt</a:t>
            </a:r>
            <a:r>
              <a:rPr lang="en-GB" altLang="tr-TR" sz="1800">
                <a:solidFill>
                  <a:srgbClr val="FFFFFF"/>
                </a:solidFill>
                <a:latin typeface="Arial" panose="020B0604020202020204" pitchFamily="34" charset="0"/>
              </a:rPr>
              <a: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a:t>
            </a:r>
            <a:r>
              <a:rPr lang="en-GB" altLang="tr-TR" sz="1800">
                <a:solidFill>
                  <a:srgbClr val="FF995E"/>
                </a:solidFill>
                <a:latin typeface="Arial" panose="020B0604020202020204" pitchFamily="34" charset="0"/>
              </a:rPr>
              <a:t>Cu</a:t>
            </a:r>
            <a:r>
              <a:rPr lang="en-GB" altLang="tr-TR" sz="1800">
                <a:solidFill>
                  <a:srgbClr val="FFFFFF"/>
                </a:solidFill>
                <a:latin typeface="Arial" panose="020B0604020202020204" pitchFamily="34" charset="0"/>
              </a:rPr>
              <a:t>Cl</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	</a:t>
            </a:r>
          </a:p>
          <a:p>
            <a:pPr eaLnBrk="0" fontAlgn="base" hangingPunct="0">
              <a:lnSpc>
                <a:spcPct val="150000"/>
              </a:lnSpc>
              <a:spcBef>
                <a:spcPct val="0"/>
              </a:spcBef>
              <a:spcAft>
                <a:spcPct val="0"/>
              </a:spcAft>
            </a:pPr>
            <a:r>
              <a:rPr lang="en-GB" altLang="tr-TR" sz="1800">
                <a:solidFill>
                  <a:srgbClr val="FFFFFF"/>
                </a:solidFill>
                <a:latin typeface="Arial" panose="020B0604020202020204" pitchFamily="34" charset="0"/>
              </a:rPr>
              <a:t>[</a:t>
            </a:r>
            <a:r>
              <a:rPr lang="en-GB" altLang="tr-TR" sz="1800">
                <a:solidFill>
                  <a:srgbClr val="FF6666"/>
                </a:solidFill>
                <a:latin typeface="Arial" panose="020B0604020202020204" pitchFamily="34" charset="0"/>
              </a:rPr>
              <a:t>Co</a:t>
            </a:r>
            <a:r>
              <a:rPr lang="en-GB" altLang="tr-TR" sz="1800">
                <a:solidFill>
                  <a:srgbClr val="FFFFFF"/>
                </a:solidFill>
                <a:latin typeface="Arial" panose="020B0604020202020204" pitchFamily="34" charset="0"/>
              </a:rPr>
              <a: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6</a:t>
            </a:r>
            <a:r>
              <a:rPr lang="en-GB" altLang="tr-TR" sz="1800">
                <a:solidFill>
                  <a:srgbClr val="FFFFFF"/>
                </a:solidFill>
                <a:latin typeface="Arial" panose="020B0604020202020204" pitchFamily="34" charset="0"/>
              </a:rPr>
              <a:t>][</a:t>
            </a:r>
            <a:r>
              <a:rPr lang="en-GB" altLang="tr-TR" sz="1800">
                <a:solidFill>
                  <a:srgbClr val="FFDE07"/>
                </a:solidFill>
                <a:latin typeface="Arial" panose="020B0604020202020204" pitchFamily="34" charset="0"/>
              </a:rPr>
              <a:t>Cr</a:t>
            </a:r>
            <a:r>
              <a:rPr lang="en-GB" altLang="tr-TR" sz="1800">
                <a:solidFill>
                  <a:srgbClr val="FFFFFF"/>
                </a:solidFill>
                <a:latin typeface="Arial" panose="020B0604020202020204" pitchFamily="34" charset="0"/>
              </a:rPr>
              <a:t>(CN)</a:t>
            </a:r>
            <a:r>
              <a:rPr lang="en-GB" altLang="tr-TR" sz="1800" baseline="-25000">
                <a:solidFill>
                  <a:srgbClr val="FFFFFF"/>
                </a:solidFill>
                <a:latin typeface="Arial" panose="020B0604020202020204" pitchFamily="34" charset="0"/>
              </a:rPr>
              <a:t>6</a:t>
            </a:r>
            <a:r>
              <a:rPr lang="en-GB" altLang="tr-TR" sz="1800">
                <a:solidFill>
                  <a:srgbClr val="FFFFFF"/>
                </a:solidFill>
                <a:latin typeface="Arial" panose="020B0604020202020204" pitchFamily="34" charset="0"/>
              </a:rPr>
              <a:t>]	[</a:t>
            </a:r>
            <a:r>
              <a:rPr lang="en-GB" altLang="tr-TR" sz="1800">
                <a:solidFill>
                  <a:srgbClr val="FFDE07"/>
                </a:solidFill>
                <a:latin typeface="Arial" panose="020B0604020202020204" pitchFamily="34" charset="0"/>
              </a:rPr>
              <a:t>Cr</a:t>
            </a:r>
            <a:r>
              <a:rPr lang="en-GB" altLang="tr-TR" sz="1800">
                <a:solidFill>
                  <a:srgbClr val="FFFFFF"/>
                </a:solidFill>
                <a:latin typeface="Arial" panose="020B0604020202020204" pitchFamily="34" charset="0"/>
              </a:rPr>
              <a: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6</a:t>
            </a:r>
            <a:r>
              <a:rPr lang="en-GB" altLang="tr-TR" sz="1800">
                <a:solidFill>
                  <a:srgbClr val="FFFFFF"/>
                </a:solidFill>
                <a:latin typeface="Arial" panose="020B0604020202020204" pitchFamily="34" charset="0"/>
              </a:rPr>
              <a:t>][</a:t>
            </a:r>
            <a:r>
              <a:rPr lang="en-GB" altLang="tr-TR" sz="1800">
                <a:solidFill>
                  <a:srgbClr val="FF6666"/>
                </a:solidFill>
                <a:latin typeface="Arial" panose="020B0604020202020204" pitchFamily="34" charset="0"/>
              </a:rPr>
              <a:t>Co</a:t>
            </a:r>
            <a:r>
              <a:rPr lang="en-GB" altLang="tr-TR" sz="1800">
                <a:solidFill>
                  <a:srgbClr val="FFFFFF"/>
                </a:solidFill>
                <a:latin typeface="Arial" panose="020B0604020202020204" pitchFamily="34" charset="0"/>
              </a:rPr>
              <a:t>(CN)</a:t>
            </a:r>
            <a:r>
              <a:rPr lang="en-GB" altLang="tr-TR" sz="1800" baseline="-25000">
                <a:solidFill>
                  <a:srgbClr val="FFFFFF"/>
                </a:solidFill>
                <a:latin typeface="Arial" panose="020B0604020202020204" pitchFamily="34" charset="0"/>
              </a:rPr>
              <a:t>6</a:t>
            </a:r>
            <a:r>
              <a:rPr lang="en-GB" altLang="tr-TR" sz="1800">
                <a:solidFill>
                  <a:srgbClr val="FFFFFF"/>
                </a:solidFill>
                <a:latin typeface="Arial" panose="020B0604020202020204" pitchFamily="34" charset="0"/>
              </a:rPr>
              <a:t>]	</a:t>
            </a:r>
          </a:p>
        </p:txBody>
      </p:sp>
      <p:sp>
        <p:nvSpPr>
          <p:cNvPr id="159912" name="Rectangle 168"/>
          <p:cNvSpPr>
            <a:spLocks noChangeArrowheads="1"/>
          </p:cNvSpPr>
          <p:nvPr/>
        </p:nvSpPr>
        <p:spPr bwMode="auto">
          <a:xfrm>
            <a:off x="349321" y="692150"/>
            <a:ext cx="11332396" cy="915988"/>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fontAlgn="base" hangingPunct="0">
              <a:spcBef>
                <a:spcPct val="0"/>
              </a:spcBef>
              <a:spcAft>
                <a:spcPct val="0"/>
              </a:spcAft>
            </a:pPr>
            <a:r>
              <a:rPr lang="en-US" altLang="tr-TR" dirty="0">
                <a:solidFill>
                  <a:srgbClr val="FFFFFF"/>
                </a:solidFill>
                <a:latin typeface="Comic Sans MS" panose="030F0702030302020204" pitchFamily="66" charset="0"/>
              </a:rPr>
              <a:t>It is a type of isomer that appears when different combinations are possible in complexes containing both cationic and anionic complexes. The ligands are distributed differently between the two central atoms.</a:t>
            </a:r>
            <a:endParaRPr lang="en-GB" altLang="tr-TR" dirty="0">
              <a:solidFill>
                <a:srgbClr val="FFFFFF"/>
              </a:solidFill>
              <a:latin typeface="Comic Sans MS" panose="030F0702030302020204" pitchFamily="66" charset="0"/>
            </a:endParaRPr>
          </a:p>
        </p:txBody>
      </p:sp>
      <p:sp>
        <p:nvSpPr>
          <p:cNvPr id="159914" name="Rectangle 170"/>
          <p:cNvSpPr>
            <a:spLocks noChangeArrowheads="1"/>
          </p:cNvSpPr>
          <p:nvPr/>
        </p:nvSpPr>
        <p:spPr bwMode="auto">
          <a:xfrm>
            <a:off x="154112" y="3773489"/>
            <a:ext cx="11722813" cy="1338828"/>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fontAlgn="base" hangingPunct="0">
              <a:lnSpc>
                <a:spcPct val="150000"/>
              </a:lnSpc>
              <a:spcBef>
                <a:spcPct val="0"/>
              </a:spcBef>
              <a:spcAft>
                <a:spcPct val="0"/>
              </a:spcAft>
            </a:pPr>
            <a:r>
              <a:rPr lang="en-US" altLang="tr-TR" dirty="0">
                <a:solidFill>
                  <a:srgbClr val="FFFFFF"/>
                </a:solidFill>
                <a:latin typeface="Arial" panose="020B0604020202020204" pitchFamily="34" charset="0"/>
              </a:rPr>
              <a:t>Although such isomers have the same simplest formula, the actual formula weights are different. In other words, the real formula weight now changes with integers like 2, 3, 4,….</a:t>
            </a:r>
          </a:p>
          <a:p>
            <a:pPr algn="just" eaLnBrk="0" fontAlgn="base" hangingPunct="0">
              <a:lnSpc>
                <a:spcPct val="150000"/>
              </a:lnSpc>
              <a:spcBef>
                <a:spcPct val="0"/>
              </a:spcBef>
              <a:spcAft>
                <a:spcPct val="0"/>
              </a:spcAft>
            </a:pPr>
            <a:r>
              <a:rPr lang="en-US" altLang="tr-TR" dirty="0">
                <a:solidFill>
                  <a:srgbClr val="FFFFFF"/>
                </a:solidFill>
                <a:latin typeface="Arial" panose="020B0604020202020204" pitchFamily="34" charset="0"/>
              </a:rPr>
              <a:t>The value of n in the simple formula [</a:t>
            </a:r>
            <a:r>
              <a:rPr lang="en-US" altLang="tr-TR" dirty="0" err="1">
                <a:solidFill>
                  <a:srgbClr val="FFFFFF"/>
                </a:solidFill>
                <a:latin typeface="Arial" panose="020B0604020202020204" pitchFamily="34" charset="0"/>
              </a:rPr>
              <a:t>MLm</a:t>
            </a:r>
            <a:r>
              <a:rPr lang="en-US" altLang="tr-TR" dirty="0">
                <a:solidFill>
                  <a:srgbClr val="FFFFFF"/>
                </a:solidFill>
                <a:latin typeface="Arial" panose="020B0604020202020204" pitchFamily="34" charset="0"/>
              </a:rPr>
              <a:t>] n changes</a:t>
            </a:r>
            <a:endParaRPr lang="en-GB" altLang="tr-TR" dirty="0">
              <a:solidFill>
                <a:srgbClr val="FFFFFF"/>
              </a:solidFill>
              <a:latin typeface="Arial" panose="020B0604020202020204" pitchFamily="34" charset="0"/>
            </a:endParaRPr>
          </a:p>
        </p:txBody>
      </p:sp>
      <p:sp>
        <p:nvSpPr>
          <p:cNvPr id="159915" name="Rectangle 171"/>
          <p:cNvSpPr>
            <a:spLocks noChangeArrowheads="1"/>
          </p:cNvSpPr>
          <p:nvPr/>
        </p:nvSpPr>
        <p:spPr bwMode="auto">
          <a:xfrm>
            <a:off x="2566988" y="5734051"/>
            <a:ext cx="4818062"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673100" algn="l"/>
                <a:tab pos="3340100" algn="l"/>
              </a:tabLst>
              <a:defRPr sz="2400">
                <a:solidFill>
                  <a:schemeClr val="tx1"/>
                </a:solidFill>
                <a:latin typeface="Times" panose="02020603050405020304" pitchFamily="18" charset="0"/>
              </a:defRPr>
            </a:lvl1pPr>
            <a:lvl2pPr>
              <a:tabLst>
                <a:tab pos="673100" algn="l"/>
                <a:tab pos="3340100" algn="l"/>
              </a:tabLst>
              <a:defRPr sz="2400">
                <a:solidFill>
                  <a:schemeClr val="tx1"/>
                </a:solidFill>
                <a:latin typeface="Times" panose="02020603050405020304" pitchFamily="18" charset="0"/>
              </a:defRPr>
            </a:lvl2pPr>
            <a:lvl3pPr>
              <a:tabLst>
                <a:tab pos="673100" algn="l"/>
                <a:tab pos="3340100" algn="l"/>
              </a:tabLst>
              <a:defRPr sz="2400">
                <a:solidFill>
                  <a:schemeClr val="tx1"/>
                </a:solidFill>
                <a:latin typeface="Times" panose="02020603050405020304" pitchFamily="18" charset="0"/>
              </a:defRPr>
            </a:lvl3pPr>
            <a:lvl4pPr>
              <a:tabLst>
                <a:tab pos="673100" algn="l"/>
                <a:tab pos="3340100" algn="l"/>
              </a:tabLst>
              <a:defRPr sz="2400">
                <a:solidFill>
                  <a:schemeClr val="tx1"/>
                </a:solidFill>
                <a:latin typeface="Times" panose="02020603050405020304" pitchFamily="18" charset="0"/>
              </a:defRPr>
            </a:lvl4pPr>
            <a:lvl5pPr>
              <a:tabLst>
                <a:tab pos="673100" algn="l"/>
                <a:tab pos="3340100" algn="l"/>
              </a:tabLst>
              <a:defRPr sz="2400">
                <a:solidFill>
                  <a:schemeClr val="tx1"/>
                </a:solidFill>
                <a:latin typeface="Times" panose="02020603050405020304" pitchFamily="18" charset="0"/>
              </a:defRPr>
            </a:lvl5pPr>
            <a:lvl6pPr eaLnBrk="0" fontAlgn="base" hangingPunct="0">
              <a:spcBef>
                <a:spcPct val="0"/>
              </a:spcBef>
              <a:spcAft>
                <a:spcPct val="0"/>
              </a:spcAft>
              <a:tabLst>
                <a:tab pos="673100" algn="l"/>
                <a:tab pos="3340100" algn="l"/>
              </a:tabLst>
              <a:defRPr sz="2400">
                <a:solidFill>
                  <a:schemeClr val="tx1"/>
                </a:solidFill>
                <a:latin typeface="Times" panose="02020603050405020304" pitchFamily="18" charset="0"/>
              </a:defRPr>
            </a:lvl6pPr>
            <a:lvl7pPr eaLnBrk="0" fontAlgn="base" hangingPunct="0">
              <a:spcBef>
                <a:spcPct val="0"/>
              </a:spcBef>
              <a:spcAft>
                <a:spcPct val="0"/>
              </a:spcAft>
              <a:tabLst>
                <a:tab pos="673100" algn="l"/>
                <a:tab pos="3340100" algn="l"/>
              </a:tabLst>
              <a:defRPr sz="2400">
                <a:solidFill>
                  <a:schemeClr val="tx1"/>
                </a:solidFill>
                <a:latin typeface="Times" panose="02020603050405020304" pitchFamily="18" charset="0"/>
              </a:defRPr>
            </a:lvl7pPr>
            <a:lvl8pPr eaLnBrk="0" fontAlgn="base" hangingPunct="0">
              <a:spcBef>
                <a:spcPct val="0"/>
              </a:spcBef>
              <a:spcAft>
                <a:spcPct val="0"/>
              </a:spcAft>
              <a:tabLst>
                <a:tab pos="673100" algn="l"/>
                <a:tab pos="3340100" algn="l"/>
              </a:tabLst>
              <a:defRPr sz="2400">
                <a:solidFill>
                  <a:schemeClr val="tx1"/>
                </a:solidFill>
                <a:latin typeface="Times" panose="02020603050405020304" pitchFamily="18" charset="0"/>
              </a:defRPr>
            </a:lvl8pPr>
            <a:lvl9pPr eaLnBrk="0" fontAlgn="base" hangingPunct="0">
              <a:spcBef>
                <a:spcPct val="0"/>
              </a:spcBef>
              <a:spcAft>
                <a:spcPct val="0"/>
              </a:spcAft>
              <a:tabLst>
                <a:tab pos="673100" algn="l"/>
                <a:tab pos="3340100" algn="l"/>
              </a:tabLst>
              <a:defRPr sz="2400">
                <a:solidFill>
                  <a:schemeClr val="tx1"/>
                </a:solidFill>
                <a:latin typeface="Times" panose="02020603050405020304" pitchFamily="18" charset="0"/>
              </a:defRPr>
            </a:lvl9pPr>
          </a:lstStyle>
          <a:p>
            <a:pPr eaLnBrk="0" fontAlgn="base" hangingPunct="0">
              <a:spcBef>
                <a:spcPct val="0"/>
              </a:spcBef>
              <a:spcAft>
                <a:spcPct val="0"/>
              </a:spcAft>
            </a:pPr>
            <a:r>
              <a:rPr lang="en-GB" altLang="tr-TR" sz="1800">
                <a:solidFill>
                  <a:srgbClr val="FFFFFF"/>
                </a:solidFill>
                <a:latin typeface="Arial" panose="020B0604020202020204" pitchFamily="34" charset="0"/>
              </a:rPr>
              <a:t>[Pt(NH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][PtCl</a:t>
            </a:r>
            <a:r>
              <a:rPr lang="en-GB" altLang="tr-TR" sz="1800" baseline="-25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	[Pt(NH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Cl</a:t>
            </a:r>
            <a:r>
              <a:rPr lang="en-GB" altLang="tr-TR" sz="1800" baseline="-25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a:t>
            </a:r>
          </a:p>
        </p:txBody>
      </p:sp>
      <p:sp>
        <p:nvSpPr>
          <p:cNvPr id="159917" name="Rectangle 173"/>
          <p:cNvSpPr>
            <a:spLocks noChangeArrowheads="1"/>
          </p:cNvSpPr>
          <p:nvPr/>
        </p:nvSpPr>
        <p:spPr bwMode="auto">
          <a:xfrm>
            <a:off x="1879658" y="6100764"/>
            <a:ext cx="6192721" cy="45653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en-US" altLang="tr-TR" dirty="0" smtClean="0">
                <a:solidFill>
                  <a:srgbClr val="FFFFFF"/>
                </a:solidFill>
                <a:latin typeface="Arial" panose="020B0604020202020204" pitchFamily="34" charset="0"/>
              </a:rPr>
              <a:t>Both </a:t>
            </a:r>
            <a:r>
              <a:rPr lang="en-US" altLang="tr-TR" dirty="0">
                <a:solidFill>
                  <a:srgbClr val="FFFFFF"/>
                </a:solidFill>
                <a:latin typeface="Arial" panose="020B0604020202020204" pitchFamily="34" charset="0"/>
              </a:rPr>
              <a:t>isomers have the same simple formula</a:t>
            </a:r>
            <a:r>
              <a:rPr lang="tr-TR" altLang="tr-TR" dirty="0" smtClean="0">
                <a:solidFill>
                  <a:srgbClr val="FFFFFF"/>
                </a:solidFill>
                <a:latin typeface="Arial" panose="020B0604020202020204" pitchFamily="34" charset="0"/>
              </a:rPr>
              <a:t>,</a:t>
            </a:r>
            <a:r>
              <a:rPr lang="en-GB" altLang="tr-TR" dirty="0" smtClean="0">
                <a:solidFill>
                  <a:srgbClr val="FFFFFF"/>
                </a:solidFill>
                <a:latin typeface="Arial" panose="020B0604020202020204" pitchFamily="34" charset="0"/>
              </a:rPr>
              <a:t> </a:t>
            </a:r>
            <a:r>
              <a:rPr lang="en-GB" altLang="tr-TR" dirty="0">
                <a:solidFill>
                  <a:srgbClr val="FFFFFF"/>
                </a:solidFill>
                <a:latin typeface="Arial" panose="020B0604020202020204" pitchFamily="34" charset="0"/>
              </a:rPr>
              <a:t>[Pt(NH</a:t>
            </a:r>
            <a:r>
              <a:rPr lang="en-GB" altLang="tr-TR" baseline="-25000" dirty="0">
                <a:solidFill>
                  <a:srgbClr val="FFFFFF"/>
                </a:solidFill>
                <a:latin typeface="Arial" panose="020B0604020202020204" pitchFamily="34" charset="0"/>
              </a:rPr>
              <a:t>3</a:t>
            </a:r>
            <a:r>
              <a:rPr lang="en-GB" altLang="tr-TR" dirty="0">
                <a:solidFill>
                  <a:srgbClr val="FFFFFF"/>
                </a:solidFill>
                <a:latin typeface="Arial" panose="020B0604020202020204" pitchFamily="34" charset="0"/>
              </a:rPr>
              <a:t>)</a:t>
            </a:r>
            <a:r>
              <a:rPr lang="en-GB" altLang="tr-TR" baseline="-25000" dirty="0">
                <a:solidFill>
                  <a:srgbClr val="FFFFFF"/>
                </a:solidFill>
                <a:latin typeface="Arial" panose="020B0604020202020204" pitchFamily="34" charset="0"/>
              </a:rPr>
              <a:t>2</a:t>
            </a:r>
            <a:r>
              <a:rPr lang="en-GB" altLang="tr-TR" dirty="0">
                <a:solidFill>
                  <a:srgbClr val="FFFFFF"/>
                </a:solidFill>
                <a:latin typeface="Arial" panose="020B0604020202020204" pitchFamily="34" charset="0"/>
              </a:rPr>
              <a:t>Cl</a:t>
            </a:r>
            <a:r>
              <a:rPr lang="en-GB" altLang="tr-TR" baseline="-25000" dirty="0">
                <a:solidFill>
                  <a:srgbClr val="FFFFFF"/>
                </a:solidFill>
                <a:latin typeface="Arial" panose="020B0604020202020204" pitchFamily="34" charset="0"/>
              </a:rPr>
              <a:t>2</a:t>
            </a:r>
            <a:r>
              <a:rPr lang="en-GB" altLang="tr-TR" dirty="0">
                <a:solidFill>
                  <a:srgbClr val="FFFFFF"/>
                </a:solidFill>
                <a:latin typeface="Arial" panose="020B0604020202020204" pitchFamily="34" charset="0"/>
              </a:rPr>
              <a:t>]</a:t>
            </a:r>
            <a:r>
              <a:rPr lang="en-GB" altLang="tr-TR" i="1" baseline="-25000" dirty="0">
                <a:solidFill>
                  <a:srgbClr val="FFFFFF"/>
                </a:solidFill>
                <a:latin typeface="Arial" panose="020B0604020202020204" pitchFamily="34" charset="0"/>
              </a:rPr>
              <a:t>n</a:t>
            </a:r>
          </a:p>
        </p:txBody>
      </p:sp>
    </p:spTree>
    <p:extLst>
      <p:ext uri="{BB962C8B-B14F-4D97-AF65-F5344CB8AC3E}">
        <p14:creationId xmlns:p14="http://schemas.microsoft.com/office/powerpoint/2010/main" val="2863670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8" name="Rectangle 6"/>
          <p:cNvSpPr>
            <a:spLocks noChangeArrowheads="1"/>
          </p:cNvSpPr>
          <p:nvPr/>
        </p:nvSpPr>
        <p:spPr bwMode="auto">
          <a:xfrm>
            <a:off x="2424113" y="1"/>
            <a:ext cx="3762633" cy="507831"/>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lnSpc>
                <a:spcPct val="150000"/>
              </a:lnSpc>
              <a:spcBef>
                <a:spcPct val="0"/>
              </a:spcBef>
              <a:spcAft>
                <a:spcPct val="0"/>
              </a:spcAft>
            </a:pPr>
            <a:r>
              <a:rPr lang="tr-TR" altLang="tr-TR" dirty="0">
                <a:solidFill>
                  <a:srgbClr val="FFDE07"/>
                </a:solidFill>
                <a:latin typeface="Arial" panose="020B0604020202020204" pitchFamily="34" charset="0"/>
              </a:rPr>
              <a:t>5. </a:t>
            </a:r>
            <a:r>
              <a:rPr lang="tr-TR" altLang="tr-TR" dirty="0" err="1">
                <a:solidFill>
                  <a:srgbClr val="FFDE07"/>
                </a:solidFill>
                <a:latin typeface="Arial" panose="020B0604020202020204" pitchFamily="34" charset="0"/>
              </a:rPr>
              <a:t>Binding</a:t>
            </a:r>
            <a:r>
              <a:rPr lang="tr-TR" altLang="tr-TR" dirty="0">
                <a:solidFill>
                  <a:srgbClr val="FFDE07"/>
                </a:solidFill>
                <a:latin typeface="Arial" panose="020B0604020202020204" pitchFamily="34" charset="0"/>
              </a:rPr>
              <a:t> (</a:t>
            </a:r>
            <a:r>
              <a:rPr lang="tr-TR" altLang="tr-TR" dirty="0" err="1">
                <a:solidFill>
                  <a:srgbClr val="FFDE07"/>
                </a:solidFill>
                <a:latin typeface="Arial" panose="020B0604020202020204" pitchFamily="34" charset="0"/>
              </a:rPr>
              <a:t>Donor</a:t>
            </a:r>
            <a:r>
              <a:rPr lang="tr-TR" altLang="tr-TR" dirty="0">
                <a:solidFill>
                  <a:srgbClr val="FFDE07"/>
                </a:solidFill>
                <a:latin typeface="Arial" panose="020B0604020202020204" pitchFamily="34" charset="0"/>
              </a:rPr>
              <a:t> Atom) </a:t>
            </a:r>
            <a:r>
              <a:rPr lang="tr-TR" altLang="tr-TR" dirty="0" err="1">
                <a:solidFill>
                  <a:srgbClr val="FFDE07"/>
                </a:solidFill>
                <a:latin typeface="Arial" panose="020B0604020202020204" pitchFamily="34" charset="0"/>
              </a:rPr>
              <a:t>isomerism</a:t>
            </a:r>
            <a:endParaRPr lang="en-GB" altLang="tr-TR" dirty="0">
              <a:solidFill>
                <a:srgbClr val="FFDE07"/>
              </a:solidFill>
              <a:latin typeface="Arial" panose="020B0604020202020204" pitchFamily="34" charset="0"/>
            </a:endParaRPr>
          </a:p>
        </p:txBody>
      </p:sp>
      <p:sp>
        <p:nvSpPr>
          <p:cNvPr id="192519" name="Rectangle 7"/>
          <p:cNvSpPr>
            <a:spLocks noChangeArrowheads="1"/>
          </p:cNvSpPr>
          <p:nvPr/>
        </p:nvSpPr>
        <p:spPr bwMode="auto">
          <a:xfrm>
            <a:off x="1676401" y="690563"/>
            <a:ext cx="8812213" cy="1754326"/>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fontAlgn="base" hangingPunct="0">
              <a:spcBef>
                <a:spcPct val="0"/>
              </a:spcBef>
              <a:spcAft>
                <a:spcPct val="0"/>
              </a:spcAft>
            </a:pPr>
            <a:r>
              <a:rPr lang="tr-TR" altLang="tr-TR" dirty="0">
                <a:solidFill>
                  <a:srgbClr val="FFFFFF"/>
                </a:solidFill>
                <a:latin typeface="Comic Sans MS" panose="030F0702030302020204" pitchFamily="66" charset="0"/>
              </a:rPr>
              <a:t>	</a:t>
            </a:r>
            <a:r>
              <a:rPr lang="en-US" altLang="tr-TR" dirty="0" err="1">
                <a:solidFill>
                  <a:srgbClr val="FFFFFF"/>
                </a:solidFill>
                <a:latin typeface="Comic Sans MS" panose="030F0702030302020204" pitchFamily="66" charset="0"/>
              </a:rPr>
              <a:t>Ambidentate</a:t>
            </a:r>
            <a:r>
              <a:rPr lang="en-US" altLang="tr-TR" dirty="0">
                <a:solidFill>
                  <a:srgbClr val="FFFFFF"/>
                </a:solidFill>
                <a:latin typeface="Comic Sans MS" panose="030F0702030302020204" pitchFamily="66" charset="0"/>
              </a:rPr>
              <a:t> ligands are ligands with more than one donor atoms and can be attached to the central atom by different donor atoms.</a:t>
            </a:r>
            <a:endParaRPr lang="tr-TR" altLang="tr-TR" dirty="0">
              <a:solidFill>
                <a:srgbClr val="FFFFFF"/>
              </a:solidFill>
              <a:latin typeface="Comic Sans MS" panose="030F0702030302020204" pitchFamily="66" charset="0"/>
            </a:endParaRPr>
          </a:p>
          <a:p>
            <a:pPr algn="just" eaLnBrk="0" fontAlgn="base" hangingPunct="0">
              <a:spcBef>
                <a:spcPct val="0"/>
              </a:spcBef>
              <a:spcAft>
                <a:spcPct val="0"/>
              </a:spcAft>
            </a:pPr>
            <a:r>
              <a:rPr lang="tr-TR" altLang="tr-TR" dirty="0">
                <a:solidFill>
                  <a:srgbClr val="FFFFFF"/>
                </a:solidFill>
                <a:latin typeface="Comic Sans MS" panose="030F0702030302020204" pitchFamily="66" charset="0"/>
              </a:rPr>
              <a:t>	</a:t>
            </a:r>
            <a:r>
              <a:rPr lang="en-US" altLang="tr-TR" dirty="0">
                <a:solidFill>
                  <a:srgbClr val="FFFFFF"/>
                </a:solidFill>
                <a:latin typeface="Comic Sans MS" panose="030F0702030302020204" pitchFamily="66" charset="0"/>
              </a:rPr>
              <a:t>In the isomer according to the binding site, it is possible if the </a:t>
            </a:r>
            <a:r>
              <a:rPr lang="en-US" altLang="tr-TR" dirty="0" err="1">
                <a:solidFill>
                  <a:srgbClr val="FFFFFF"/>
                </a:solidFill>
                <a:latin typeface="Comic Sans MS" panose="030F0702030302020204" pitchFamily="66" charset="0"/>
              </a:rPr>
              <a:t>monodentate</a:t>
            </a:r>
            <a:r>
              <a:rPr lang="en-US" altLang="tr-TR" dirty="0">
                <a:solidFill>
                  <a:srgbClr val="FFFFFF"/>
                </a:solidFill>
                <a:latin typeface="Comic Sans MS" panose="030F0702030302020204" pitchFamily="66" charset="0"/>
              </a:rPr>
              <a:t> ligand has two different atoms that can coordinate with the metal, and its readings are also different according to the atom with which it is attached to the metal.</a:t>
            </a:r>
          </a:p>
        </p:txBody>
      </p:sp>
      <p:sp>
        <p:nvSpPr>
          <p:cNvPr id="192520" name="Rectangle 8"/>
          <p:cNvSpPr>
            <a:spLocks noChangeArrowheads="1"/>
          </p:cNvSpPr>
          <p:nvPr/>
        </p:nvSpPr>
        <p:spPr bwMode="auto">
          <a:xfrm>
            <a:off x="2855913" y="2781301"/>
            <a:ext cx="6584950" cy="50482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3810000" algn="l"/>
              </a:tabLst>
              <a:defRPr sz="2400">
                <a:solidFill>
                  <a:schemeClr val="tx1"/>
                </a:solidFill>
                <a:latin typeface="Times" panose="02020603050405020304" pitchFamily="18" charset="0"/>
              </a:defRPr>
            </a:lvl1pPr>
            <a:lvl2pPr>
              <a:tabLst>
                <a:tab pos="3810000" algn="l"/>
              </a:tabLst>
              <a:defRPr sz="2400">
                <a:solidFill>
                  <a:schemeClr val="tx1"/>
                </a:solidFill>
                <a:latin typeface="Times" panose="02020603050405020304" pitchFamily="18" charset="0"/>
              </a:defRPr>
            </a:lvl2pPr>
            <a:lvl3pPr>
              <a:tabLst>
                <a:tab pos="3810000" algn="l"/>
              </a:tabLst>
              <a:defRPr sz="2400">
                <a:solidFill>
                  <a:schemeClr val="tx1"/>
                </a:solidFill>
                <a:latin typeface="Times" panose="02020603050405020304" pitchFamily="18" charset="0"/>
              </a:defRPr>
            </a:lvl3pPr>
            <a:lvl4pPr>
              <a:tabLst>
                <a:tab pos="3810000" algn="l"/>
              </a:tabLst>
              <a:defRPr sz="2400">
                <a:solidFill>
                  <a:schemeClr val="tx1"/>
                </a:solidFill>
                <a:latin typeface="Times" panose="02020603050405020304" pitchFamily="18" charset="0"/>
              </a:defRPr>
            </a:lvl4pPr>
            <a:lvl5pPr>
              <a:tabLst>
                <a:tab pos="3810000" algn="l"/>
              </a:tabLst>
              <a:defRPr sz="2400">
                <a:solidFill>
                  <a:schemeClr val="tx1"/>
                </a:solidFill>
                <a:latin typeface="Times" panose="02020603050405020304" pitchFamily="18" charset="0"/>
              </a:defRPr>
            </a:lvl5pPr>
            <a:lvl6pPr eaLnBrk="0" fontAlgn="base" hangingPunct="0">
              <a:spcBef>
                <a:spcPct val="0"/>
              </a:spcBef>
              <a:spcAft>
                <a:spcPct val="0"/>
              </a:spcAft>
              <a:tabLst>
                <a:tab pos="3810000" algn="l"/>
              </a:tabLst>
              <a:defRPr sz="2400">
                <a:solidFill>
                  <a:schemeClr val="tx1"/>
                </a:solidFill>
                <a:latin typeface="Times" panose="02020603050405020304" pitchFamily="18" charset="0"/>
              </a:defRPr>
            </a:lvl6pPr>
            <a:lvl7pPr eaLnBrk="0" fontAlgn="base" hangingPunct="0">
              <a:spcBef>
                <a:spcPct val="0"/>
              </a:spcBef>
              <a:spcAft>
                <a:spcPct val="0"/>
              </a:spcAft>
              <a:tabLst>
                <a:tab pos="3810000" algn="l"/>
              </a:tabLst>
              <a:defRPr sz="2400">
                <a:solidFill>
                  <a:schemeClr val="tx1"/>
                </a:solidFill>
                <a:latin typeface="Times" panose="02020603050405020304" pitchFamily="18" charset="0"/>
              </a:defRPr>
            </a:lvl7pPr>
            <a:lvl8pPr eaLnBrk="0" fontAlgn="base" hangingPunct="0">
              <a:spcBef>
                <a:spcPct val="0"/>
              </a:spcBef>
              <a:spcAft>
                <a:spcPct val="0"/>
              </a:spcAft>
              <a:tabLst>
                <a:tab pos="3810000" algn="l"/>
              </a:tabLst>
              <a:defRPr sz="2400">
                <a:solidFill>
                  <a:schemeClr val="tx1"/>
                </a:solidFill>
                <a:latin typeface="Times" panose="02020603050405020304" pitchFamily="18" charset="0"/>
              </a:defRPr>
            </a:lvl8pPr>
            <a:lvl9pPr eaLnBrk="0" fontAlgn="base" hangingPunct="0">
              <a:spcBef>
                <a:spcPct val="0"/>
              </a:spcBef>
              <a:spcAft>
                <a:spcPct val="0"/>
              </a:spcAft>
              <a:tabLst>
                <a:tab pos="3810000" algn="l"/>
              </a:tabLst>
              <a:defRPr sz="2400">
                <a:solidFill>
                  <a:schemeClr val="tx1"/>
                </a:solidFill>
                <a:latin typeface="Times" panose="02020603050405020304" pitchFamily="18" charset="0"/>
              </a:defRPr>
            </a:lvl9pPr>
          </a:lstStyle>
          <a:p>
            <a:pPr eaLnBrk="0" fontAlgn="base" hangingPunct="0">
              <a:lnSpc>
                <a:spcPct val="150000"/>
              </a:lnSpc>
              <a:spcBef>
                <a:spcPct val="0"/>
              </a:spcBef>
              <a:spcAft>
                <a:spcPct val="0"/>
              </a:spcAft>
            </a:pPr>
            <a:r>
              <a:rPr lang="en-GB" altLang="tr-TR" sz="1800">
                <a:solidFill>
                  <a:srgbClr val="FFFFFF"/>
                </a:solidFill>
                <a:latin typeface="Arial" panose="020B0604020202020204" pitchFamily="34" charset="0"/>
              </a:rPr>
              <a:t>[Co(NH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5</a:t>
            </a:r>
            <a:r>
              <a:rPr lang="en-GB" altLang="tr-TR" sz="1800">
                <a:solidFill>
                  <a:srgbClr val="FFFFFF"/>
                </a:solidFill>
                <a:latin typeface="Arial" panose="020B0604020202020204" pitchFamily="34" charset="0"/>
              </a:rPr>
              <a:t>(NO</a:t>
            </a:r>
            <a:r>
              <a:rPr lang="en-GB" altLang="tr-TR" sz="1800" baseline="-25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a:t>
            </a:r>
            <a:r>
              <a:rPr lang="en-GB" altLang="tr-TR" sz="1800" baseline="30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	[Co(NH</a:t>
            </a:r>
            <a:r>
              <a:rPr lang="en-GB" altLang="tr-TR" sz="1800" baseline="-25000">
                <a:solidFill>
                  <a:srgbClr val="FFFFFF"/>
                </a:solidFill>
                <a:latin typeface="Arial" panose="020B0604020202020204" pitchFamily="34" charset="0"/>
              </a:rPr>
              <a:t>3</a:t>
            </a:r>
            <a:r>
              <a:rPr lang="en-GB" altLang="tr-TR" sz="1800">
                <a:solidFill>
                  <a:srgbClr val="FFFFFF"/>
                </a:solidFill>
                <a:latin typeface="Arial" panose="020B0604020202020204" pitchFamily="34" charset="0"/>
              </a:rPr>
              <a:t>)</a:t>
            </a:r>
            <a:r>
              <a:rPr lang="en-GB" altLang="tr-TR" sz="1800" baseline="-25000">
                <a:solidFill>
                  <a:srgbClr val="FFFFFF"/>
                </a:solidFill>
                <a:latin typeface="Arial" panose="020B0604020202020204" pitchFamily="34" charset="0"/>
              </a:rPr>
              <a:t>5</a:t>
            </a:r>
            <a:r>
              <a:rPr lang="en-GB" altLang="tr-TR" sz="1800">
                <a:solidFill>
                  <a:srgbClr val="FFFFFF"/>
                </a:solidFill>
                <a:latin typeface="Arial" panose="020B0604020202020204" pitchFamily="34" charset="0"/>
              </a:rPr>
              <a:t>(NO</a:t>
            </a:r>
            <a:r>
              <a:rPr lang="en-GB" altLang="tr-TR" sz="1800" baseline="-25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a:t>
            </a:r>
            <a:r>
              <a:rPr lang="en-GB" altLang="tr-TR" sz="1800" baseline="30000">
                <a:solidFill>
                  <a:srgbClr val="FFFFFF"/>
                </a:solidFill>
                <a:latin typeface="Arial" panose="020B0604020202020204" pitchFamily="34" charset="0"/>
              </a:rPr>
              <a:t>2+</a:t>
            </a:r>
            <a:r>
              <a:rPr lang="en-GB" altLang="tr-TR" sz="1800">
                <a:solidFill>
                  <a:srgbClr val="FFFFFF"/>
                </a:solidFill>
                <a:latin typeface="Arial" panose="020B0604020202020204" pitchFamily="34" charset="0"/>
              </a:rPr>
              <a:t>	</a:t>
            </a:r>
          </a:p>
        </p:txBody>
      </p:sp>
      <p:grpSp>
        <p:nvGrpSpPr>
          <p:cNvPr id="192521" name="Group 9"/>
          <p:cNvGrpSpPr>
            <a:grpSpLocks/>
          </p:cNvGrpSpPr>
          <p:nvPr/>
        </p:nvGrpSpPr>
        <p:grpSpPr bwMode="auto">
          <a:xfrm>
            <a:off x="5232400" y="2997200"/>
            <a:ext cx="914400" cy="228600"/>
            <a:chOff x="1872" y="3024"/>
            <a:chExt cx="576" cy="144"/>
          </a:xfrm>
        </p:grpSpPr>
        <p:grpSp>
          <p:nvGrpSpPr>
            <p:cNvPr id="192522" name="Group 10"/>
            <p:cNvGrpSpPr>
              <a:grpSpLocks/>
            </p:cNvGrpSpPr>
            <p:nvPr/>
          </p:nvGrpSpPr>
          <p:grpSpPr bwMode="auto">
            <a:xfrm>
              <a:off x="1872" y="3024"/>
              <a:ext cx="576" cy="48"/>
              <a:chOff x="1872" y="3024"/>
              <a:chExt cx="576" cy="48"/>
            </a:xfrm>
          </p:grpSpPr>
          <p:sp>
            <p:nvSpPr>
              <p:cNvPr id="192523" name="Line 11"/>
              <p:cNvSpPr>
                <a:spLocks noChangeShapeType="1"/>
              </p:cNvSpPr>
              <p:nvPr/>
            </p:nvSpPr>
            <p:spPr bwMode="auto">
              <a:xfrm>
                <a:off x="1872" y="3072"/>
                <a:ext cx="576" cy="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24" name="Line 12"/>
              <p:cNvSpPr>
                <a:spLocks noChangeShapeType="1"/>
              </p:cNvSpPr>
              <p:nvPr/>
            </p:nvSpPr>
            <p:spPr bwMode="auto">
              <a:xfrm flipH="1" flipV="1">
                <a:off x="2352" y="3024"/>
                <a:ext cx="96" cy="48"/>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grpSp>
          <p:nvGrpSpPr>
            <p:cNvPr id="192525" name="Group 13"/>
            <p:cNvGrpSpPr>
              <a:grpSpLocks/>
            </p:cNvGrpSpPr>
            <p:nvPr/>
          </p:nvGrpSpPr>
          <p:grpSpPr bwMode="auto">
            <a:xfrm flipH="1" flipV="1">
              <a:off x="1872" y="3120"/>
              <a:ext cx="576" cy="48"/>
              <a:chOff x="1872" y="3024"/>
              <a:chExt cx="576" cy="48"/>
            </a:xfrm>
          </p:grpSpPr>
          <p:sp>
            <p:nvSpPr>
              <p:cNvPr id="192526" name="Line 14"/>
              <p:cNvSpPr>
                <a:spLocks noChangeShapeType="1"/>
              </p:cNvSpPr>
              <p:nvPr/>
            </p:nvSpPr>
            <p:spPr bwMode="auto">
              <a:xfrm>
                <a:off x="1872" y="3072"/>
                <a:ext cx="576" cy="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27" name="Line 15"/>
              <p:cNvSpPr>
                <a:spLocks noChangeShapeType="1"/>
              </p:cNvSpPr>
              <p:nvPr/>
            </p:nvSpPr>
            <p:spPr bwMode="auto">
              <a:xfrm flipH="1" flipV="1">
                <a:off x="2352" y="3024"/>
                <a:ext cx="96" cy="48"/>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grpSp>
      <p:sp>
        <p:nvSpPr>
          <p:cNvPr id="192528" name="Rectangle 16"/>
          <p:cNvSpPr>
            <a:spLocks noChangeArrowheads="1"/>
          </p:cNvSpPr>
          <p:nvPr/>
        </p:nvSpPr>
        <p:spPr bwMode="auto">
          <a:xfrm>
            <a:off x="5519738" y="2636839"/>
            <a:ext cx="430212" cy="915987"/>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h</a:t>
            </a:r>
            <a:r>
              <a:rPr lang="en-GB" altLang="tr-TR">
                <a:solidFill>
                  <a:srgbClr val="FFFFFF"/>
                </a:solidFill>
                <a:latin typeface="Symbol" panose="05050102010706020507" pitchFamily="18" charset="2"/>
              </a:rPr>
              <a:t>n</a:t>
            </a:r>
            <a:endParaRPr lang="en-GB" altLang="tr-TR">
              <a:solidFill>
                <a:srgbClr val="FFFFFF"/>
              </a:solidFill>
              <a:latin typeface="Arial" panose="020B0604020202020204" pitchFamily="34" charset="0"/>
            </a:endParaRPr>
          </a:p>
          <a:p>
            <a:pPr eaLnBrk="0" fontAlgn="base" hangingPunct="0">
              <a:spcBef>
                <a:spcPct val="0"/>
              </a:spcBef>
              <a:spcAft>
                <a:spcPct val="0"/>
              </a:spcAft>
            </a:pPr>
            <a:endParaRPr lang="en-GB" altLang="tr-TR">
              <a:solidFill>
                <a:srgbClr val="FFFFFF"/>
              </a:solidFill>
              <a:latin typeface="Arial" panose="020B0604020202020204" pitchFamily="34" charset="0"/>
            </a:endParaRPr>
          </a:p>
          <a:p>
            <a:pPr eaLnBrk="0" fontAlgn="base" hangingPunct="0">
              <a:spcBef>
                <a:spcPct val="0"/>
              </a:spcBef>
              <a:spcAft>
                <a:spcPct val="0"/>
              </a:spcAft>
            </a:pPr>
            <a:r>
              <a:rPr lang="en-GB" altLang="tr-TR">
                <a:solidFill>
                  <a:srgbClr val="FFFFFF"/>
                </a:solidFill>
                <a:latin typeface="Symbol" panose="05050102010706020507" pitchFamily="18" charset="2"/>
              </a:rPr>
              <a:t>D</a:t>
            </a:r>
          </a:p>
        </p:txBody>
      </p:sp>
      <p:sp>
        <p:nvSpPr>
          <p:cNvPr id="192529" name="Rectangle 17"/>
          <p:cNvSpPr>
            <a:spLocks noChangeArrowheads="1"/>
          </p:cNvSpPr>
          <p:nvPr/>
        </p:nvSpPr>
        <p:spPr bwMode="auto">
          <a:xfrm>
            <a:off x="2711451" y="4797426"/>
            <a:ext cx="1127125"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(H</a:t>
            </a:r>
            <a:r>
              <a:rPr lang="en-GB" altLang="tr-TR" baseline="-25000">
                <a:solidFill>
                  <a:srgbClr val="FFFFFF"/>
                </a:solidFill>
                <a:latin typeface="Arial" panose="020B0604020202020204" pitchFamily="34" charset="0"/>
              </a:rPr>
              <a:t>3</a:t>
            </a:r>
            <a:r>
              <a:rPr lang="en-GB" altLang="tr-TR">
                <a:solidFill>
                  <a:srgbClr val="FFFFFF"/>
                </a:solidFill>
                <a:latin typeface="Arial" panose="020B0604020202020204" pitchFamily="34" charset="0"/>
              </a:rPr>
              <a:t>N)</a:t>
            </a:r>
            <a:r>
              <a:rPr lang="en-GB" altLang="tr-TR" baseline="-25000">
                <a:solidFill>
                  <a:srgbClr val="FFFFFF"/>
                </a:solidFill>
                <a:latin typeface="Arial" panose="020B0604020202020204" pitchFamily="34" charset="0"/>
              </a:rPr>
              <a:t>5</a:t>
            </a:r>
            <a:r>
              <a:rPr lang="en-GB" altLang="tr-TR">
                <a:solidFill>
                  <a:srgbClr val="FFFFFF"/>
                </a:solidFill>
                <a:latin typeface="Arial" panose="020B0604020202020204" pitchFamily="34" charset="0"/>
              </a:rPr>
              <a:t>Co</a:t>
            </a:r>
          </a:p>
        </p:txBody>
      </p:sp>
      <p:sp>
        <p:nvSpPr>
          <p:cNvPr id="192530" name="Line 18"/>
          <p:cNvSpPr>
            <a:spLocks noChangeShapeType="1"/>
          </p:cNvSpPr>
          <p:nvPr/>
        </p:nvSpPr>
        <p:spPr bwMode="auto">
          <a:xfrm>
            <a:off x="3862388" y="5021263"/>
            <a:ext cx="304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31" name="Rectangle 19"/>
          <p:cNvSpPr>
            <a:spLocks noChangeArrowheads="1"/>
          </p:cNvSpPr>
          <p:nvPr/>
        </p:nvSpPr>
        <p:spPr bwMode="auto">
          <a:xfrm>
            <a:off x="4167188" y="4840288"/>
            <a:ext cx="349250"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N</a:t>
            </a:r>
          </a:p>
        </p:txBody>
      </p:sp>
      <p:sp>
        <p:nvSpPr>
          <p:cNvPr id="192532" name="Rectangle 20"/>
          <p:cNvSpPr>
            <a:spLocks noChangeArrowheads="1"/>
          </p:cNvSpPr>
          <p:nvPr/>
        </p:nvSpPr>
        <p:spPr bwMode="auto">
          <a:xfrm>
            <a:off x="4684713" y="4564063"/>
            <a:ext cx="361950"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O</a:t>
            </a:r>
          </a:p>
        </p:txBody>
      </p:sp>
      <p:sp>
        <p:nvSpPr>
          <p:cNvPr id="192533" name="Rectangle 21"/>
          <p:cNvSpPr>
            <a:spLocks noChangeArrowheads="1"/>
          </p:cNvSpPr>
          <p:nvPr/>
        </p:nvSpPr>
        <p:spPr bwMode="auto">
          <a:xfrm>
            <a:off x="4684713" y="5083176"/>
            <a:ext cx="3619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O</a:t>
            </a:r>
          </a:p>
        </p:txBody>
      </p:sp>
      <p:sp>
        <p:nvSpPr>
          <p:cNvPr id="192534" name="Line 22"/>
          <p:cNvSpPr>
            <a:spLocks noChangeShapeType="1"/>
          </p:cNvSpPr>
          <p:nvPr/>
        </p:nvSpPr>
        <p:spPr bwMode="auto">
          <a:xfrm flipV="1">
            <a:off x="4513263" y="4778375"/>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35" name="Line 23"/>
          <p:cNvSpPr>
            <a:spLocks noChangeShapeType="1"/>
          </p:cNvSpPr>
          <p:nvPr/>
        </p:nvSpPr>
        <p:spPr bwMode="auto">
          <a:xfrm flipV="1">
            <a:off x="4513263" y="4854575"/>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36" name="Line 24"/>
          <p:cNvSpPr>
            <a:spLocks noChangeShapeType="1"/>
          </p:cNvSpPr>
          <p:nvPr/>
        </p:nvSpPr>
        <p:spPr bwMode="auto">
          <a:xfrm>
            <a:off x="4513263" y="5083175"/>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37" name="Rectangle 25"/>
          <p:cNvSpPr>
            <a:spLocks noChangeArrowheads="1"/>
          </p:cNvSpPr>
          <p:nvPr/>
        </p:nvSpPr>
        <p:spPr bwMode="auto">
          <a:xfrm>
            <a:off x="6240464" y="4868863"/>
            <a:ext cx="1127125"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(H</a:t>
            </a:r>
            <a:r>
              <a:rPr lang="en-GB" altLang="tr-TR" baseline="-25000">
                <a:solidFill>
                  <a:srgbClr val="FFFFFF"/>
                </a:solidFill>
                <a:latin typeface="Arial" panose="020B0604020202020204" pitchFamily="34" charset="0"/>
              </a:rPr>
              <a:t>3</a:t>
            </a:r>
            <a:r>
              <a:rPr lang="en-GB" altLang="tr-TR">
                <a:solidFill>
                  <a:srgbClr val="FFFFFF"/>
                </a:solidFill>
                <a:latin typeface="Arial" panose="020B0604020202020204" pitchFamily="34" charset="0"/>
              </a:rPr>
              <a:t>N)</a:t>
            </a:r>
            <a:r>
              <a:rPr lang="en-GB" altLang="tr-TR" baseline="-25000">
                <a:solidFill>
                  <a:srgbClr val="FFFFFF"/>
                </a:solidFill>
                <a:latin typeface="Arial" panose="020B0604020202020204" pitchFamily="34" charset="0"/>
              </a:rPr>
              <a:t>5</a:t>
            </a:r>
            <a:r>
              <a:rPr lang="en-GB" altLang="tr-TR">
                <a:solidFill>
                  <a:srgbClr val="FFFFFF"/>
                </a:solidFill>
                <a:latin typeface="Arial" panose="020B0604020202020204" pitchFamily="34" charset="0"/>
              </a:rPr>
              <a:t>Co</a:t>
            </a:r>
          </a:p>
        </p:txBody>
      </p:sp>
      <p:sp>
        <p:nvSpPr>
          <p:cNvPr id="192538" name="Line 26"/>
          <p:cNvSpPr>
            <a:spLocks noChangeShapeType="1"/>
          </p:cNvSpPr>
          <p:nvPr/>
        </p:nvSpPr>
        <p:spPr bwMode="auto">
          <a:xfrm>
            <a:off x="7367588" y="5060950"/>
            <a:ext cx="304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39" name="Rectangle 27"/>
          <p:cNvSpPr>
            <a:spLocks noChangeArrowheads="1"/>
          </p:cNvSpPr>
          <p:nvPr/>
        </p:nvSpPr>
        <p:spPr bwMode="auto">
          <a:xfrm>
            <a:off x="7672388" y="4879976"/>
            <a:ext cx="3619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O</a:t>
            </a:r>
          </a:p>
        </p:txBody>
      </p:sp>
      <p:sp>
        <p:nvSpPr>
          <p:cNvPr id="192540" name="Rectangle 28"/>
          <p:cNvSpPr>
            <a:spLocks noChangeArrowheads="1"/>
          </p:cNvSpPr>
          <p:nvPr/>
        </p:nvSpPr>
        <p:spPr bwMode="auto">
          <a:xfrm>
            <a:off x="8697913" y="4883151"/>
            <a:ext cx="361950"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O</a:t>
            </a:r>
          </a:p>
        </p:txBody>
      </p:sp>
      <p:sp>
        <p:nvSpPr>
          <p:cNvPr id="192541" name="Rectangle 29"/>
          <p:cNvSpPr>
            <a:spLocks noChangeArrowheads="1"/>
          </p:cNvSpPr>
          <p:nvPr/>
        </p:nvSpPr>
        <p:spPr bwMode="auto">
          <a:xfrm>
            <a:off x="8189913" y="5122863"/>
            <a:ext cx="349250"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altLang="tr-TR">
                <a:solidFill>
                  <a:srgbClr val="FFFFFF"/>
                </a:solidFill>
                <a:latin typeface="Arial" panose="020B0604020202020204" pitchFamily="34" charset="0"/>
              </a:rPr>
              <a:t>N</a:t>
            </a:r>
          </a:p>
        </p:txBody>
      </p:sp>
      <p:sp>
        <p:nvSpPr>
          <p:cNvPr id="192542" name="Line 30"/>
          <p:cNvSpPr>
            <a:spLocks noChangeShapeType="1"/>
          </p:cNvSpPr>
          <p:nvPr/>
        </p:nvSpPr>
        <p:spPr bwMode="auto">
          <a:xfrm flipV="1">
            <a:off x="8526463" y="5097463"/>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43" name="Line 31"/>
          <p:cNvSpPr>
            <a:spLocks noChangeShapeType="1"/>
          </p:cNvSpPr>
          <p:nvPr/>
        </p:nvSpPr>
        <p:spPr bwMode="auto">
          <a:xfrm flipV="1">
            <a:off x="8526463" y="5173663"/>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44" name="Line 32"/>
          <p:cNvSpPr>
            <a:spLocks noChangeShapeType="1"/>
          </p:cNvSpPr>
          <p:nvPr/>
        </p:nvSpPr>
        <p:spPr bwMode="auto">
          <a:xfrm>
            <a:off x="8018463" y="5122863"/>
            <a:ext cx="228600" cy="1524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192546" name="Rectangle 34"/>
          <p:cNvSpPr>
            <a:spLocks noChangeArrowheads="1"/>
          </p:cNvSpPr>
          <p:nvPr/>
        </p:nvSpPr>
        <p:spPr bwMode="auto">
          <a:xfrm>
            <a:off x="2977547" y="3500439"/>
            <a:ext cx="1569660"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tr-TR" altLang="tr-TR" dirty="0" err="1" smtClean="0">
                <a:solidFill>
                  <a:srgbClr val="FFDE07"/>
                </a:solidFill>
                <a:latin typeface="Arial" panose="020B0604020202020204" pitchFamily="34" charset="0"/>
              </a:rPr>
              <a:t>yellow</a:t>
            </a:r>
            <a:endParaRPr lang="en-GB" altLang="tr-TR" dirty="0">
              <a:solidFill>
                <a:srgbClr val="FFDE07"/>
              </a:solidFill>
              <a:latin typeface="Arial" panose="020B0604020202020204" pitchFamily="34" charset="0"/>
            </a:endParaRPr>
          </a:p>
          <a:p>
            <a:pPr algn="ctr" eaLnBrk="0" fontAlgn="base" hangingPunct="0">
              <a:lnSpc>
                <a:spcPct val="150000"/>
              </a:lnSpc>
              <a:spcBef>
                <a:spcPct val="0"/>
              </a:spcBef>
              <a:spcAft>
                <a:spcPct val="0"/>
              </a:spcAft>
            </a:pPr>
            <a:r>
              <a:rPr lang="en-GB" altLang="tr-TR" i="1" dirty="0" smtClean="0">
                <a:solidFill>
                  <a:srgbClr val="FFDE07"/>
                </a:solidFill>
                <a:latin typeface="Arial" panose="020B0604020202020204" pitchFamily="34" charset="0"/>
              </a:rPr>
              <a:t>nitro</a:t>
            </a:r>
            <a:r>
              <a:rPr lang="en-GB" altLang="tr-TR" dirty="0" smtClean="0">
                <a:solidFill>
                  <a:srgbClr val="FFDE07"/>
                </a:solidFill>
                <a:latin typeface="Arial" panose="020B0604020202020204" pitchFamily="34" charset="0"/>
              </a:rPr>
              <a:t>-</a:t>
            </a:r>
            <a:r>
              <a:rPr lang="tr-TR" altLang="tr-TR" dirty="0" err="1" smtClean="0">
                <a:solidFill>
                  <a:srgbClr val="FFDE07"/>
                </a:solidFill>
                <a:latin typeface="Arial" panose="020B0604020202020204" pitchFamily="34" charset="0"/>
              </a:rPr>
              <a:t>complex</a:t>
            </a:r>
            <a:endParaRPr lang="en-GB" altLang="tr-TR" dirty="0">
              <a:solidFill>
                <a:srgbClr val="FFFFFF"/>
              </a:solidFill>
              <a:latin typeface="Arial" panose="020B0604020202020204" pitchFamily="34" charset="0"/>
            </a:endParaRPr>
          </a:p>
        </p:txBody>
      </p:sp>
      <p:sp>
        <p:nvSpPr>
          <p:cNvPr id="192547" name="Rectangle 35"/>
          <p:cNvSpPr>
            <a:spLocks noChangeArrowheads="1"/>
          </p:cNvSpPr>
          <p:nvPr/>
        </p:nvSpPr>
        <p:spPr bwMode="auto">
          <a:xfrm>
            <a:off x="3000376" y="5373689"/>
            <a:ext cx="5719763" cy="917575"/>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381000" algn="l"/>
                <a:tab pos="3149600" algn="l"/>
                <a:tab pos="3429000" algn="l"/>
              </a:tabLst>
              <a:defRPr sz="2400">
                <a:solidFill>
                  <a:schemeClr val="tx1"/>
                </a:solidFill>
                <a:latin typeface="Times" panose="02020603050405020304" pitchFamily="18" charset="0"/>
              </a:defRPr>
            </a:lvl1pPr>
            <a:lvl2pPr>
              <a:tabLst>
                <a:tab pos="381000" algn="l"/>
                <a:tab pos="3149600" algn="l"/>
                <a:tab pos="3429000" algn="l"/>
              </a:tabLst>
              <a:defRPr sz="2400">
                <a:solidFill>
                  <a:schemeClr val="tx1"/>
                </a:solidFill>
                <a:latin typeface="Times" panose="02020603050405020304" pitchFamily="18" charset="0"/>
              </a:defRPr>
            </a:lvl2pPr>
            <a:lvl3pPr>
              <a:tabLst>
                <a:tab pos="381000" algn="l"/>
                <a:tab pos="3149600" algn="l"/>
                <a:tab pos="3429000" algn="l"/>
              </a:tabLst>
              <a:defRPr sz="2400">
                <a:solidFill>
                  <a:schemeClr val="tx1"/>
                </a:solidFill>
                <a:latin typeface="Times" panose="02020603050405020304" pitchFamily="18" charset="0"/>
              </a:defRPr>
            </a:lvl3pPr>
            <a:lvl4pPr>
              <a:tabLst>
                <a:tab pos="381000" algn="l"/>
                <a:tab pos="3149600" algn="l"/>
                <a:tab pos="3429000" algn="l"/>
              </a:tabLst>
              <a:defRPr sz="2400">
                <a:solidFill>
                  <a:schemeClr val="tx1"/>
                </a:solidFill>
                <a:latin typeface="Times" panose="02020603050405020304" pitchFamily="18" charset="0"/>
              </a:defRPr>
            </a:lvl4pPr>
            <a:lvl5pPr>
              <a:tabLst>
                <a:tab pos="381000" algn="l"/>
                <a:tab pos="3149600" algn="l"/>
                <a:tab pos="3429000" algn="l"/>
              </a:tabLst>
              <a:defRPr sz="2400">
                <a:solidFill>
                  <a:schemeClr val="tx1"/>
                </a:solidFill>
                <a:latin typeface="Times" panose="02020603050405020304" pitchFamily="18" charset="0"/>
              </a:defRPr>
            </a:lvl5pPr>
            <a:lvl6pPr eaLnBrk="0" fontAlgn="base" hangingPunct="0">
              <a:spcBef>
                <a:spcPct val="0"/>
              </a:spcBef>
              <a:spcAft>
                <a:spcPct val="0"/>
              </a:spcAft>
              <a:tabLst>
                <a:tab pos="381000" algn="l"/>
                <a:tab pos="3149600" algn="l"/>
                <a:tab pos="3429000" algn="l"/>
              </a:tabLst>
              <a:defRPr sz="2400">
                <a:solidFill>
                  <a:schemeClr val="tx1"/>
                </a:solidFill>
                <a:latin typeface="Times" panose="02020603050405020304" pitchFamily="18" charset="0"/>
              </a:defRPr>
            </a:lvl6pPr>
            <a:lvl7pPr eaLnBrk="0" fontAlgn="base" hangingPunct="0">
              <a:spcBef>
                <a:spcPct val="0"/>
              </a:spcBef>
              <a:spcAft>
                <a:spcPct val="0"/>
              </a:spcAft>
              <a:tabLst>
                <a:tab pos="381000" algn="l"/>
                <a:tab pos="3149600" algn="l"/>
                <a:tab pos="3429000" algn="l"/>
              </a:tabLst>
              <a:defRPr sz="2400">
                <a:solidFill>
                  <a:schemeClr val="tx1"/>
                </a:solidFill>
                <a:latin typeface="Times" panose="02020603050405020304" pitchFamily="18" charset="0"/>
              </a:defRPr>
            </a:lvl7pPr>
            <a:lvl8pPr eaLnBrk="0" fontAlgn="base" hangingPunct="0">
              <a:spcBef>
                <a:spcPct val="0"/>
              </a:spcBef>
              <a:spcAft>
                <a:spcPct val="0"/>
              </a:spcAft>
              <a:tabLst>
                <a:tab pos="381000" algn="l"/>
                <a:tab pos="3149600" algn="l"/>
                <a:tab pos="3429000" algn="l"/>
              </a:tabLst>
              <a:defRPr sz="2400">
                <a:solidFill>
                  <a:schemeClr val="tx1"/>
                </a:solidFill>
                <a:latin typeface="Times" panose="02020603050405020304" pitchFamily="18" charset="0"/>
              </a:defRPr>
            </a:lvl8pPr>
            <a:lvl9pPr eaLnBrk="0" fontAlgn="base" hangingPunct="0">
              <a:spcBef>
                <a:spcPct val="0"/>
              </a:spcBef>
              <a:spcAft>
                <a:spcPct val="0"/>
              </a:spcAft>
              <a:tabLst>
                <a:tab pos="381000" algn="l"/>
                <a:tab pos="3149600" algn="l"/>
                <a:tab pos="3429000" algn="l"/>
              </a:tabLst>
              <a:defRPr sz="2400">
                <a:solidFill>
                  <a:schemeClr val="tx1"/>
                </a:solidFill>
                <a:latin typeface="Times" panose="02020603050405020304" pitchFamily="18" charset="0"/>
              </a:defRPr>
            </a:lvl9pPr>
          </a:lstStyle>
          <a:p>
            <a:pPr eaLnBrk="0" fontAlgn="base" hangingPunct="0">
              <a:lnSpc>
                <a:spcPct val="150000"/>
              </a:lnSpc>
              <a:spcBef>
                <a:spcPct val="0"/>
              </a:spcBef>
              <a:spcAft>
                <a:spcPct val="0"/>
              </a:spcAft>
            </a:pPr>
            <a:r>
              <a:rPr lang="en-GB" altLang="tr-TR" sz="1800" dirty="0">
                <a:solidFill>
                  <a:srgbClr val="FFFFFF"/>
                </a:solidFill>
                <a:latin typeface="Arial" panose="020B0604020202020204" pitchFamily="34" charset="0"/>
              </a:rPr>
              <a:t>[</a:t>
            </a:r>
            <a:r>
              <a:rPr lang="en-GB" altLang="tr-TR" sz="1800" dirty="0" err="1">
                <a:solidFill>
                  <a:srgbClr val="FFFFFF"/>
                </a:solidFill>
                <a:latin typeface="Arial" panose="020B0604020202020204" pitchFamily="34" charset="0"/>
              </a:rPr>
              <a:t>Pd</a:t>
            </a:r>
            <a:r>
              <a:rPr lang="en-GB" altLang="tr-TR" sz="1800" dirty="0">
                <a:solidFill>
                  <a:srgbClr val="FFFFFF"/>
                </a:solidFill>
                <a:latin typeface="Arial" panose="020B0604020202020204" pitchFamily="34" charset="0"/>
              </a:rPr>
              <a:t>(NCS)</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(PPh</a:t>
            </a:r>
            <a:r>
              <a:rPr lang="en-GB" altLang="tr-TR" sz="1800" baseline="-25000" dirty="0">
                <a:solidFill>
                  <a:srgbClr val="FFFFFF"/>
                </a:solidFill>
                <a:latin typeface="Arial" panose="020B0604020202020204" pitchFamily="34" charset="0"/>
              </a:rPr>
              <a:t>3</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                         	[</a:t>
            </a:r>
            <a:r>
              <a:rPr lang="en-GB" altLang="tr-TR" sz="1800" dirty="0" err="1">
                <a:solidFill>
                  <a:srgbClr val="FFFFFF"/>
                </a:solidFill>
                <a:latin typeface="Arial" panose="020B0604020202020204" pitchFamily="34" charset="0"/>
              </a:rPr>
              <a:t>Pd</a:t>
            </a:r>
            <a:r>
              <a:rPr lang="en-GB" altLang="tr-TR" sz="1800" dirty="0">
                <a:solidFill>
                  <a:srgbClr val="FFFFFF"/>
                </a:solidFill>
                <a:latin typeface="Arial" panose="020B0604020202020204" pitchFamily="34" charset="0"/>
              </a:rPr>
              <a:t>(SCN)</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(PPh</a:t>
            </a:r>
            <a:r>
              <a:rPr lang="en-GB" altLang="tr-TR" sz="1800" baseline="-25000" dirty="0">
                <a:solidFill>
                  <a:srgbClr val="FFFFFF"/>
                </a:solidFill>
                <a:latin typeface="Arial" panose="020B0604020202020204" pitchFamily="34" charset="0"/>
              </a:rPr>
              <a:t>3</a:t>
            </a:r>
            <a:r>
              <a:rPr lang="en-GB" altLang="tr-TR" sz="1800" dirty="0">
                <a:solidFill>
                  <a:srgbClr val="FFFFFF"/>
                </a:solidFill>
                <a:latin typeface="Arial" panose="020B0604020202020204" pitchFamily="34" charset="0"/>
              </a:rPr>
              <a:t>)</a:t>
            </a:r>
            <a:r>
              <a:rPr lang="en-GB" altLang="tr-TR" sz="1800" baseline="-25000" dirty="0">
                <a:solidFill>
                  <a:srgbClr val="FFFFFF"/>
                </a:solidFill>
                <a:latin typeface="Arial" panose="020B0604020202020204" pitchFamily="34" charset="0"/>
              </a:rPr>
              <a:t>2</a:t>
            </a:r>
            <a:r>
              <a:rPr lang="en-GB" altLang="tr-TR" sz="1800" dirty="0">
                <a:solidFill>
                  <a:srgbClr val="FFFFFF"/>
                </a:solidFill>
                <a:latin typeface="Arial" panose="020B0604020202020204" pitchFamily="34" charset="0"/>
              </a:rPr>
              <a:t>]</a:t>
            </a:r>
          </a:p>
          <a:p>
            <a:pPr eaLnBrk="0" fontAlgn="base" hangingPunct="0">
              <a:lnSpc>
                <a:spcPct val="150000"/>
              </a:lnSpc>
              <a:spcBef>
                <a:spcPct val="0"/>
              </a:spcBef>
              <a:spcAft>
                <a:spcPct val="0"/>
              </a:spcAft>
            </a:pPr>
            <a:r>
              <a:rPr lang="en-GB" altLang="tr-TR" sz="1800" dirty="0">
                <a:solidFill>
                  <a:srgbClr val="FFFFFF"/>
                </a:solidFill>
                <a:latin typeface="Arial" panose="020B0604020202020204" pitchFamily="34" charset="0"/>
              </a:rPr>
              <a:t> </a:t>
            </a:r>
            <a:r>
              <a:rPr lang="en-GB" altLang="tr-TR" sz="1800" dirty="0" err="1">
                <a:solidFill>
                  <a:srgbClr val="FFFFFF"/>
                </a:solidFill>
                <a:latin typeface="Arial" panose="020B0604020202020204" pitchFamily="34" charset="0"/>
              </a:rPr>
              <a:t>isothiocyanato</a:t>
            </a:r>
            <a:r>
              <a:rPr lang="en-GB" altLang="tr-TR" sz="1800" dirty="0">
                <a:solidFill>
                  <a:srgbClr val="FFFFFF"/>
                </a:solidFill>
                <a:latin typeface="Arial" panose="020B0604020202020204" pitchFamily="34" charset="0"/>
              </a:rPr>
              <a:t>		     </a:t>
            </a:r>
            <a:r>
              <a:rPr lang="tr-TR" altLang="tr-TR" sz="1800" dirty="0" err="1">
                <a:solidFill>
                  <a:srgbClr val="FFFFFF"/>
                </a:solidFill>
                <a:latin typeface="Arial" panose="020B0604020202020204" pitchFamily="34" charset="0"/>
              </a:rPr>
              <a:t>thiocyanato</a:t>
            </a:r>
            <a:endParaRPr lang="en-GB" altLang="tr-TR" sz="1800" dirty="0">
              <a:solidFill>
                <a:srgbClr val="FFFFFF"/>
              </a:solidFill>
              <a:latin typeface="Arial" panose="020B0604020202020204" pitchFamily="34" charset="0"/>
            </a:endParaRPr>
          </a:p>
        </p:txBody>
      </p:sp>
      <p:sp>
        <p:nvSpPr>
          <p:cNvPr id="192548" name="Rectangle 36"/>
          <p:cNvSpPr>
            <a:spLocks noChangeArrowheads="1"/>
          </p:cNvSpPr>
          <p:nvPr/>
        </p:nvSpPr>
        <p:spPr bwMode="auto">
          <a:xfrm>
            <a:off x="6793337" y="3429001"/>
            <a:ext cx="1685078"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fontAlgn="base" hangingPunct="0">
              <a:lnSpc>
                <a:spcPct val="150000"/>
              </a:lnSpc>
              <a:spcBef>
                <a:spcPct val="0"/>
              </a:spcBef>
              <a:spcAft>
                <a:spcPct val="0"/>
              </a:spcAft>
            </a:pPr>
            <a:r>
              <a:rPr lang="tr-TR" altLang="tr-TR" dirty="0" err="1" smtClean="0">
                <a:solidFill>
                  <a:srgbClr val="FF6666"/>
                </a:solidFill>
                <a:latin typeface="Arial" panose="020B0604020202020204" pitchFamily="34" charset="0"/>
              </a:rPr>
              <a:t>red</a:t>
            </a:r>
            <a:endParaRPr lang="en-GB" altLang="tr-TR" dirty="0">
              <a:solidFill>
                <a:srgbClr val="FF6666"/>
              </a:solidFill>
              <a:latin typeface="Arial" panose="020B0604020202020204" pitchFamily="34" charset="0"/>
            </a:endParaRPr>
          </a:p>
          <a:p>
            <a:pPr algn="ctr" eaLnBrk="0" fontAlgn="base" hangingPunct="0">
              <a:lnSpc>
                <a:spcPct val="150000"/>
              </a:lnSpc>
              <a:spcBef>
                <a:spcPct val="0"/>
              </a:spcBef>
              <a:spcAft>
                <a:spcPct val="0"/>
              </a:spcAft>
            </a:pPr>
            <a:r>
              <a:rPr lang="en-GB" altLang="tr-TR" i="1" dirty="0" err="1" smtClean="0">
                <a:solidFill>
                  <a:srgbClr val="FF6666"/>
                </a:solidFill>
                <a:latin typeface="Arial" panose="020B0604020202020204" pitchFamily="34" charset="0"/>
              </a:rPr>
              <a:t>nitrito</a:t>
            </a:r>
            <a:r>
              <a:rPr lang="en-GB" altLang="tr-TR" dirty="0" smtClean="0">
                <a:solidFill>
                  <a:srgbClr val="FF6666"/>
                </a:solidFill>
                <a:latin typeface="Arial" panose="020B0604020202020204" pitchFamily="34" charset="0"/>
              </a:rPr>
              <a:t>-</a:t>
            </a:r>
            <a:r>
              <a:rPr lang="tr-TR" altLang="tr-TR" dirty="0" err="1" smtClean="0">
                <a:solidFill>
                  <a:srgbClr val="FF6666"/>
                </a:solidFill>
                <a:latin typeface="Arial" panose="020B0604020202020204" pitchFamily="34" charset="0"/>
              </a:rPr>
              <a:t>complex</a:t>
            </a:r>
            <a:endParaRPr lang="en-GB" altLang="tr-TR" dirty="0">
              <a:solidFill>
                <a:srgbClr val="FF6666"/>
              </a:solidFill>
              <a:latin typeface="Arial" panose="020B0604020202020204" pitchFamily="34" charset="0"/>
            </a:endParaRPr>
          </a:p>
        </p:txBody>
      </p:sp>
      <p:sp>
        <p:nvSpPr>
          <p:cNvPr id="192551" name="Text Box 39"/>
          <p:cNvSpPr txBox="1">
            <a:spLocks noChangeArrowheads="1"/>
          </p:cNvSpPr>
          <p:nvPr/>
        </p:nvSpPr>
        <p:spPr bwMode="auto">
          <a:xfrm>
            <a:off x="4583114" y="4005263"/>
            <a:ext cx="623887"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i="1">
                <a:solidFill>
                  <a:srgbClr val="FFFFFF"/>
                </a:solidFill>
                <a:latin typeface="Arial" panose="020B0604020202020204" pitchFamily="34" charset="0"/>
                <a:sym typeface="Symbol" panose="05050102010706020507" pitchFamily="18" charset="2"/>
              </a:rPr>
              <a:t>(</a:t>
            </a:r>
            <a:r>
              <a:rPr lang="ru-RU" altLang="tr-TR" i="1">
                <a:solidFill>
                  <a:srgbClr val="FFFFFF"/>
                </a:solidFill>
                <a:latin typeface="Arial" panose="020B0604020202020204" pitchFamily="34" charset="0"/>
                <a:sym typeface="Symbol" panose="05050102010706020507" pitchFamily="18" charset="2"/>
              </a:rPr>
              <a:t>ӄ</a:t>
            </a:r>
            <a:r>
              <a:rPr lang="tr-TR" altLang="tr-TR">
                <a:solidFill>
                  <a:srgbClr val="FFFFFF"/>
                </a:solidFill>
                <a:latin typeface="Arial" panose="020B0604020202020204" pitchFamily="34" charset="0"/>
                <a:sym typeface="Symbol" panose="05050102010706020507" pitchFamily="18" charset="2"/>
              </a:rPr>
              <a:t>N)</a:t>
            </a:r>
          </a:p>
        </p:txBody>
      </p:sp>
      <p:sp>
        <p:nvSpPr>
          <p:cNvPr id="192552" name="Text Box 40"/>
          <p:cNvSpPr txBox="1">
            <a:spLocks noChangeArrowheads="1"/>
          </p:cNvSpPr>
          <p:nvPr/>
        </p:nvSpPr>
        <p:spPr bwMode="auto">
          <a:xfrm>
            <a:off x="8472489" y="3933826"/>
            <a:ext cx="636587"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i="1">
                <a:solidFill>
                  <a:srgbClr val="FFFFFF"/>
                </a:solidFill>
                <a:latin typeface="Arial" panose="020B0604020202020204" pitchFamily="34" charset="0"/>
                <a:sym typeface="Symbol" panose="05050102010706020507" pitchFamily="18" charset="2"/>
              </a:rPr>
              <a:t>(</a:t>
            </a:r>
            <a:r>
              <a:rPr lang="ru-RU" altLang="tr-TR" i="1">
                <a:solidFill>
                  <a:srgbClr val="FFFFFF"/>
                </a:solidFill>
                <a:latin typeface="Arial" panose="020B0604020202020204" pitchFamily="34" charset="0"/>
                <a:sym typeface="Symbol" panose="05050102010706020507" pitchFamily="18" charset="2"/>
              </a:rPr>
              <a:t>ӄ</a:t>
            </a:r>
            <a:r>
              <a:rPr lang="tr-TR" altLang="tr-TR">
                <a:solidFill>
                  <a:srgbClr val="FFFFFF"/>
                </a:solidFill>
                <a:latin typeface="Arial" panose="020B0604020202020204" pitchFamily="34" charset="0"/>
                <a:sym typeface="Symbol" panose="05050102010706020507" pitchFamily="18" charset="2"/>
              </a:rPr>
              <a:t>O)</a:t>
            </a:r>
          </a:p>
        </p:txBody>
      </p:sp>
      <p:sp>
        <p:nvSpPr>
          <p:cNvPr id="192553" name="Text Box 41"/>
          <p:cNvSpPr txBox="1">
            <a:spLocks noChangeArrowheads="1"/>
          </p:cNvSpPr>
          <p:nvPr/>
        </p:nvSpPr>
        <p:spPr bwMode="auto">
          <a:xfrm>
            <a:off x="4656139" y="5876926"/>
            <a:ext cx="687387"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i="1">
                <a:solidFill>
                  <a:srgbClr val="FFFFFF"/>
                </a:solidFill>
                <a:latin typeface="Arial" panose="020B0604020202020204" pitchFamily="34" charset="0"/>
                <a:sym typeface="Symbol" panose="05050102010706020507" pitchFamily="18" charset="2"/>
              </a:rPr>
              <a:t>(</a:t>
            </a:r>
            <a:r>
              <a:rPr lang="ru-RU" altLang="tr-TR" i="1">
                <a:solidFill>
                  <a:srgbClr val="FFFFFF"/>
                </a:solidFill>
                <a:latin typeface="Arial" panose="020B0604020202020204" pitchFamily="34" charset="0"/>
                <a:sym typeface="Symbol" panose="05050102010706020507" pitchFamily="18" charset="2"/>
              </a:rPr>
              <a:t>ӄ</a:t>
            </a:r>
            <a:r>
              <a:rPr lang="tr-TR" altLang="tr-TR">
                <a:solidFill>
                  <a:srgbClr val="FFFFFF"/>
                </a:solidFill>
                <a:latin typeface="Arial" panose="020B0604020202020204" pitchFamily="34" charset="0"/>
                <a:sym typeface="Symbol" panose="05050102010706020507" pitchFamily="18" charset="2"/>
              </a:rPr>
              <a:t>N)</a:t>
            </a:r>
            <a:r>
              <a:rPr lang="tr-TR" altLang="tr-TR" u="sng">
                <a:solidFill>
                  <a:srgbClr val="FFFFFF"/>
                </a:solidFill>
                <a:latin typeface="Arial" panose="020B0604020202020204" pitchFamily="34" charset="0"/>
                <a:sym typeface="Symbol" panose="05050102010706020507" pitchFamily="18" charset="2"/>
              </a:rPr>
              <a:t> </a:t>
            </a:r>
          </a:p>
        </p:txBody>
      </p:sp>
      <p:sp>
        <p:nvSpPr>
          <p:cNvPr id="192554" name="Text Box 42"/>
          <p:cNvSpPr txBox="1">
            <a:spLocks noChangeArrowheads="1"/>
          </p:cNvSpPr>
          <p:nvPr/>
        </p:nvSpPr>
        <p:spPr bwMode="auto">
          <a:xfrm>
            <a:off x="8040689" y="5876926"/>
            <a:ext cx="611187" cy="3667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tr-TR" altLang="tr-TR" i="1">
                <a:solidFill>
                  <a:srgbClr val="FFFFFF"/>
                </a:solidFill>
                <a:latin typeface="Arial" panose="020B0604020202020204" pitchFamily="34" charset="0"/>
                <a:sym typeface="Symbol" panose="05050102010706020507" pitchFamily="18" charset="2"/>
              </a:rPr>
              <a:t>(</a:t>
            </a:r>
            <a:r>
              <a:rPr lang="ru-RU" altLang="tr-TR" i="1">
                <a:solidFill>
                  <a:srgbClr val="FFFFFF"/>
                </a:solidFill>
                <a:latin typeface="Arial" panose="020B0604020202020204" pitchFamily="34" charset="0"/>
                <a:sym typeface="Symbol" panose="05050102010706020507" pitchFamily="18" charset="2"/>
              </a:rPr>
              <a:t>ӄ</a:t>
            </a:r>
            <a:r>
              <a:rPr lang="tr-TR" altLang="tr-TR">
                <a:solidFill>
                  <a:srgbClr val="FFFFFF"/>
                </a:solidFill>
                <a:latin typeface="Arial" panose="020B0604020202020204" pitchFamily="34" charset="0"/>
                <a:sym typeface="Symbol" panose="05050102010706020507" pitchFamily="18" charset="2"/>
              </a:rPr>
              <a:t>S)</a:t>
            </a:r>
          </a:p>
        </p:txBody>
      </p:sp>
    </p:spTree>
    <p:extLst>
      <p:ext uri="{BB962C8B-B14F-4D97-AF65-F5344CB8AC3E}">
        <p14:creationId xmlns:p14="http://schemas.microsoft.com/office/powerpoint/2010/main" val="106858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1188" name="Picture 4" descr="FG20_1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8214" y="836614"/>
            <a:ext cx="7704137" cy="4841875"/>
          </a:xfrm>
          <a:noFill/>
          <a:ln/>
        </p:spPr>
      </p:pic>
    </p:spTree>
    <p:extLst>
      <p:ext uri="{BB962C8B-B14F-4D97-AF65-F5344CB8AC3E}">
        <p14:creationId xmlns:p14="http://schemas.microsoft.com/office/powerpoint/2010/main" val="862490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2279651" y="549275"/>
            <a:ext cx="7343775" cy="719138"/>
          </a:xfrm>
        </p:spPr>
        <p:txBody>
          <a:bodyPr/>
          <a:lstStyle/>
          <a:p>
            <a:r>
              <a:rPr lang="tr-TR" altLang="tr-TR" sz="2400" dirty="0" err="1" smtClean="0">
                <a:solidFill>
                  <a:srgbClr val="FFCC00"/>
                </a:solidFill>
              </a:rPr>
              <a:t>Stereoisomers</a:t>
            </a:r>
            <a:r>
              <a:rPr lang="tr-TR" altLang="tr-TR" sz="2400" dirty="0">
                <a:solidFill>
                  <a:srgbClr val="FFCC00"/>
                </a:solidFill>
              </a:rPr>
              <a:t/>
            </a:r>
            <a:br>
              <a:rPr lang="tr-TR" altLang="tr-TR" sz="2400" dirty="0">
                <a:solidFill>
                  <a:srgbClr val="FFCC00"/>
                </a:solidFill>
              </a:rPr>
            </a:br>
            <a:r>
              <a:rPr lang="tr-TR" altLang="tr-TR" sz="2400" dirty="0" smtClean="0">
                <a:solidFill>
                  <a:srgbClr val="FFCC00"/>
                </a:solidFill>
              </a:rPr>
              <a:t>(</a:t>
            </a:r>
            <a:r>
              <a:rPr lang="en-US" altLang="tr-TR" sz="1800" dirty="0">
                <a:solidFill>
                  <a:srgbClr val="FFCC00"/>
                </a:solidFill>
              </a:rPr>
              <a:t>The arrangement of atoms in space is different</a:t>
            </a:r>
            <a:r>
              <a:rPr lang="tr-TR" altLang="tr-TR" sz="1800" dirty="0" smtClean="0">
                <a:solidFill>
                  <a:srgbClr val="FFCC00"/>
                </a:solidFill>
              </a:rPr>
              <a:t>)</a:t>
            </a:r>
            <a:endParaRPr lang="tr-TR" altLang="tr-TR" sz="1800" dirty="0">
              <a:solidFill>
                <a:srgbClr val="FFCC00"/>
              </a:solidFill>
            </a:endParaRPr>
          </a:p>
        </p:txBody>
      </p:sp>
      <p:sp>
        <p:nvSpPr>
          <p:cNvPr id="250883" name="Rectangle 3"/>
          <p:cNvSpPr>
            <a:spLocks noGrp="1" noChangeArrowheads="1"/>
          </p:cNvSpPr>
          <p:nvPr>
            <p:ph type="body" idx="1"/>
          </p:nvPr>
        </p:nvSpPr>
        <p:spPr>
          <a:xfrm>
            <a:off x="2927351" y="2420938"/>
            <a:ext cx="1800225" cy="360362"/>
          </a:xfrm>
        </p:spPr>
        <p:txBody>
          <a:bodyPr/>
          <a:lstStyle/>
          <a:p>
            <a:pPr marL="609600" indent="-609600">
              <a:buNone/>
            </a:pPr>
            <a:r>
              <a:rPr lang="tr-TR" altLang="tr-TR" sz="1800" dirty="0" err="1">
                <a:solidFill>
                  <a:schemeClr val="bg1"/>
                </a:solidFill>
                <a:latin typeface="Arial" panose="020B0604020202020204" pitchFamily="34" charset="0"/>
              </a:rPr>
              <a:t>Enantiomers</a:t>
            </a:r>
            <a:endParaRPr lang="tr-TR" altLang="tr-TR" sz="1800" dirty="0">
              <a:solidFill>
                <a:schemeClr val="bg1"/>
              </a:solidFill>
              <a:latin typeface="Arial" panose="020B0604020202020204" pitchFamily="34" charset="0"/>
            </a:endParaRPr>
          </a:p>
        </p:txBody>
      </p:sp>
      <p:grpSp>
        <p:nvGrpSpPr>
          <p:cNvPr id="250884" name="Group 4"/>
          <p:cNvGrpSpPr>
            <a:grpSpLocks/>
          </p:cNvGrpSpPr>
          <p:nvPr/>
        </p:nvGrpSpPr>
        <p:grpSpPr bwMode="auto">
          <a:xfrm>
            <a:off x="4440239" y="1341439"/>
            <a:ext cx="3081337" cy="1152525"/>
            <a:chOff x="1968" y="432"/>
            <a:chExt cx="1488" cy="768"/>
          </a:xfrm>
        </p:grpSpPr>
        <p:sp>
          <p:nvSpPr>
            <p:cNvPr id="250885" name="AutoShape 5"/>
            <p:cNvSpPr>
              <a:spLocks noChangeArrowheads="1"/>
            </p:cNvSpPr>
            <p:nvPr/>
          </p:nvSpPr>
          <p:spPr bwMode="auto">
            <a:xfrm rot="-2853690">
              <a:off x="1656"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250886" name="AutoShape 6"/>
            <p:cNvSpPr>
              <a:spLocks noChangeArrowheads="1"/>
            </p:cNvSpPr>
            <p:nvPr/>
          </p:nvSpPr>
          <p:spPr bwMode="auto">
            <a:xfrm rot="2853690" flipH="1">
              <a:off x="3000"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sp>
        <p:nvSpPr>
          <p:cNvPr id="250887" name="Rectangle 7"/>
          <p:cNvSpPr>
            <a:spLocks noChangeArrowheads="1"/>
          </p:cNvSpPr>
          <p:nvPr/>
        </p:nvSpPr>
        <p:spPr bwMode="auto">
          <a:xfrm>
            <a:off x="7319963" y="2349501"/>
            <a:ext cx="1685077" cy="36933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20000"/>
              </a:spcBef>
              <a:spcAft>
                <a:spcPct val="0"/>
              </a:spcAft>
            </a:pPr>
            <a:r>
              <a:rPr lang="tr-TR" altLang="tr-TR" dirty="0" err="1" smtClean="0">
                <a:solidFill>
                  <a:srgbClr val="FFFFFF"/>
                </a:solidFill>
                <a:latin typeface="Arial" panose="020B0604020202020204" pitchFamily="34" charset="0"/>
              </a:rPr>
              <a:t>Diastereomers</a:t>
            </a:r>
            <a:endParaRPr lang="tr-TR" altLang="tr-TR" dirty="0">
              <a:solidFill>
                <a:srgbClr val="FFFFFF"/>
              </a:solidFill>
              <a:latin typeface="Arial" panose="020B0604020202020204" pitchFamily="34" charset="0"/>
            </a:endParaRPr>
          </a:p>
        </p:txBody>
      </p:sp>
      <p:grpSp>
        <p:nvGrpSpPr>
          <p:cNvPr id="250888" name="Group 8"/>
          <p:cNvGrpSpPr>
            <a:grpSpLocks/>
          </p:cNvGrpSpPr>
          <p:nvPr/>
        </p:nvGrpSpPr>
        <p:grpSpPr bwMode="auto">
          <a:xfrm>
            <a:off x="7680325" y="2997200"/>
            <a:ext cx="1208088" cy="387350"/>
            <a:chOff x="1968" y="432"/>
            <a:chExt cx="1488" cy="768"/>
          </a:xfrm>
        </p:grpSpPr>
        <p:sp>
          <p:nvSpPr>
            <p:cNvPr id="250889" name="AutoShape 9"/>
            <p:cNvSpPr>
              <a:spLocks noChangeArrowheads="1"/>
            </p:cNvSpPr>
            <p:nvPr/>
          </p:nvSpPr>
          <p:spPr bwMode="auto">
            <a:xfrm rot="-2853690">
              <a:off x="1656"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sp>
          <p:nvSpPr>
            <p:cNvPr id="250890" name="AutoShape 10"/>
            <p:cNvSpPr>
              <a:spLocks noChangeArrowheads="1"/>
            </p:cNvSpPr>
            <p:nvPr/>
          </p:nvSpPr>
          <p:spPr bwMode="auto">
            <a:xfrm rot="2853690" flipH="1">
              <a:off x="3000" y="744"/>
              <a:ext cx="768" cy="144"/>
            </a:xfrm>
            <a:prstGeom prst="leftArrow">
              <a:avLst>
                <a:gd name="adj1" fmla="val 50000"/>
                <a:gd name="adj2" fmla="val 133333"/>
              </a:avLst>
            </a:prstGeom>
            <a:noFill/>
            <a:ln w="9525">
              <a:solidFill>
                <a:schemeClr val="bg1"/>
              </a:solidFill>
              <a:miter lim="800000"/>
              <a:headEnd/>
              <a:tailEn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tr-TR" u="sng">
                <a:solidFill>
                  <a:srgbClr val="FFFFFF"/>
                </a:solidFill>
                <a:latin typeface="Arial" panose="020B0604020202020204" pitchFamily="34" charset="0"/>
              </a:endParaRPr>
            </a:p>
          </p:txBody>
        </p:sp>
      </p:grpSp>
      <p:sp>
        <p:nvSpPr>
          <p:cNvPr id="250897" name="Rectangle 17"/>
          <p:cNvSpPr>
            <a:spLocks noChangeArrowheads="1"/>
          </p:cNvSpPr>
          <p:nvPr/>
        </p:nvSpPr>
        <p:spPr bwMode="auto">
          <a:xfrm>
            <a:off x="6743701" y="3500439"/>
            <a:ext cx="1122363" cy="630237"/>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fontAlgn="base">
              <a:spcBef>
                <a:spcPct val="20000"/>
              </a:spcBef>
              <a:spcAft>
                <a:spcPct val="0"/>
              </a:spcAft>
            </a:pPr>
            <a:r>
              <a:rPr lang="tr-TR" altLang="tr-TR" sz="1600" dirty="0" err="1">
                <a:solidFill>
                  <a:srgbClr val="FFFFFF"/>
                </a:solidFill>
                <a:latin typeface="Arial" panose="020B0604020202020204" pitchFamily="34" charset="0"/>
              </a:rPr>
              <a:t>Geometric</a:t>
            </a:r>
            <a:endParaRPr lang="tr-TR" altLang="tr-TR" sz="1600" dirty="0">
              <a:solidFill>
                <a:srgbClr val="FFFFFF"/>
              </a:solidFill>
              <a:latin typeface="Arial" panose="020B0604020202020204" pitchFamily="34" charset="0"/>
            </a:endParaRPr>
          </a:p>
          <a:p>
            <a:pPr algn="ctr" fontAlgn="base">
              <a:spcBef>
                <a:spcPct val="20000"/>
              </a:spcBef>
              <a:spcAft>
                <a:spcPct val="0"/>
              </a:spcAft>
            </a:pPr>
            <a:r>
              <a:rPr lang="tr-TR" altLang="tr-TR" sz="1600" dirty="0" err="1">
                <a:solidFill>
                  <a:srgbClr val="FFFFFF"/>
                </a:solidFill>
                <a:latin typeface="Arial" panose="020B0604020202020204" pitchFamily="34" charset="0"/>
              </a:rPr>
              <a:t>isomer</a:t>
            </a:r>
            <a:endParaRPr lang="tr-TR" altLang="tr-TR" sz="1600" dirty="0">
              <a:solidFill>
                <a:srgbClr val="FFFFFF"/>
              </a:solidFill>
              <a:latin typeface="Arial" panose="020B0604020202020204" pitchFamily="34" charset="0"/>
            </a:endParaRPr>
          </a:p>
        </p:txBody>
      </p:sp>
      <p:sp>
        <p:nvSpPr>
          <p:cNvPr id="250898" name="Rectangle 18"/>
          <p:cNvSpPr>
            <a:spLocks noChangeArrowheads="1"/>
          </p:cNvSpPr>
          <p:nvPr/>
        </p:nvSpPr>
        <p:spPr bwMode="auto">
          <a:xfrm>
            <a:off x="8582958" y="3573464"/>
            <a:ext cx="1415772" cy="63402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fontAlgn="base">
              <a:spcBef>
                <a:spcPct val="20000"/>
              </a:spcBef>
              <a:spcAft>
                <a:spcPct val="0"/>
              </a:spcAft>
            </a:pPr>
            <a:r>
              <a:rPr lang="tr-TR" altLang="tr-TR" sz="1600" dirty="0" err="1">
                <a:solidFill>
                  <a:srgbClr val="FFFFFF"/>
                </a:solidFill>
                <a:latin typeface="Arial" panose="020B0604020202020204" pitchFamily="34" charset="0"/>
              </a:rPr>
              <a:t>Conformation</a:t>
            </a:r>
            <a:endParaRPr lang="tr-TR" altLang="tr-TR" sz="1600" dirty="0">
              <a:solidFill>
                <a:srgbClr val="FFFFFF"/>
              </a:solidFill>
              <a:latin typeface="Arial" panose="020B0604020202020204" pitchFamily="34" charset="0"/>
            </a:endParaRPr>
          </a:p>
          <a:p>
            <a:pPr algn="ctr" fontAlgn="base">
              <a:spcBef>
                <a:spcPct val="20000"/>
              </a:spcBef>
              <a:spcAft>
                <a:spcPct val="0"/>
              </a:spcAft>
            </a:pPr>
            <a:r>
              <a:rPr lang="tr-TR" altLang="tr-TR" sz="1600" dirty="0" err="1">
                <a:solidFill>
                  <a:srgbClr val="FFFFFF"/>
                </a:solidFill>
                <a:latin typeface="Arial" panose="020B0604020202020204" pitchFamily="34" charset="0"/>
              </a:rPr>
              <a:t>isomerism</a:t>
            </a:r>
            <a:endParaRPr lang="tr-TR" altLang="tr-TR" sz="1600" dirty="0">
              <a:solidFill>
                <a:srgbClr val="FFFFFF"/>
              </a:solidFill>
              <a:latin typeface="Arial" panose="020B0604020202020204" pitchFamily="34" charset="0"/>
            </a:endParaRPr>
          </a:p>
        </p:txBody>
      </p:sp>
      <p:sp>
        <p:nvSpPr>
          <p:cNvPr id="250899" name="Rectangle 19"/>
          <p:cNvSpPr>
            <a:spLocks noChangeArrowheads="1"/>
          </p:cNvSpPr>
          <p:nvPr/>
        </p:nvSpPr>
        <p:spPr bwMode="auto">
          <a:xfrm>
            <a:off x="2640013" y="3068638"/>
            <a:ext cx="2049462" cy="33655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20000"/>
              </a:spcBef>
              <a:spcAft>
                <a:spcPct val="0"/>
              </a:spcAft>
            </a:pPr>
            <a:r>
              <a:rPr lang="tr-TR" altLang="tr-TR" sz="1600" dirty="0">
                <a:solidFill>
                  <a:srgbClr val="FFFFFF"/>
                </a:solidFill>
                <a:latin typeface="Arial" panose="020B0604020202020204" pitchFamily="34" charset="0"/>
              </a:rPr>
              <a:t>Optical </a:t>
            </a:r>
            <a:r>
              <a:rPr lang="tr-TR" altLang="tr-TR" sz="1600" dirty="0" err="1">
                <a:solidFill>
                  <a:srgbClr val="FFFFFF"/>
                </a:solidFill>
                <a:latin typeface="Arial" panose="020B0604020202020204" pitchFamily="34" charset="0"/>
              </a:rPr>
              <a:t>isomers</a:t>
            </a:r>
            <a:endParaRPr lang="tr-TR" altLang="tr-TR" sz="1600" dirty="0">
              <a:solidFill>
                <a:srgbClr val="FFFFFF"/>
              </a:solidFill>
              <a:latin typeface="Arial" panose="020B0604020202020204" pitchFamily="34" charset="0"/>
            </a:endParaRPr>
          </a:p>
        </p:txBody>
      </p:sp>
    </p:spTree>
    <p:extLst>
      <p:ext uri="{BB962C8B-B14F-4D97-AF65-F5344CB8AC3E}">
        <p14:creationId xmlns:p14="http://schemas.microsoft.com/office/powerpoint/2010/main" val="3887477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7" name="Rectangle 7"/>
          <p:cNvSpPr>
            <a:spLocks noGrp="1" noChangeArrowheads="1"/>
          </p:cNvSpPr>
          <p:nvPr>
            <p:ph type="title"/>
          </p:nvPr>
        </p:nvSpPr>
        <p:spPr>
          <a:xfrm>
            <a:off x="369871" y="1"/>
            <a:ext cx="11691990" cy="2447925"/>
          </a:xfrm>
        </p:spPr>
        <p:txBody>
          <a:bodyPr/>
          <a:lstStyle/>
          <a:p>
            <a:pPr algn="l">
              <a:lnSpc>
                <a:spcPct val="150000"/>
              </a:lnSpc>
            </a:pPr>
            <a:r>
              <a:rPr lang="tr-TR" altLang="tr-TR" sz="2800" b="1" dirty="0">
                <a:solidFill>
                  <a:srgbClr val="FFFF00"/>
                </a:solidFill>
                <a:latin typeface="Arial" panose="020B0604020202020204" pitchFamily="34" charset="0"/>
              </a:rPr>
              <a:t>             </a:t>
            </a:r>
            <a:r>
              <a:rPr lang="tr-TR" altLang="tr-TR" sz="2800" b="1" dirty="0" err="1">
                <a:solidFill>
                  <a:srgbClr val="FFFF00"/>
                </a:solidFill>
                <a:latin typeface="Arial" panose="020B0604020202020204" pitchFamily="34" charset="0"/>
              </a:rPr>
              <a:t>Geometric</a:t>
            </a:r>
            <a:r>
              <a:rPr lang="tr-TR" altLang="tr-TR" sz="2800" b="1" dirty="0">
                <a:solidFill>
                  <a:srgbClr val="FFFF00"/>
                </a:solidFill>
                <a:latin typeface="Arial" panose="020B0604020202020204" pitchFamily="34" charset="0"/>
              </a:rPr>
              <a:t> </a:t>
            </a:r>
            <a:r>
              <a:rPr lang="tr-TR" altLang="tr-TR" sz="2800" b="1" dirty="0" err="1">
                <a:solidFill>
                  <a:srgbClr val="FFFF00"/>
                </a:solidFill>
                <a:latin typeface="Arial" panose="020B0604020202020204" pitchFamily="34" charset="0"/>
              </a:rPr>
              <a:t>isomerism</a:t>
            </a:r>
            <a:r>
              <a:rPr lang="tr-TR" altLang="tr-TR" sz="2800" b="1" dirty="0">
                <a:solidFill>
                  <a:srgbClr val="FFFF00"/>
                </a:solidFill>
                <a:latin typeface="Arial" panose="020B0604020202020204" pitchFamily="34" charset="0"/>
              </a:rPr>
              <a:t> (</a:t>
            </a:r>
            <a:r>
              <a:rPr lang="tr-TR" altLang="tr-TR" sz="2800" b="1" dirty="0" err="1">
                <a:solidFill>
                  <a:srgbClr val="FFFF00"/>
                </a:solidFill>
                <a:latin typeface="Arial" panose="020B0604020202020204" pitchFamily="34" charset="0"/>
              </a:rPr>
              <a:t>cis</a:t>
            </a:r>
            <a:r>
              <a:rPr lang="tr-TR" altLang="tr-TR" sz="2800" b="1" dirty="0">
                <a:solidFill>
                  <a:srgbClr val="FFFF00"/>
                </a:solidFill>
                <a:latin typeface="Arial" panose="020B0604020202020204" pitchFamily="34" charset="0"/>
              </a:rPr>
              <a:t>-trans</a:t>
            </a:r>
            <a:r>
              <a:rPr lang="tr-TR" altLang="tr-TR" sz="2800" b="1" dirty="0" smtClean="0">
                <a:solidFill>
                  <a:srgbClr val="FFFF00"/>
                </a:solidFill>
                <a:latin typeface="Arial" panose="020B0604020202020204" pitchFamily="34" charset="0"/>
              </a:rPr>
              <a:t>)</a:t>
            </a:r>
            <a:br>
              <a:rPr lang="tr-TR" altLang="tr-TR" sz="2800" b="1" dirty="0" smtClean="0">
                <a:solidFill>
                  <a:srgbClr val="FFFF00"/>
                </a:solidFill>
                <a:latin typeface="Arial" panose="020B0604020202020204" pitchFamily="34" charset="0"/>
              </a:rPr>
            </a:br>
            <a:r>
              <a:rPr lang="en-US" altLang="tr-TR" sz="1800" dirty="0">
                <a:solidFill>
                  <a:schemeClr val="bg1"/>
                </a:solidFill>
                <a:latin typeface="Arial" panose="020B0604020202020204" pitchFamily="34" charset="0"/>
              </a:rPr>
              <a:t>Geometric isomers occur when ligands around a central atom hold different positions. If the ligands are at neighboring corners, </a:t>
            </a:r>
            <a:r>
              <a:rPr lang="en-US" altLang="tr-TR" sz="1800" dirty="0">
                <a:solidFill>
                  <a:srgbClr val="FFC000"/>
                </a:solidFill>
                <a:latin typeface="Arial" panose="020B0604020202020204" pitchFamily="34" charset="0"/>
              </a:rPr>
              <a:t>cis</a:t>
            </a:r>
            <a:r>
              <a:rPr lang="en-US" altLang="tr-TR" sz="1800" dirty="0">
                <a:solidFill>
                  <a:schemeClr val="bg1"/>
                </a:solidFill>
                <a:latin typeface="Arial" panose="020B0604020202020204" pitchFamily="34" charset="0"/>
              </a:rPr>
              <a:t>- occurs and at opposite corners </a:t>
            </a:r>
            <a:r>
              <a:rPr lang="en-US" altLang="tr-TR" sz="1800" dirty="0">
                <a:solidFill>
                  <a:srgbClr val="FFC000"/>
                </a:solidFill>
                <a:latin typeface="Arial" panose="020B0604020202020204" pitchFamily="34" charset="0"/>
              </a:rPr>
              <a:t>trans</a:t>
            </a:r>
            <a:r>
              <a:rPr lang="en-US" altLang="tr-TR" sz="1800" dirty="0">
                <a:solidFill>
                  <a:schemeClr val="bg1"/>
                </a:solidFill>
                <a:latin typeface="Arial" panose="020B0604020202020204" pitchFamily="34" charset="0"/>
              </a:rPr>
              <a:t>-isomer occurs</a:t>
            </a:r>
            <a:r>
              <a:rPr lang="en-US" altLang="tr-TR" sz="1800" dirty="0" smtClean="0">
                <a:solidFill>
                  <a:schemeClr val="bg1"/>
                </a:solidFill>
                <a:latin typeface="Arial" panose="020B0604020202020204" pitchFamily="34" charset="0"/>
              </a:rPr>
              <a:t>.</a:t>
            </a:r>
            <a:r>
              <a:rPr lang="tr-TR" altLang="tr-TR" sz="1800" dirty="0" smtClean="0">
                <a:solidFill>
                  <a:schemeClr val="bg1"/>
                </a:solidFill>
                <a:latin typeface="Arial" panose="020B0604020202020204" pitchFamily="34" charset="0"/>
              </a:rPr>
              <a:t/>
            </a:r>
            <a:br>
              <a:rPr lang="tr-TR" altLang="tr-TR" sz="1800" dirty="0" smtClean="0">
                <a:solidFill>
                  <a:schemeClr val="bg1"/>
                </a:solidFill>
                <a:latin typeface="Arial" panose="020B0604020202020204" pitchFamily="34" charset="0"/>
              </a:rPr>
            </a:br>
            <a:r>
              <a:rPr lang="tr-TR" altLang="tr-TR" sz="1800" dirty="0" smtClean="0">
                <a:solidFill>
                  <a:srgbClr val="FFFF00"/>
                </a:solidFill>
                <a:latin typeface="Arial" panose="020B0604020202020204" pitchFamily="34" charset="0"/>
              </a:rPr>
              <a:t>        </a:t>
            </a:r>
            <a:r>
              <a:rPr lang="tr-TR" altLang="tr-TR" sz="2400" b="1" dirty="0" err="1">
                <a:solidFill>
                  <a:srgbClr val="FFFF00"/>
                </a:solidFill>
                <a:latin typeface="Arial" panose="020B0604020202020204" pitchFamily="34" charset="0"/>
              </a:rPr>
              <a:t>Geometric</a:t>
            </a:r>
            <a:r>
              <a:rPr lang="tr-TR" altLang="tr-TR" sz="2400" b="1" dirty="0">
                <a:solidFill>
                  <a:srgbClr val="FFFF00"/>
                </a:solidFill>
                <a:latin typeface="Arial" panose="020B0604020202020204" pitchFamily="34" charset="0"/>
              </a:rPr>
              <a:t> </a:t>
            </a:r>
            <a:r>
              <a:rPr lang="tr-TR" altLang="tr-TR" sz="2400" b="1" dirty="0" err="1">
                <a:solidFill>
                  <a:srgbClr val="FFFF00"/>
                </a:solidFill>
                <a:latin typeface="Arial" panose="020B0604020202020204" pitchFamily="34" charset="0"/>
              </a:rPr>
              <a:t>Isomerism</a:t>
            </a:r>
            <a:r>
              <a:rPr lang="tr-TR" altLang="tr-TR" sz="2400" b="1" dirty="0">
                <a:solidFill>
                  <a:srgbClr val="FFFF00"/>
                </a:solidFill>
                <a:latin typeface="Arial" panose="020B0604020202020204" pitchFamily="34" charset="0"/>
              </a:rPr>
              <a:t> in </a:t>
            </a:r>
            <a:r>
              <a:rPr lang="tr-TR" altLang="tr-TR" sz="2400" b="1" dirty="0" err="1">
                <a:solidFill>
                  <a:srgbClr val="FFFF00"/>
                </a:solidFill>
                <a:latin typeface="Arial" panose="020B0604020202020204" pitchFamily="34" charset="0"/>
              </a:rPr>
              <a:t>Square</a:t>
            </a:r>
            <a:r>
              <a:rPr lang="tr-TR" altLang="tr-TR" sz="2400" b="1" dirty="0">
                <a:solidFill>
                  <a:srgbClr val="FFFF00"/>
                </a:solidFill>
                <a:latin typeface="Arial" panose="020B0604020202020204" pitchFamily="34" charset="0"/>
              </a:rPr>
              <a:t> </a:t>
            </a:r>
            <a:r>
              <a:rPr lang="tr-TR" altLang="tr-TR" sz="2400" b="1" dirty="0" err="1">
                <a:solidFill>
                  <a:srgbClr val="FFFF00"/>
                </a:solidFill>
                <a:latin typeface="Arial" panose="020B0604020202020204" pitchFamily="34" charset="0"/>
              </a:rPr>
              <a:t>Plane</a:t>
            </a:r>
            <a:r>
              <a:rPr lang="tr-TR" altLang="tr-TR" sz="2400" b="1" dirty="0">
                <a:solidFill>
                  <a:srgbClr val="FFFF00"/>
                </a:solidFill>
                <a:latin typeface="Arial" panose="020B0604020202020204" pitchFamily="34" charset="0"/>
              </a:rPr>
              <a:t> </a:t>
            </a:r>
            <a:r>
              <a:rPr lang="tr-TR" altLang="tr-TR" sz="2400" b="1" dirty="0" err="1">
                <a:solidFill>
                  <a:srgbClr val="FFFF00"/>
                </a:solidFill>
                <a:latin typeface="Arial" panose="020B0604020202020204" pitchFamily="34" charset="0"/>
              </a:rPr>
              <a:t>Complexes</a:t>
            </a:r>
            <a:endParaRPr lang="tr-TR" altLang="tr-TR" sz="2400" b="1" dirty="0">
              <a:solidFill>
                <a:srgbClr val="FFFF00"/>
              </a:solidFill>
              <a:latin typeface="Arial" panose="020B0604020202020204" pitchFamily="34" charset="0"/>
            </a:endParaRPr>
          </a:p>
        </p:txBody>
      </p:sp>
      <p:graphicFrame>
        <p:nvGraphicFramePr>
          <p:cNvPr id="230403" name="Object 3"/>
          <p:cNvGraphicFramePr>
            <a:graphicFrameLocks noGrp="1" noChangeAspect="1"/>
          </p:cNvGraphicFramePr>
          <p:nvPr>
            <p:ph sz="half" idx="1"/>
          </p:nvPr>
        </p:nvGraphicFramePr>
        <p:xfrm>
          <a:off x="2063750" y="3500439"/>
          <a:ext cx="3492500" cy="3228975"/>
        </p:xfrm>
        <a:graphic>
          <a:graphicData uri="http://schemas.openxmlformats.org/presentationml/2006/ole">
            <mc:AlternateContent xmlns:mc="http://schemas.openxmlformats.org/markup-compatibility/2006">
              <mc:Choice xmlns:v="urn:schemas-microsoft-com:vml" Requires="v">
                <p:oleObj spid="_x0000_s1046" r:id="rId3" imgW="3022222" imgH="2793651" progId="">
                  <p:embed/>
                </p:oleObj>
              </mc:Choice>
              <mc:Fallback>
                <p:oleObj r:id="rId3" imgW="3022222" imgH="2793651"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3500439"/>
                        <a:ext cx="3492500" cy="322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0406" name="Object 6"/>
          <p:cNvGraphicFramePr>
            <a:graphicFrameLocks noGrp="1" noChangeAspect="1"/>
          </p:cNvGraphicFramePr>
          <p:nvPr>
            <p:ph sz="half" idx="2"/>
          </p:nvPr>
        </p:nvGraphicFramePr>
        <p:xfrm>
          <a:off x="6456364" y="3429001"/>
          <a:ext cx="3633787" cy="3236913"/>
        </p:xfrm>
        <a:graphic>
          <a:graphicData uri="http://schemas.openxmlformats.org/presentationml/2006/ole">
            <mc:AlternateContent xmlns:mc="http://schemas.openxmlformats.org/markup-compatibility/2006">
              <mc:Choice xmlns:v="urn:schemas-microsoft-com:vml" Requires="v">
                <p:oleObj spid="_x0000_s1047" r:id="rId5" imgW="3022222" imgH="2692063" progId="">
                  <p:embed/>
                </p:oleObj>
              </mc:Choice>
              <mc:Fallback>
                <p:oleObj r:id="rId5" imgW="3022222" imgH="2692063"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56364" y="3429001"/>
                        <a:ext cx="3633787" cy="3236913"/>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cap="flat" cmpd="sng">
                            <a:solidFill>
                              <a:schemeClr val="bg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0409" name="Text Box 9"/>
          <p:cNvSpPr txBox="1">
            <a:spLocks noChangeArrowheads="1"/>
          </p:cNvSpPr>
          <p:nvPr/>
        </p:nvSpPr>
        <p:spPr bwMode="auto">
          <a:xfrm>
            <a:off x="2043113" y="2439988"/>
            <a:ext cx="184150" cy="366712"/>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tr-TR" altLang="tr-TR" u="sng">
              <a:solidFill>
                <a:srgbClr val="FFFFFF"/>
              </a:solidFill>
              <a:latin typeface="Arial" panose="020B0604020202020204" pitchFamily="34" charset="0"/>
            </a:endParaRPr>
          </a:p>
        </p:txBody>
      </p:sp>
      <p:sp>
        <p:nvSpPr>
          <p:cNvPr id="230410" name="Text Box 10"/>
          <p:cNvSpPr txBox="1">
            <a:spLocks noChangeArrowheads="1"/>
          </p:cNvSpPr>
          <p:nvPr/>
        </p:nvSpPr>
        <p:spPr bwMode="auto">
          <a:xfrm>
            <a:off x="2043114" y="2513014"/>
            <a:ext cx="8208337" cy="923330"/>
          </a:xfrm>
          <a:prstGeom prst="rect">
            <a:avLst/>
          </a:prstGeom>
          <a:noFill/>
          <a:ln>
            <a:noFill/>
          </a:ln>
          <a:effectLst/>
          <a:extLst>
            <a:ext uri="{909E8E84-426E-40DD-AFC4-6F175D3DCCD1}">
              <a14:hiddenFill xmlns:a14="http://schemas.microsoft.com/office/drawing/2010/main">
                <a:gradFill rotWithShape="0">
                  <a:gsLst>
                    <a:gs pos="0">
                      <a:srgbClr val="0561A8"/>
                    </a:gs>
                    <a:gs pos="100000">
                      <a:srgbClr val="312F59"/>
                    </a:gs>
                  </a:gsLst>
                  <a:path path="shape">
                    <a:fillToRect l="50000" t="50000" r="50000" b="50000"/>
                  </a:path>
                </a:gradFill>
              </a14:hiddenFill>
            </a:ext>
            <a:ext uri="{91240B29-F687-4F45-9708-019B960494DF}">
              <a14:hiddenLine xmlns:a14="http://schemas.microsoft.com/office/drawing/2010/main" w="2857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panose="02020603050405020304" pitchFamily="18" charset="0"/>
              </a:defRPr>
            </a:lvl1pPr>
            <a:lvl2pPr marL="914400" indent="-457200">
              <a:defRPr sz="2400">
                <a:solidFill>
                  <a:schemeClr val="tx1"/>
                </a:solidFill>
                <a:latin typeface="Times" panose="02020603050405020304" pitchFamily="18" charset="0"/>
              </a:defRPr>
            </a:lvl2pPr>
            <a:lvl3pPr marL="1371600" indent="-457200">
              <a:defRPr sz="2400">
                <a:solidFill>
                  <a:schemeClr val="tx1"/>
                </a:solidFill>
                <a:latin typeface="Times" panose="02020603050405020304" pitchFamily="18" charset="0"/>
              </a:defRPr>
            </a:lvl3pPr>
            <a:lvl4pPr marL="1828800" indent="-457200">
              <a:defRPr sz="2400">
                <a:solidFill>
                  <a:schemeClr val="tx1"/>
                </a:solidFill>
                <a:latin typeface="Times" panose="02020603050405020304" pitchFamily="18" charset="0"/>
              </a:defRPr>
            </a:lvl4pPr>
            <a:lvl5pPr marL="2286000" indent="-457200">
              <a:defRPr sz="2400">
                <a:solidFill>
                  <a:schemeClr val="tx1"/>
                </a:solidFill>
                <a:latin typeface="Times" panose="02020603050405020304" pitchFamily="18" charset="0"/>
              </a:defRPr>
            </a:lvl5pPr>
            <a:lvl6pPr marL="2743200" indent="-457200" eaLnBrk="0" fontAlgn="base" hangingPunct="0">
              <a:spcBef>
                <a:spcPct val="0"/>
              </a:spcBef>
              <a:spcAft>
                <a:spcPct val="0"/>
              </a:spcAft>
              <a:defRPr sz="2400">
                <a:solidFill>
                  <a:schemeClr val="tx1"/>
                </a:solidFill>
                <a:latin typeface="Times" panose="02020603050405020304" pitchFamily="18" charset="0"/>
              </a:defRPr>
            </a:lvl6pPr>
            <a:lvl7pPr marL="3200400" indent="-457200" eaLnBrk="0" fontAlgn="base" hangingPunct="0">
              <a:spcBef>
                <a:spcPct val="0"/>
              </a:spcBef>
              <a:spcAft>
                <a:spcPct val="0"/>
              </a:spcAft>
              <a:defRPr sz="2400">
                <a:solidFill>
                  <a:schemeClr val="tx1"/>
                </a:solidFill>
                <a:latin typeface="Times" panose="02020603050405020304" pitchFamily="18" charset="0"/>
              </a:defRPr>
            </a:lvl7pPr>
            <a:lvl8pPr marL="3657600" indent="-457200" eaLnBrk="0" fontAlgn="base" hangingPunct="0">
              <a:spcBef>
                <a:spcPct val="0"/>
              </a:spcBef>
              <a:spcAft>
                <a:spcPct val="0"/>
              </a:spcAft>
              <a:defRPr sz="2400">
                <a:solidFill>
                  <a:schemeClr val="tx1"/>
                </a:solidFill>
                <a:latin typeface="Times" panose="02020603050405020304" pitchFamily="18" charset="0"/>
              </a:defRPr>
            </a:lvl8pPr>
            <a:lvl9pPr marL="4114800" indent="-457200" eaLnBrk="0" fontAlgn="base" hangingPunct="0">
              <a:spcBef>
                <a:spcPct val="0"/>
              </a:spcBef>
              <a:spcAft>
                <a:spcPct val="0"/>
              </a:spcAft>
              <a:defRPr sz="2400">
                <a:solidFill>
                  <a:schemeClr val="tx1"/>
                </a:solidFill>
                <a:latin typeface="Times" panose="02020603050405020304" pitchFamily="18" charset="0"/>
              </a:defRPr>
            </a:lvl9pPr>
          </a:lstStyle>
          <a:p>
            <a:pPr eaLnBrk="0" fontAlgn="base" hangingPunct="0">
              <a:spcBef>
                <a:spcPct val="0"/>
              </a:spcBef>
              <a:spcAft>
                <a:spcPct val="0"/>
              </a:spcAft>
            </a:pPr>
            <a:r>
              <a:rPr lang="tr-TR" altLang="tr-TR" sz="1800" dirty="0">
                <a:solidFill>
                  <a:srgbClr val="FFFFFF"/>
                </a:solidFill>
                <a:latin typeface="Arial" panose="020B0604020202020204" pitchFamily="34" charset="0"/>
              </a:rPr>
              <a:t>1. </a:t>
            </a:r>
            <a:r>
              <a:rPr lang="en-US" altLang="tr-TR" sz="1800" dirty="0" smtClean="0">
                <a:solidFill>
                  <a:srgbClr val="FFFFFF"/>
                </a:solidFill>
                <a:latin typeface="Arial" panose="020B0604020202020204" pitchFamily="34" charset="0"/>
              </a:rPr>
              <a:t>There </a:t>
            </a:r>
            <a:r>
              <a:rPr lang="en-US" altLang="tr-TR" sz="1800" dirty="0">
                <a:solidFill>
                  <a:srgbClr val="FFFFFF"/>
                </a:solidFill>
                <a:latin typeface="Arial" panose="020B0604020202020204" pitchFamily="34" charset="0"/>
              </a:rPr>
              <a:t>is no isomerism in the MA</a:t>
            </a:r>
            <a:r>
              <a:rPr lang="en-US" altLang="tr-TR" sz="1800" baseline="-25000" dirty="0">
                <a:solidFill>
                  <a:srgbClr val="FFFFFF"/>
                </a:solidFill>
                <a:latin typeface="Arial" panose="020B0604020202020204" pitchFamily="34" charset="0"/>
              </a:rPr>
              <a:t>4 </a:t>
            </a:r>
            <a:r>
              <a:rPr lang="en-US" altLang="tr-TR" sz="1800" dirty="0">
                <a:solidFill>
                  <a:srgbClr val="FFFFFF"/>
                </a:solidFill>
                <a:latin typeface="Arial" panose="020B0604020202020204" pitchFamily="34" charset="0"/>
              </a:rPr>
              <a:t>and MA</a:t>
            </a:r>
            <a:r>
              <a:rPr lang="en-US" altLang="tr-TR" sz="1800" baseline="-25000" dirty="0">
                <a:solidFill>
                  <a:srgbClr val="FFFFFF"/>
                </a:solidFill>
                <a:latin typeface="Arial" panose="020B0604020202020204" pitchFamily="34" charset="0"/>
              </a:rPr>
              <a:t>3</a:t>
            </a:r>
            <a:r>
              <a:rPr lang="en-US" altLang="tr-TR" sz="1800" dirty="0">
                <a:solidFill>
                  <a:srgbClr val="FFFFFF"/>
                </a:solidFill>
                <a:latin typeface="Arial" panose="020B0604020202020204" pitchFamily="34" charset="0"/>
              </a:rPr>
              <a:t>B type square plane complexes.</a:t>
            </a:r>
            <a:r>
              <a:rPr lang="tr-TR" altLang="tr-TR" sz="1800" dirty="0" smtClean="0">
                <a:solidFill>
                  <a:srgbClr val="FFFFFF"/>
                </a:solidFill>
                <a:latin typeface="Arial" panose="020B0604020202020204" pitchFamily="34" charset="0"/>
              </a:rPr>
              <a:t>.</a:t>
            </a:r>
            <a:endParaRPr lang="tr-TR" altLang="tr-TR" sz="1800" dirty="0">
              <a:solidFill>
                <a:srgbClr val="FFFFFF"/>
              </a:solidFill>
              <a:latin typeface="Arial" panose="020B0604020202020204" pitchFamily="34" charset="0"/>
            </a:endParaRPr>
          </a:p>
          <a:p>
            <a:pPr eaLnBrk="0" fontAlgn="base" hangingPunct="0">
              <a:spcBef>
                <a:spcPct val="0"/>
              </a:spcBef>
              <a:spcAft>
                <a:spcPct val="0"/>
              </a:spcAft>
            </a:pPr>
            <a:endParaRPr lang="tr-TR" altLang="tr-TR" sz="1800" dirty="0">
              <a:solidFill>
                <a:srgbClr val="FFFFFF"/>
              </a:solidFill>
              <a:latin typeface="Arial" panose="020B0604020202020204" pitchFamily="34" charset="0"/>
            </a:endParaRPr>
          </a:p>
          <a:p>
            <a:pPr eaLnBrk="0" fontAlgn="base" hangingPunct="0">
              <a:spcBef>
                <a:spcPct val="0"/>
              </a:spcBef>
              <a:spcAft>
                <a:spcPct val="0"/>
              </a:spcAft>
            </a:pPr>
            <a:r>
              <a:rPr lang="tr-TR" altLang="tr-TR" sz="1800" dirty="0">
                <a:solidFill>
                  <a:srgbClr val="FFFFFF"/>
                </a:solidFill>
                <a:latin typeface="Arial" panose="020B0604020202020204" pitchFamily="34" charset="0"/>
              </a:rPr>
              <a:t>2. </a:t>
            </a:r>
            <a:r>
              <a:rPr lang="en-US" altLang="tr-TR" sz="1800" dirty="0">
                <a:solidFill>
                  <a:srgbClr val="FFFFFF"/>
                </a:solidFill>
                <a:latin typeface="Arial" panose="020B0604020202020204" pitchFamily="34" charset="0"/>
              </a:rPr>
              <a:t>Isomerism in square-plane complexes of the MA</a:t>
            </a:r>
            <a:r>
              <a:rPr lang="en-US" altLang="tr-TR" sz="1800" baseline="-25000" dirty="0">
                <a:solidFill>
                  <a:srgbClr val="FFFFFF"/>
                </a:solidFill>
                <a:latin typeface="Arial" panose="020B0604020202020204" pitchFamily="34" charset="0"/>
              </a:rPr>
              <a:t>2</a:t>
            </a:r>
            <a:r>
              <a:rPr lang="en-US" altLang="tr-TR" sz="1800" dirty="0">
                <a:solidFill>
                  <a:srgbClr val="FFFFFF"/>
                </a:solidFill>
                <a:latin typeface="Arial" panose="020B0604020202020204" pitchFamily="34" charset="0"/>
              </a:rPr>
              <a:t>B</a:t>
            </a:r>
            <a:r>
              <a:rPr lang="en-US" altLang="tr-TR" sz="1800" baseline="-25000" dirty="0">
                <a:solidFill>
                  <a:srgbClr val="FFFFFF"/>
                </a:solidFill>
                <a:latin typeface="Arial" panose="020B0604020202020204" pitchFamily="34" charset="0"/>
              </a:rPr>
              <a:t>2</a:t>
            </a:r>
            <a:r>
              <a:rPr lang="en-US" altLang="tr-TR" sz="1800" dirty="0">
                <a:solidFill>
                  <a:srgbClr val="FFFFFF"/>
                </a:solidFill>
                <a:latin typeface="Arial" panose="020B0604020202020204" pitchFamily="34" charset="0"/>
              </a:rPr>
              <a:t> type</a:t>
            </a:r>
            <a:endParaRPr lang="tr-TR" altLang="tr-TR" sz="1800" dirty="0">
              <a:solidFill>
                <a:srgbClr val="FFFFFF"/>
              </a:solidFill>
              <a:latin typeface="Arial" panose="020B0604020202020204" pitchFamily="34" charset="0"/>
            </a:endParaRPr>
          </a:p>
        </p:txBody>
      </p:sp>
    </p:spTree>
    <p:extLst>
      <p:ext uri="{BB962C8B-B14F-4D97-AF65-F5344CB8AC3E}">
        <p14:creationId xmlns:p14="http://schemas.microsoft.com/office/powerpoint/2010/main" val="417245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izomerler">
  <a:themeElements>
    <a:clrScheme name="izomerl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zomerler">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28575"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tr-TR" sz="1800" b="0" i="0" u="sng"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noFill/>
        <a:ln w="28575"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gradFill rotWithShape="0">
                <a:gsLst>
                  <a:gs pos="0">
                    <a:srgbClr val="0561A8"/>
                  </a:gs>
                  <a:gs pos="100000">
                    <a:srgbClr val="312F59"/>
                  </a:gs>
                </a:gsLst>
                <a:path path="rect">
                  <a:fillToRect l="50000" t="50000" r="50000" b="50000"/>
                </a:path>
              </a:gra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tr-TR" sz="1800" b="0" i="0" u="sng"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izomerl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zomerl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zomerl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zomerl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zomerl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zomerl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zomerler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zomerl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zomerl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zomerl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zomerl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zomerl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704</Words>
  <Application>Microsoft Office PowerPoint</Application>
  <PresentationFormat>Geniş ekran</PresentationFormat>
  <Paragraphs>121</Paragraphs>
  <Slides>16</Slides>
  <Notes>7</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2</vt:i4>
      </vt:variant>
      <vt:variant>
        <vt:lpstr>Slayt Başlıkları</vt:lpstr>
      </vt:variant>
      <vt:variant>
        <vt:i4>16</vt:i4>
      </vt:variant>
    </vt:vector>
  </HeadingPairs>
  <TitlesOfParts>
    <vt:vector size="25" baseType="lpstr">
      <vt:lpstr>Arial</vt:lpstr>
      <vt:lpstr>Bahnschrift SemiBold Condensed</vt:lpstr>
      <vt:lpstr>Calibri</vt:lpstr>
      <vt:lpstr>Comic Sans MS</vt:lpstr>
      <vt:lpstr>Symbol</vt:lpstr>
      <vt:lpstr>Times</vt:lpstr>
      <vt:lpstr>izomerler</vt:lpstr>
      <vt:lpstr>ChemSketch</vt:lpstr>
      <vt:lpstr>Bitmap Image</vt:lpstr>
      <vt:lpstr>PowerPoint Sunusu</vt:lpstr>
      <vt:lpstr>PowerPoint Sunusu</vt:lpstr>
      <vt:lpstr>PowerPoint Sunusu</vt:lpstr>
      <vt:lpstr>PowerPoint Sunusu</vt:lpstr>
      <vt:lpstr>PowerPoint Sunusu</vt:lpstr>
      <vt:lpstr>PowerPoint Sunusu</vt:lpstr>
      <vt:lpstr>PowerPoint Sunusu</vt:lpstr>
      <vt:lpstr>Stereoisomers (The arrangement of atoms in space is different)</vt:lpstr>
      <vt:lpstr>             Geometric isomerism (cis-trans) Geometric isomers occur when ligands around a central atom hold different positions. If the ligands are at neighboring corners, cis- occurs and at opposite corners trans-isomer occurs.         Geometric Isomerism in Square Plane Complexes</vt:lpstr>
      <vt:lpstr>PowerPoint Sunusu</vt:lpstr>
      <vt:lpstr>PowerPoint Sunusu</vt:lpstr>
      <vt:lpstr>Geometric Isomer in Octahedral Complexes, (cis-trans) </vt:lpstr>
      <vt:lpstr>PowerPoint Sunusu</vt:lpstr>
      <vt:lpstr>PowerPoint Sunusu</vt:lpstr>
      <vt:lpstr>Geometric isomerism in octahedral complexes (fac-mer)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14</cp:revision>
  <dcterms:created xsi:type="dcterms:W3CDTF">2020-11-17T20:40:46Z</dcterms:created>
  <dcterms:modified xsi:type="dcterms:W3CDTF">2020-11-18T08:14:46Z</dcterms:modified>
</cp:coreProperties>
</file>