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56" r:id="rId2"/>
    <p:sldId id="284" r:id="rId3"/>
    <p:sldId id="285" r:id="rId4"/>
    <p:sldId id="286" r:id="rId5"/>
    <p:sldId id="287" r:id="rId6"/>
    <p:sldId id="288" r:id="rId7"/>
    <p:sldId id="289" r:id="rId8"/>
    <p:sldId id="290" r:id="rId9"/>
    <p:sldId id="291" r:id="rId10"/>
    <p:sldId id="292" r:id="rId11"/>
    <p:sldId id="293" r:id="rId12"/>
    <p:sldId id="294" r:id="rId13"/>
    <p:sldId id="295"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1D359F14-38CB-4CA9-8108-1241CA9695D4}" type="datetimeFigureOut">
              <a:rPr lang="tr-TR" smtClean="0"/>
              <a:t>8.02.2017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861A792-67D4-4718-84EB-1EF1BFCFD1B9}"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1D359F14-38CB-4CA9-8108-1241CA9695D4}" type="datetimeFigureOut">
              <a:rPr lang="tr-TR" smtClean="0"/>
              <a:t>8.02.2017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861A792-67D4-4718-84EB-1EF1BFCFD1B9}"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359F14-38CB-4CA9-8108-1241CA9695D4}" type="datetimeFigureOut">
              <a:rPr lang="tr-TR" smtClean="0"/>
              <a:t>8.02.2017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861A792-67D4-4718-84EB-1EF1BFCFD1B9}" type="slidenum">
              <a:rPr lang="tr-TR" smtClean="0"/>
              <a:t>‹#›</a:t>
            </a:fld>
            <a:endParaRPr lang="tr-T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1D359F14-38CB-4CA9-8108-1241CA9695D4}" type="datetimeFigureOut">
              <a:rPr lang="tr-TR" smtClean="0"/>
              <a:t>8.02.2017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861A792-67D4-4718-84EB-1EF1BFCFD1B9}" type="slidenum">
              <a:rPr lang="tr-TR" smtClean="0"/>
              <a:t>‹#›</a:t>
            </a:fld>
            <a:endParaRPr lang="tr-TR"/>
          </a:p>
        </p:txBody>
      </p:sp>
      <p:sp>
        <p:nvSpPr>
          <p:cNvPr id="7" name="Title 6"/>
          <p:cNvSpPr>
            <a:spLocks noGrp="1"/>
          </p:cNvSpPr>
          <p:nvPr>
            <p:ph type="title"/>
          </p:nvPr>
        </p:nvSpPr>
        <p:spPr/>
        <p:txBody>
          <a:bodyPr/>
          <a:lstStyle/>
          <a:p>
            <a:r>
              <a:rPr lang="tr-TR" smtClean="0"/>
              <a:t>Asıl başlık stili için tıklatın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D359F14-38CB-4CA9-8108-1241CA9695D4}" type="datetimeFigureOut">
              <a:rPr lang="tr-TR" smtClean="0"/>
              <a:t>8.02.2017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861A792-67D4-4718-84EB-1EF1BFCFD1B9}"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1D359F14-38CB-4CA9-8108-1241CA9695D4}" type="datetimeFigureOut">
              <a:rPr lang="tr-TR" smtClean="0"/>
              <a:t>8.02.2017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861A792-67D4-4718-84EB-1EF1BFCFD1B9}" type="slidenum">
              <a:rPr lang="tr-TR" smtClean="0"/>
              <a:t>‹#›</a:t>
            </a:fld>
            <a:endParaRPr lang="tr-TR"/>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D359F14-38CB-4CA9-8108-1241CA9695D4}" type="datetimeFigureOut">
              <a:rPr lang="tr-TR" smtClean="0"/>
              <a:t>8.02.2017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861A792-67D4-4718-84EB-1EF1BFCFD1B9}"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1D359F14-38CB-4CA9-8108-1241CA9695D4}" type="datetimeFigureOut">
              <a:rPr lang="tr-TR" smtClean="0"/>
              <a:t>8.02.2017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861A792-67D4-4718-84EB-1EF1BFCFD1B9}"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359F14-38CB-4CA9-8108-1241CA9695D4}" type="datetimeFigureOut">
              <a:rPr lang="tr-TR" smtClean="0"/>
              <a:t>8.02.2017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861A792-67D4-4718-84EB-1EF1BFCFD1B9}"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359F14-38CB-4CA9-8108-1241CA9695D4}" type="datetimeFigureOut">
              <a:rPr lang="tr-TR" smtClean="0"/>
              <a:t>8.02.2017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861A792-67D4-4718-84EB-1EF1BFCFD1B9}" type="slidenum">
              <a:rPr lang="tr-TR" smtClean="0"/>
              <a:t>‹#›</a:t>
            </a:fld>
            <a:endParaRPr lang="tr-T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D359F14-38CB-4CA9-8108-1241CA9695D4}" type="datetimeFigureOut">
              <a:rPr lang="tr-TR" smtClean="0"/>
              <a:t>8.02.2017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861A792-67D4-4718-84EB-1EF1BFCFD1B9}" type="slidenum">
              <a:rPr lang="tr-TR" smtClean="0"/>
              <a:t>‹#›</a:t>
            </a:fld>
            <a:endParaRPr lang="tr-T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1D359F14-38CB-4CA9-8108-1241CA9695D4}" type="datetimeFigureOut">
              <a:rPr lang="tr-TR" smtClean="0"/>
              <a:t>8.02.2017</a:t>
            </a:fld>
            <a:endParaRPr lang="tr-T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D861A792-67D4-4718-84EB-1EF1BFCFD1B9}" type="slidenum">
              <a:rPr lang="tr-TR" smtClean="0"/>
              <a:t>‹#›</a:t>
            </a:fld>
            <a:endParaRPr lang="tr-T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Engelli Çocuğa Sahip Ailelere Destek Hizmetler</a:t>
            </a:r>
            <a:endParaRPr lang="tr-TR" dirty="0"/>
          </a:p>
        </p:txBody>
      </p:sp>
      <p:sp>
        <p:nvSpPr>
          <p:cNvPr id="3" name="Alt Başlık 2"/>
          <p:cNvSpPr>
            <a:spLocks noGrp="1"/>
          </p:cNvSpPr>
          <p:nvPr>
            <p:ph type="subTitle" idx="1"/>
          </p:nvPr>
        </p:nvSpPr>
        <p:spPr>
          <a:xfrm>
            <a:off x="1475656" y="4725144"/>
            <a:ext cx="6400800" cy="1285884"/>
          </a:xfrm>
        </p:spPr>
        <p:txBody>
          <a:bodyPr>
            <a:normAutofit fontScale="92500" lnSpcReduction="20000"/>
          </a:bodyPr>
          <a:lstStyle/>
          <a:p>
            <a:r>
              <a:rPr lang="tr-TR" b="1" dirty="0" smtClean="0"/>
              <a:t>Doç. Dr. Ender Durualp</a:t>
            </a:r>
          </a:p>
          <a:p>
            <a:r>
              <a:rPr lang="tr-TR" b="1" dirty="0" smtClean="0"/>
              <a:t>Ankara Üniversitesi</a:t>
            </a:r>
          </a:p>
          <a:p>
            <a:r>
              <a:rPr lang="tr-TR" b="1" dirty="0" smtClean="0"/>
              <a:t>Sağlık Bilimleri Fakültesi</a:t>
            </a:r>
          </a:p>
          <a:p>
            <a:r>
              <a:rPr lang="tr-TR" b="1" dirty="0" smtClean="0"/>
              <a:t>Çocuk </a:t>
            </a:r>
            <a:r>
              <a:rPr lang="tr-TR" b="1" dirty="0"/>
              <a:t>G</a:t>
            </a:r>
            <a:r>
              <a:rPr lang="tr-TR" b="1" dirty="0" smtClean="0"/>
              <a:t>elişimi Bölümü</a:t>
            </a:r>
            <a:endParaRPr lang="tr-TR" b="1" dirty="0"/>
          </a:p>
        </p:txBody>
      </p:sp>
    </p:spTree>
    <p:extLst>
      <p:ext uri="{BB962C8B-B14F-4D97-AF65-F5344CB8AC3E}">
        <p14:creationId xmlns:p14="http://schemas.microsoft.com/office/powerpoint/2010/main" val="17865023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2492896"/>
            <a:ext cx="8229600" cy="3633267"/>
          </a:xfrm>
        </p:spPr>
        <p:txBody>
          <a:bodyPr/>
          <a:lstStyle/>
          <a:p>
            <a:r>
              <a:rPr lang="tr-TR" dirty="0"/>
              <a:t>Bir diğer destek mekanizması ise kişinin umutları, hayallerinin olmasıdır. Hayal edebilen ve geleceğe dair, çocuğun gelişim seyrine dair hayaller kurabilen bireyler ve bunlar için çalışabilen bireyler durumla daha kolay baş ederler. Yeni durumda bir şeyler yapabilmek için bireylerin geleceğe dair kurgularının olabilmesi gerekir</a:t>
            </a:r>
            <a:r>
              <a:rPr lang="tr-TR" dirty="0" smtClean="0"/>
              <a:t>.</a:t>
            </a:r>
          </a:p>
          <a:p>
            <a:r>
              <a:rPr lang="tr-TR" b="1" dirty="0">
                <a:solidFill>
                  <a:srgbClr val="FF0000"/>
                </a:solidFill>
              </a:rPr>
              <a:t>Engelli çocuğa sahip olmak bir durumdur, bir ceza değildir; işlenen bir günahın sonucu ise hiç değildir.</a:t>
            </a:r>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8191452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2492896"/>
            <a:ext cx="8229600" cy="4104456"/>
          </a:xfrm>
        </p:spPr>
        <p:txBody>
          <a:bodyPr>
            <a:normAutofit/>
          </a:bodyPr>
          <a:lstStyle/>
          <a:p>
            <a:r>
              <a:rPr lang="tr-TR" dirty="0"/>
              <a:t>Bir diğer önemli destek mekanizması ise </a:t>
            </a:r>
            <a:r>
              <a:rPr lang="tr-TR" dirty="0">
                <a:solidFill>
                  <a:srgbClr val="FF0000"/>
                </a:solidFill>
              </a:rPr>
              <a:t>çevresinin, ailesinin ve bireyin kendisinin</a:t>
            </a:r>
            <a:r>
              <a:rPr lang="tr-TR" dirty="0"/>
              <a:t> oluşturabileceği fiziksel, maddi kaynaklardır. Engelli bir çocuğun tedavi süreci, eğitimi vb. çok pahalıdır. Bunun için ailenin maddi olarak güçlü olması ya da devletin gereken sosyal ve ekonomik destekleri oluşturması gereklidir. </a:t>
            </a:r>
            <a:endParaRPr lang="tr-TR" dirty="0" smtClean="0"/>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12750411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Engelli bir çocuğa sahip olabilecek riskli grup takip ediliyorsa, engelli bir çocuğun ve ailenin tüm sağlık masrafları devletçe sağlanıyorsa, engelli bireye yönelik şehir ve yaşadığı mekânlar düzenlenmişse ve engelli bir çocuğa ailesi olmadan da yaşama şansı veriliyorsa ailenin engelle ve engelliliğin getirdiği durumla baş etmesi daha kolay olmaktadır. </a:t>
            </a:r>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17650640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9" y="1988840"/>
            <a:ext cx="7956872" cy="4137323"/>
          </a:xfrm>
        </p:spPr>
        <p:txBody>
          <a:bodyPr>
            <a:normAutofit fontScale="92500" lnSpcReduction="10000"/>
          </a:bodyPr>
          <a:lstStyle/>
          <a:p>
            <a:r>
              <a:rPr lang="tr-TR" dirty="0"/>
              <a:t>Yararlanılacak kaynaklar:</a:t>
            </a:r>
          </a:p>
          <a:p>
            <a:r>
              <a:rPr lang="tr-TR" dirty="0"/>
              <a:t>Aral, N. ve Gürsoy, F. (2007). Özel Eğitim. İstanbul: </a:t>
            </a:r>
            <a:r>
              <a:rPr lang="tr-TR" dirty="0" err="1"/>
              <a:t>Morpa</a:t>
            </a:r>
            <a:r>
              <a:rPr lang="tr-TR" dirty="0"/>
              <a:t> Yayınları. </a:t>
            </a:r>
          </a:p>
          <a:p>
            <a:r>
              <a:rPr lang="tr-TR" dirty="0"/>
              <a:t>Nazlı, S. (2013). Aile Danışmanlığı. 10 baskı. Ankara: Anı Yayıncılık</a:t>
            </a:r>
            <a:r>
              <a:rPr lang="tr-TR" dirty="0" smtClean="0"/>
              <a:t>.</a:t>
            </a:r>
          </a:p>
          <a:p>
            <a:r>
              <a:rPr lang="tr-TR" b="1" i="1" dirty="0"/>
              <a:t>Öğretmenlik Alan Bilgisi/Okul Öncesi Öğretmenliği.(</a:t>
            </a:r>
            <a:r>
              <a:rPr lang="tr-TR" dirty="0"/>
              <a:t>2016).</a:t>
            </a:r>
            <a:r>
              <a:rPr lang="tr-TR" b="1" dirty="0"/>
              <a:t> </a:t>
            </a:r>
            <a:r>
              <a:rPr lang="tr-TR" dirty="0"/>
              <a:t>(</a:t>
            </a:r>
            <a:r>
              <a:rPr lang="tr-TR" dirty="0" err="1"/>
              <a:t>Ed</a:t>
            </a:r>
            <a:r>
              <a:rPr lang="tr-TR" dirty="0"/>
              <a:t>: Neriman Aral, Ümit Deniz ve Adnan Kan). Ankara: Nobel Akademik Yayıncılık, Alan Bilgisi Yayınları.</a:t>
            </a:r>
          </a:p>
          <a:p>
            <a:r>
              <a:rPr lang="tr-TR" dirty="0" err="1"/>
              <a:t>Kaytez</a:t>
            </a:r>
            <a:r>
              <a:rPr lang="tr-TR" dirty="0"/>
              <a:t>, N., </a:t>
            </a:r>
            <a:r>
              <a:rPr lang="tr-TR" b="1" dirty="0"/>
              <a:t>Durualp, E. </a:t>
            </a:r>
            <a:r>
              <a:rPr lang="tr-TR" dirty="0"/>
              <a:t>ve </a:t>
            </a:r>
            <a:r>
              <a:rPr lang="tr-TR" dirty="0" err="1"/>
              <a:t>Kadan</a:t>
            </a:r>
            <a:r>
              <a:rPr lang="tr-TR" dirty="0"/>
              <a:t>, G. (2015). Engelli Çocuğa Sahip Olan Ailelerin Gereksinimlerinin ve Stres Düzeylerinin İncelenmesi. </a:t>
            </a:r>
            <a:r>
              <a:rPr lang="tr-TR" i="1" dirty="0"/>
              <a:t>Eğitim ve Öğretim Araştırmaları Dergisi, </a:t>
            </a:r>
            <a:r>
              <a:rPr lang="tr-TR" dirty="0"/>
              <a:t>4 (1): 197-214.</a:t>
            </a:r>
          </a:p>
          <a:p>
            <a:endParaRPr lang="tr-TR"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3708794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a:t>Engelli bir çocuğa sahip olmak anne ve baba için bilinen ve umulan hayatın istemedikleri yönde değişmesi ile onları zorda bırakan ve yeniden yapılanmayı zorunlu kılan bir durumdur. </a:t>
            </a:r>
            <a:endParaRPr lang="tr-TR" dirty="0" smtClean="0"/>
          </a:p>
          <a:p>
            <a:r>
              <a:rPr lang="tr-TR" dirty="0" smtClean="0"/>
              <a:t>Kendilerinin </a:t>
            </a:r>
            <a:r>
              <a:rPr lang="tr-TR" dirty="0"/>
              <a:t>belirleyebileceğini sandıkları geleceği ve gelecek planlarını yeniden yapılandırmak zorundadırlar.</a:t>
            </a:r>
          </a:p>
        </p:txBody>
      </p:sp>
      <p:sp>
        <p:nvSpPr>
          <p:cNvPr id="2" name="Başlık 1"/>
          <p:cNvSpPr>
            <a:spLocks noGrp="1"/>
          </p:cNvSpPr>
          <p:nvPr>
            <p:ph type="title"/>
          </p:nvPr>
        </p:nvSpPr>
        <p:spPr/>
        <p:txBody>
          <a:bodyPr/>
          <a:lstStyle/>
          <a:p>
            <a:r>
              <a:rPr lang="tr-TR" dirty="0" smtClean="0"/>
              <a:t>Destekler </a:t>
            </a:r>
            <a:endParaRPr lang="tr-TR" dirty="0"/>
          </a:p>
        </p:txBody>
      </p:sp>
    </p:spTree>
    <p:extLst>
      <p:ext uri="{BB962C8B-B14F-4D97-AF65-F5344CB8AC3E}">
        <p14:creationId xmlns:p14="http://schemas.microsoft.com/office/powerpoint/2010/main" val="24879344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2636912"/>
            <a:ext cx="8229600" cy="4104456"/>
          </a:xfrm>
        </p:spPr>
        <p:txBody>
          <a:bodyPr>
            <a:normAutofit/>
          </a:bodyPr>
          <a:lstStyle/>
          <a:p>
            <a:r>
              <a:rPr lang="tr-TR" dirty="0"/>
              <a:t>Ü</a:t>
            </a:r>
            <a:r>
              <a:rPr lang="tr-TR" dirty="0" smtClean="0"/>
              <a:t>lkemizdeki </a:t>
            </a:r>
            <a:r>
              <a:rPr lang="tr-TR" dirty="0"/>
              <a:t>ekonomik ve sosyal yapılanma halen olması gereken düzeyin çok altındadır. </a:t>
            </a:r>
            <a:endParaRPr lang="tr-TR" dirty="0" smtClean="0"/>
          </a:p>
          <a:p>
            <a:r>
              <a:rPr lang="tr-TR" dirty="0" smtClean="0"/>
              <a:t>Engelli </a:t>
            </a:r>
            <a:r>
              <a:rPr lang="tr-TR" dirty="0"/>
              <a:t>birey için okul, kreş, bakım evleri, mahalleler, sokaklar, yaşadığı evin dizaynı gibi alanlarda devletin desteği halen gerekenin çok altındadır. </a:t>
            </a:r>
            <a:endParaRPr lang="tr-TR" dirty="0" smtClean="0"/>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38142034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2564904"/>
            <a:ext cx="8229600" cy="3561259"/>
          </a:xfrm>
        </p:spPr>
        <p:txBody>
          <a:bodyPr/>
          <a:lstStyle/>
          <a:p>
            <a:r>
              <a:rPr lang="tr-TR" dirty="0" smtClean="0"/>
              <a:t>İlk </a:t>
            </a:r>
            <a:r>
              <a:rPr lang="tr-TR" dirty="0"/>
              <a:t>ve temel destek mekanizması kişinin </a:t>
            </a:r>
            <a:r>
              <a:rPr lang="tr-TR" dirty="0">
                <a:solidFill>
                  <a:srgbClr val="FF0000"/>
                </a:solidFill>
              </a:rPr>
              <a:t>kendisidir</a:t>
            </a:r>
            <a:r>
              <a:rPr lang="tr-TR" dirty="0"/>
              <a:t>. Yapabilirliği güçlü olan, olaylara karşı direncini aktif olarak harekete geçirebilen, yardım gerektiğinde isteyebilen, yaşama dair olan her şeyin olasılık içinde olduğunu bilen, gerçeği doğru değerlendiren, yoğun suçluluk duyguları geliştirmeyen, kendini önemli bulan bireylerin bu durumla daha güçlü olarak baş </a:t>
            </a:r>
            <a:r>
              <a:rPr lang="tr-TR" dirty="0" smtClean="0"/>
              <a:t>etmeleri beklenir.</a:t>
            </a:r>
            <a:endParaRPr lang="tr-TR" dirty="0"/>
          </a:p>
        </p:txBody>
      </p:sp>
      <p:sp>
        <p:nvSpPr>
          <p:cNvPr id="2" name="Başlık 1"/>
          <p:cNvSpPr>
            <a:spLocks noGrp="1"/>
          </p:cNvSpPr>
          <p:nvPr>
            <p:ph type="title"/>
          </p:nvPr>
        </p:nvSpPr>
        <p:spPr/>
        <p:txBody>
          <a:bodyPr/>
          <a:lstStyle/>
          <a:p>
            <a:endParaRPr lang="tr-TR" dirty="0"/>
          </a:p>
        </p:txBody>
      </p:sp>
    </p:spTree>
    <p:extLst>
      <p:ext uri="{BB962C8B-B14F-4D97-AF65-F5344CB8AC3E}">
        <p14:creationId xmlns:p14="http://schemas.microsoft.com/office/powerpoint/2010/main" val="14112585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988840"/>
            <a:ext cx="8229600" cy="4320480"/>
          </a:xfrm>
        </p:spPr>
        <p:txBody>
          <a:bodyPr>
            <a:normAutofit/>
          </a:bodyPr>
          <a:lstStyle/>
          <a:p>
            <a:r>
              <a:rPr lang="tr-TR" dirty="0"/>
              <a:t>İkincisi </a:t>
            </a:r>
            <a:r>
              <a:rPr lang="tr-TR" dirty="0">
                <a:solidFill>
                  <a:srgbClr val="FF0000"/>
                </a:solidFill>
              </a:rPr>
              <a:t>sosyal destek</a:t>
            </a:r>
            <a:r>
              <a:rPr lang="tr-TR" dirty="0"/>
              <a:t> mekanizmasıdır. Özellikle birbirlerini anlamaya çalışan ve yaşadıkları zorluklara saygı duyan bireylerin bulunduğu ailelerin durumla daha çabuk baş ederek bir çözüm üretme </a:t>
            </a:r>
            <a:r>
              <a:rPr lang="tr-TR" dirty="0" smtClean="0"/>
              <a:t>sürecine girdikleri görülmektedir.</a:t>
            </a:r>
          </a:p>
          <a:p>
            <a:r>
              <a:rPr lang="tr-TR" dirty="0"/>
              <a:t>Baş etme zorlukları sürecinde psikoterapi ya da sağaltım özellikle aile bireylerinin (anne-baba-çocuk) karşılaştıkları sıkışmışlıklarda, çaresizliklerde değişen yeni duruma uyum sürecinde, sorunla baş edilemediği durumlarda özellikle gereklidir.</a:t>
            </a:r>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5889873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2204864"/>
            <a:ext cx="8229600" cy="3921299"/>
          </a:xfrm>
        </p:spPr>
        <p:txBody>
          <a:bodyPr>
            <a:normAutofit/>
          </a:bodyPr>
          <a:lstStyle/>
          <a:p>
            <a:r>
              <a:rPr lang="tr-TR" dirty="0"/>
              <a:t>Ö</a:t>
            </a:r>
            <a:r>
              <a:rPr lang="tr-TR" dirty="0" smtClean="0"/>
              <a:t>ncelikli </a:t>
            </a:r>
            <a:r>
              <a:rPr lang="tr-TR" dirty="0"/>
              <a:t>olan ebeveynlerin sosyoekonomik ve eğitimsel ihtiyaçlarına cevap üreterek onları kendi reflekslerini kullanmaya yönlendirmektir. </a:t>
            </a:r>
            <a:endParaRPr lang="tr-TR" dirty="0" smtClean="0"/>
          </a:p>
          <a:p>
            <a:r>
              <a:rPr lang="tr-TR" dirty="0" smtClean="0"/>
              <a:t>Aileye </a:t>
            </a:r>
            <a:r>
              <a:rPr lang="tr-TR" dirty="0"/>
              <a:t>öncelikle bir </a:t>
            </a:r>
            <a:r>
              <a:rPr lang="tr-TR" b="1" i="1" dirty="0">
                <a:solidFill>
                  <a:srgbClr val="FF0000"/>
                </a:solidFill>
              </a:rPr>
              <a:t>danışmanlık</a:t>
            </a:r>
            <a:r>
              <a:rPr lang="tr-TR" dirty="0"/>
              <a:t> hizmeti sunulmalıdır. Bu ekonomik kaynaklara, sosyal destek mekanizmalarına hangi yollardan ulaşacakları, çocuk için ne tür rehabilitasyon olanakları olduğu, kimlerden ya da nerelerden yararlanacakları onlara ayrıntılı olarak açıklanmalıdır.</a:t>
            </a:r>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20885183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2564904"/>
            <a:ext cx="8229600" cy="3561259"/>
          </a:xfrm>
        </p:spPr>
        <p:txBody>
          <a:bodyPr>
            <a:normAutofit/>
          </a:bodyPr>
          <a:lstStyle/>
          <a:p>
            <a:r>
              <a:rPr lang="tr-TR" dirty="0"/>
              <a:t>Yerel ve merkezi kurumlar ailenin bu </a:t>
            </a:r>
            <a:r>
              <a:rPr lang="tr-TR" dirty="0" err="1"/>
              <a:t>travmatik</a:t>
            </a:r>
            <a:r>
              <a:rPr lang="tr-TR" dirty="0"/>
              <a:t> halinde onlar adına bu kaynağı takip edecek sosyal danışmanlık mekanizmaları oluşturmalıdır. </a:t>
            </a:r>
            <a:r>
              <a:rPr lang="tr-TR" dirty="0" smtClean="0"/>
              <a:t>Özellikle </a:t>
            </a:r>
            <a:r>
              <a:rPr lang="tr-TR" dirty="0"/>
              <a:t>şok durumunda olan ailenin bu mekanizmalara ulaşmalarına özel önem verilmelidir</a:t>
            </a:r>
            <a:r>
              <a:rPr lang="tr-TR" dirty="0" smtClean="0"/>
              <a:t>.</a:t>
            </a:r>
          </a:p>
          <a:p>
            <a:r>
              <a:rPr lang="tr-TR" dirty="0"/>
              <a:t>Bir diğer danışmanlık hizmetiyse ebeveynlerin durumu birbirlerine ve aile büyüklerine, akraba çevresine ve arkadaşlarına nasıl aktaracakları konusunda verilmelidir.</a:t>
            </a:r>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20124200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2492896"/>
            <a:ext cx="8229600" cy="3633267"/>
          </a:xfrm>
        </p:spPr>
        <p:txBody>
          <a:bodyPr>
            <a:normAutofit/>
          </a:bodyPr>
          <a:lstStyle/>
          <a:p>
            <a:r>
              <a:rPr lang="tr-TR" dirty="0"/>
              <a:t>Çocuklara nasıl oyuncaklar alacakları, evlerini nasıl düzenleyecekleri, evlerinde yeni ne tür değişiklikler yapacakları, güvenlik için nelere dikkat edecekleri, çocuğun yeme içme, giyinme vb. ihtiyaçları karşısında nelere dikkat edecekleri konusunda ebeveynler bilgilendirilmelidirler. </a:t>
            </a:r>
            <a:endParaRPr lang="tr-TR" dirty="0" smtClean="0"/>
          </a:p>
          <a:p>
            <a:r>
              <a:rPr lang="tr-TR" dirty="0" smtClean="0"/>
              <a:t>Sosyal </a:t>
            </a:r>
            <a:r>
              <a:rPr lang="tr-TR" dirty="0"/>
              <a:t>ortamlarda çocuklarıyla nasıl hareket edecekleri, sokaktaki davranışları konusunda nelere dikkat edecekleri, çevreyle nasıl baş edecekleri konusunda da bilgi verilmelidir.</a:t>
            </a:r>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10517894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2492896"/>
            <a:ext cx="8229600" cy="3633267"/>
          </a:xfrm>
        </p:spPr>
        <p:txBody>
          <a:bodyPr>
            <a:normAutofit/>
          </a:bodyPr>
          <a:lstStyle/>
          <a:p>
            <a:r>
              <a:rPr lang="tr-TR" dirty="0"/>
              <a:t>Aileler de bu konuda </a:t>
            </a:r>
            <a:r>
              <a:rPr lang="tr-TR" dirty="0" smtClean="0"/>
              <a:t>istekli olmalı </a:t>
            </a:r>
            <a:r>
              <a:rPr lang="tr-TR" dirty="0"/>
              <a:t>ve geleceği daha iyi kurgulamak ve bu günle daha kolay baş etmek için kendi güçlerini harekete geçirmeli ve zorlandıkları zaman ise psikolojik yardım almaktan </a:t>
            </a:r>
            <a:r>
              <a:rPr lang="tr-TR" dirty="0" smtClean="0"/>
              <a:t>çekinmemelidir.</a:t>
            </a:r>
            <a:r>
              <a:rPr lang="tr-TR" dirty="0"/>
              <a:t> </a:t>
            </a:r>
            <a:endParaRPr lang="tr-TR" dirty="0" smtClean="0"/>
          </a:p>
          <a:p>
            <a:r>
              <a:rPr lang="tr-TR" dirty="0"/>
              <a:t>Ö</a:t>
            </a:r>
            <a:r>
              <a:rPr lang="tr-TR" dirty="0" smtClean="0"/>
              <a:t>zellikle </a:t>
            </a:r>
            <a:r>
              <a:rPr lang="tr-TR" dirty="0"/>
              <a:t>engelli çocuğun ailesinde bulunan yakın ya da uzak tanış ya da akrabaların maddi ve manevi destekleri, eleştirisiz onları kabulleri ve onların isteklerine duyarlı olmaları azımsanmayacak büyük bir destektir.</a:t>
            </a:r>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25633447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146</TotalTime>
  <Words>685</Words>
  <Application>Microsoft Office PowerPoint</Application>
  <PresentationFormat>Ekran Gösterisi (4:3)</PresentationFormat>
  <Paragraphs>30</Paragraphs>
  <Slides>13</Slides>
  <Notes>0</Notes>
  <HiddenSlides>0</HiddenSlides>
  <MMClips>0</MMClips>
  <ScaleCrop>false</ScaleCrop>
  <HeadingPairs>
    <vt:vector size="4" baseType="variant">
      <vt:variant>
        <vt:lpstr>Tema</vt:lpstr>
      </vt:variant>
      <vt:variant>
        <vt:i4>1</vt:i4>
      </vt:variant>
      <vt:variant>
        <vt:lpstr>Slayt Başlıkları</vt:lpstr>
      </vt:variant>
      <vt:variant>
        <vt:i4>13</vt:i4>
      </vt:variant>
    </vt:vector>
  </HeadingPairs>
  <TitlesOfParts>
    <vt:vector size="14" baseType="lpstr">
      <vt:lpstr>Dalga Biçimi</vt:lpstr>
      <vt:lpstr>Engelli Çocuğa Sahip Ailelere Destek Hizmetler</vt:lpstr>
      <vt:lpstr>Destekler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ENGELLİ ÇOCUĞA SAHİP AİLELERİN TUTUMLARI</dc:title>
  <dc:creator>sony</dc:creator>
  <cp:lastModifiedBy>EDurualp</cp:lastModifiedBy>
  <cp:revision>20</cp:revision>
  <dcterms:created xsi:type="dcterms:W3CDTF">2014-04-05T16:20:42Z</dcterms:created>
  <dcterms:modified xsi:type="dcterms:W3CDTF">2017-02-08T20:15:47Z</dcterms:modified>
</cp:coreProperties>
</file>