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0" r:id="rId16"/>
    <p:sldId id="271" r:id="rId17"/>
    <p:sldId id="273" r:id="rId18"/>
    <p:sldId id="272"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664" autoAdjust="0"/>
    <p:restoredTop sz="0" autoAdjust="0"/>
  </p:normalViewPr>
  <p:slideViewPr>
    <p:cSldViewPr snapToGrid="0">
      <p:cViewPr varScale="1">
        <p:scale>
          <a:sx n="75" d="100"/>
          <a:sy n="75" d="100"/>
        </p:scale>
        <p:origin x="66"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0D60DC-15CC-4A88-A222-EC7B94246D70}" type="datetimeFigureOut">
              <a:rPr lang="tr-TR" smtClean="0"/>
              <a:t>9.05.2020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081C2A-DC48-4276-9C56-D0B1037E8399}" type="slidenum">
              <a:rPr lang="tr-TR" smtClean="0"/>
              <a:t>‹#›</a:t>
            </a:fld>
            <a:endParaRPr lang="tr-TR"/>
          </a:p>
        </p:txBody>
      </p:sp>
    </p:spTree>
    <p:extLst>
      <p:ext uri="{BB962C8B-B14F-4D97-AF65-F5344CB8AC3E}">
        <p14:creationId xmlns:p14="http://schemas.microsoft.com/office/powerpoint/2010/main" val="39298742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A081C2A-DC48-4276-9C56-D0B1037E8399}" type="slidenum">
              <a:rPr lang="tr-TR" smtClean="0"/>
              <a:t>1</a:t>
            </a:fld>
            <a:endParaRPr lang="tr-TR"/>
          </a:p>
        </p:txBody>
      </p:sp>
    </p:spTree>
    <p:extLst>
      <p:ext uri="{BB962C8B-B14F-4D97-AF65-F5344CB8AC3E}">
        <p14:creationId xmlns:p14="http://schemas.microsoft.com/office/powerpoint/2010/main" val="31564591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A081C2A-DC48-4276-9C56-D0B1037E8399}" type="slidenum">
              <a:rPr lang="tr-TR" smtClean="0"/>
              <a:t>4</a:t>
            </a:fld>
            <a:endParaRPr lang="tr-TR"/>
          </a:p>
        </p:txBody>
      </p:sp>
    </p:spTree>
    <p:extLst>
      <p:ext uri="{BB962C8B-B14F-4D97-AF65-F5344CB8AC3E}">
        <p14:creationId xmlns:p14="http://schemas.microsoft.com/office/powerpoint/2010/main" val="17150286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15157F7-E44C-4B00-9E1E-AA89E5499728}"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C991A5C-EB13-4C51-9FEF-77562955F23C}" type="slidenum">
              <a:rPr lang="tr-TR" smtClean="0"/>
              <a:t>‹#›</a:t>
            </a:fld>
            <a:endParaRPr lang="tr-TR"/>
          </a:p>
        </p:txBody>
      </p:sp>
    </p:spTree>
    <p:extLst>
      <p:ext uri="{BB962C8B-B14F-4D97-AF65-F5344CB8AC3E}">
        <p14:creationId xmlns:p14="http://schemas.microsoft.com/office/powerpoint/2010/main" val="113376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15157F7-E44C-4B00-9E1E-AA89E5499728}"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C991A5C-EB13-4C51-9FEF-77562955F23C}" type="slidenum">
              <a:rPr lang="tr-TR" smtClean="0"/>
              <a:t>‹#›</a:t>
            </a:fld>
            <a:endParaRPr lang="tr-TR"/>
          </a:p>
        </p:txBody>
      </p:sp>
    </p:spTree>
    <p:extLst>
      <p:ext uri="{BB962C8B-B14F-4D97-AF65-F5344CB8AC3E}">
        <p14:creationId xmlns:p14="http://schemas.microsoft.com/office/powerpoint/2010/main" val="2575484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15157F7-E44C-4B00-9E1E-AA89E5499728}"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C991A5C-EB13-4C51-9FEF-77562955F23C}"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761542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15157F7-E44C-4B00-9E1E-AA89E5499728}"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C991A5C-EB13-4C51-9FEF-77562955F23C}" type="slidenum">
              <a:rPr lang="tr-TR" smtClean="0"/>
              <a:t>‹#›</a:t>
            </a:fld>
            <a:endParaRPr lang="tr-TR"/>
          </a:p>
        </p:txBody>
      </p:sp>
    </p:spTree>
    <p:extLst>
      <p:ext uri="{BB962C8B-B14F-4D97-AF65-F5344CB8AC3E}">
        <p14:creationId xmlns:p14="http://schemas.microsoft.com/office/powerpoint/2010/main" val="17420671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15157F7-E44C-4B00-9E1E-AA89E5499728}"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C991A5C-EB13-4C51-9FEF-77562955F23C}"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749097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15157F7-E44C-4B00-9E1E-AA89E5499728}"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C991A5C-EB13-4C51-9FEF-77562955F23C}" type="slidenum">
              <a:rPr lang="tr-TR" smtClean="0"/>
              <a:t>‹#›</a:t>
            </a:fld>
            <a:endParaRPr lang="tr-TR"/>
          </a:p>
        </p:txBody>
      </p:sp>
    </p:spTree>
    <p:extLst>
      <p:ext uri="{BB962C8B-B14F-4D97-AF65-F5344CB8AC3E}">
        <p14:creationId xmlns:p14="http://schemas.microsoft.com/office/powerpoint/2010/main" val="2700242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157F7-E44C-4B00-9E1E-AA89E5499728}"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C991A5C-EB13-4C51-9FEF-77562955F23C}" type="slidenum">
              <a:rPr lang="tr-TR" smtClean="0"/>
              <a:t>‹#›</a:t>
            </a:fld>
            <a:endParaRPr lang="tr-TR"/>
          </a:p>
        </p:txBody>
      </p:sp>
    </p:spTree>
    <p:extLst>
      <p:ext uri="{BB962C8B-B14F-4D97-AF65-F5344CB8AC3E}">
        <p14:creationId xmlns:p14="http://schemas.microsoft.com/office/powerpoint/2010/main" val="36529583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157F7-E44C-4B00-9E1E-AA89E5499728}"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C991A5C-EB13-4C51-9FEF-77562955F23C}" type="slidenum">
              <a:rPr lang="tr-TR" smtClean="0"/>
              <a:t>‹#›</a:t>
            </a:fld>
            <a:endParaRPr lang="tr-TR"/>
          </a:p>
        </p:txBody>
      </p:sp>
    </p:spTree>
    <p:extLst>
      <p:ext uri="{BB962C8B-B14F-4D97-AF65-F5344CB8AC3E}">
        <p14:creationId xmlns:p14="http://schemas.microsoft.com/office/powerpoint/2010/main" val="4162380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157F7-E44C-4B00-9E1E-AA89E5499728}"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C991A5C-EB13-4C51-9FEF-77562955F23C}" type="slidenum">
              <a:rPr lang="tr-TR" smtClean="0"/>
              <a:t>‹#›</a:t>
            </a:fld>
            <a:endParaRPr lang="tr-TR"/>
          </a:p>
        </p:txBody>
      </p:sp>
    </p:spTree>
    <p:extLst>
      <p:ext uri="{BB962C8B-B14F-4D97-AF65-F5344CB8AC3E}">
        <p14:creationId xmlns:p14="http://schemas.microsoft.com/office/powerpoint/2010/main" val="2701776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15157F7-E44C-4B00-9E1E-AA89E5499728}"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C991A5C-EB13-4C51-9FEF-77562955F23C}" type="slidenum">
              <a:rPr lang="tr-TR" smtClean="0"/>
              <a:t>‹#›</a:t>
            </a:fld>
            <a:endParaRPr lang="tr-TR"/>
          </a:p>
        </p:txBody>
      </p:sp>
    </p:spTree>
    <p:extLst>
      <p:ext uri="{BB962C8B-B14F-4D97-AF65-F5344CB8AC3E}">
        <p14:creationId xmlns:p14="http://schemas.microsoft.com/office/powerpoint/2010/main" val="1503273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15157F7-E44C-4B00-9E1E-AA89E5499728}"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C991A5C-EB13-4C51-9FEF-77562955F23C}" type="slidenum">
              <a:rPr lang="tr-TR" smtClean="0"/>
              <a:t>‹#›</a:t>
            </a:fld>
            <a:endParaRPr lang="tr-TR"/>
          </a:p>
        </p:txBody>
      </p:sp>
    </p:spTree>
    <p:extLst>
      <p:ext uri="{BB962C8B-B14F-4D97-AF65-F5344CB8AC3E}">
        <p14:creationId xmlns:p14="http://schemas.microsoft.com/office/powerpoint/2010/main" val="937724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15157F7-E44C-4B00-9E1E-AA89E5499728}"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C991A5C-EB13-4C51-9FEF-77562955F23C}" type="slidenum">
              <a:rPr lang="tr-TR" smtClean="0"/>
              <a:t>‹#›</a:t>
            </a:fld>
            <a:endParaRPr lang="tr-TR"/>
          </a:p>
        </p:txBody>
      </p:sp>
    </p:spTree>
    <p:extLst>
      <p:ext uri="{BB962C8B-B14F-4D97-AF65-F5344CB8AC3E}">
        <p14:creationId xmlns:p14="http://schemas.microsoft.com/office/powerpoint/2010/main" val="3570351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15157F7-E44C-4B00-9E1E-AA89E5499728}"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C991A5C-EB13-4C51-9FEF-77562955F23C}" type="slidenum">
              <a:rPr lang="tr-TR" smtClean="0"/>
              <a:t>‹#›</a:t>
            </a:fld>
            <a:endParaRPr lang="tr-TR"/>
          </a:p>
        </p:txBody>
      </p:sp>
    </p:spTree>
    <p:extLst>
      <p:ext uri="{BB962C8B-B14F-4D97-AF65-F5344CB8AC3E}">
        <p14:creationId xmlns:p14="http://schemas.microsoft.com/office/powerpoint/2010/main" val="1307365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5157F7-E44C-4B00-9E1E-AA89E5499728}"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C991A5C-EB13-4C51-9FEF-77562955F23C}" type="slidenum">
              <a:rPr lang="tr-TR" smtClean="0"/>
              <a:t>‹#›</a:t>
            </a:fld>
            <a:endParaRPr lang="tr-TR"/>
          </a:p>
        </p:txBody>
      </p:sp>
    </p:spTree>
    <p:extLst>
      <p:ext uri="{BB962C8B-B14F-4D97-AF65-F5344CB8AC3E}">
        <p14:creationId xmlns:p14="http://schemas.microsoft.com/office/powerpoint/2010/main" val="4154782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157F7-E44C-4B00-9E1E-AA89E5499728}"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C991A5C-EB13-4C51-9FEF-77562955F23C}" type="slidenum">
              <a:rPr lang="tr-TR" smtClean="0"/>
              <a:t>‹#›</a:t>
            </a:fld>
            <a:endParaRPr lang="tr-TR"/>
          </a:p>
        </p:txBody>
      </p:sp>
    </p:spTree>
    <p:extLst>
      <p:ext uri="{BB962C8B-B14F-4D97-AF65-F5344CB8AC3E}">
        <p14:creationId xmlns:p14="http://schemas.microsoft.com/office/powerpoint/2010/main" val="1145333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157F7-E44C-4B00-9E1E-AA89E5499728}"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C991A5C-EB13-4C51-9FEF-77562955F23C}" type="slidenum">
              <a:rPr lang="tr-TR" smtClean="0"/>
              <a:t>‹#›</a:t>
            </a:fld>
            <a:endParaRPr lang="tr-TR"/>
          </a:p>
        </p:txBody>
      </p:sp>
    </p:spTree>
    <p:extLst>
      <p:ext uri="{BB962C8B-B14F-4D97-AF65-F5344CB8AC3E}">
        <p14:creationId xmlns:p14="http://schemas.microsoft.com/office/powerpoint/2010/main" val="1523894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15157F7-E44C-4B00-9E1E-AA89E5499728}" type="datetimeFigureOut">
              <a:rPr lang="tr-TR" smtClean="0"/>
              <a:t>9.05.2020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C991A5C-EB13-4C51-9FEF-77562955F23C}" type="slidenum">
              <a:rPr lang="tr-TR" smtClean="0"/>
              <a:t>‹#›</a:t>
            </a:fld>
            <a:endParaRPr lang="tr-TR"/>
          </a:p>
        </p:txBody>
      </p:sp>
    </p:spTree>
    <p:extLst>
      <p:ext uri="{BB962C8B-B14F-4D97-AF65-F5344CB8AC3E}">
        <p14:creationId xmlns:p14="http://schemas.microsoft.com/office/powerpoint/2010/main" val="1367039149"/>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Eğitimin Felsefi </a:t>
            </a:r>
            <a:r>
              <a:rPr lang="tr-TR" dirty="0"/>
              <a:t>T</a:t>
            </a:r>
            <a:r>
              <a:rPr lang="tr-TR" dirty="0" smtClean="0"/>
              <a:t>emelleri</a:t>
            </a:r>
            <a:endParaRPr lang="tr-TR" dirty="0"/>
          </a:p>
        </p:txBody>
      </p:sp>
      <p:sp>
        <p:nvSpPr>
          <p:cNvPr id="3" name="Alt Başlık 2"/>
          <p:cNvSpPr>
            <a:spLocks noGrp="1"/>
          </p:cNvSpPr>
          <p:nvPr>
            <p:ph type="subTitle" idx="1"/>
          </p:nvPr>
        </p:nvSpPr>
        <p:spPr/>
        <p:txBody>
          <a:bodyPr/>
          <a:lstStyle/>
          <a:p>
            <a:pPr algn="r"/>
            <a:r>
              <a:rPr lang="tr-TR" dirty="0" err="1" smtClean="0"/>
              <a:t>hkz</a:t>
            </a:r>
            <a:endParaRPr lang="tr-TR" dirty="0"/>
          </a:p>
        </p:txBody>
      </p:sp>
    </p:spTree>
    <p:extLst>
      <p:ext uri="{BB962C8B-B14F-4D97-AF65-F5344CB8AC3E}">
        <p14:creationId xmlns:p14="http://schemas.microsoft.com/office/powerpoint/2010/main" val="718618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idealizm</a:t>
            </a:r>
            <a:endParaRPr lang="tr-TR" dirty="0"/>
          </a:p>
        </p:txBody>
      </p:sp>
      <p:sp>
        <p:nvSpPr>
          <p:cNvPr id="3" name="İçerik Yer Tutucusu 2"/>
          <p:cNvSpPr>
            <a:spLocks noGrp="1"/>
          </p:cNvSpPr>
          <p:nvPr>
            <p:ph idx="1"/>
          </p:nvPr>
        </p:nvSpPr>
        <p:spPr/>
        <p:txBody>
          <a:bodyPr>
            <a:normAutofit lnSpcReduction="10000"/>
          </a:bodyPr>
          <a:lstStyle/>
          <a:p>
            <a:r>
              <a:rPr lang="tr-TR" dirty="0" smtClean="0"/>
              <a:t>Gerçekliğin temelde ruhsal ve düşünsel olduğunu ileri sürer.</a:t>
            </a:r>
          </a:p>
          <a:p>
            <a:r>
              <a:rPr lang="tr-TR" dirty="0" smtClean="0"/>
              <a:t>Doğayı ve fiziksel gerçekliği inkar etmemekle birlikte söz konusu gerçeğin, ikincil bir gerçek olduğunu, ruhsal gerçeğin bir görüntüsünden ibaret olduğunu savunur.</a:t>
            </a:r>
          </a:p>
          <a:p>
            <a:r>
              <a:rPr lang="tr-TR" dirty="0" smtClean="0"/>
              <a:t>İdealist felsefe maddeciliğin, diğer bir deyişle materyalizmin karşıtı olan bir felsefe olarak da bilinmektedir.</a:t>
            </a:r>
          </a:p>
          <a:p>
            <a:r>
              <a:rPr lang="tr-TR" dirty="0" smtClean="0"/>
              <a:t>Eflatun idealizmin babasıdır. İnsan duygularının algıladığı gerçeğin; gerçeğin kendisi olmayıp onun bir gölgesinden ibaret olduğunu savunur.</a:t>
            </a:r>
          </a:p>
          <a:p>
            <a:r>
              <a:rPr lang="tr-TR" dirty="0" smtClean="0"/>
              <a:t>İdealizme göre insan akıllı bir hayvandır. Bedeni nesneler alemine, ruhu ise idealar alemine aittir. Bedeni ölümlü, ruhu ise ölümsüzdür. Ruh bazen nesneler aleminden uzaklaşır ve idealar aleminden gelen ruh orada gördüklerini hatırlar. </a:t>
            </a:r>
            <a:endParaRPr lang="tr-TR" dirty="0"/>
          </a:p>
        </p:txBody>
      </p:sp>
    </p:spTree>
    <p:extLst>
      <p:ext uri="{BB962C8B-B14F-4D97-AF65-F5344CB8AC3E}">
        <p14:creationId xmlns:p14="http://schemas.microsoft.com/office/powerpoint/2010/main" val="7533807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4"/>
            <a:ext cx="10058400" cy="924680"/>
          </a:xfrm>
        </p:spPr>
        <p:txBody>
          <a:bodyPr/>
          <a:lstStyle/>
          <a:p>
            <a:r>
              <a:rPr lang="tr-TR" dirty="0" smtClean="0"/>
              <a:t>idealizm</a:t>
            </a:r>
            <a:endParaRPr lang="tr-TR" dirty="0"/>
          </a:p>
        </p:txBody>
      </p:sp>
      <p:sp>
        <p:nvSpPr>
          <p:cNvPr id="3" name="İçerik Yer Tutucusu 2"/>
          <p:cNvSpPr>
            <a:spLocks noGrp="1"/>
          </p:cNvSpPr>
          <p:nvPr>
            <p:ph idx="1"/>
          </p:nvPr>
        </p:nvSpPr>
        <p:spPr>
          <a:xfrm>
            <a:off x="1097280" y="1211284"/>
            <a:ext cx="10058400" cy="4657810"/>
          </a:xfrm>
        </p:spPr>
        <p:txBody>
          <a:bodyPr>
            <a:normAutofit/>
          </a:bodyPr>
          <a:lstStyle/>
          <a:p>
            <a:r>
              <a:rPr lang="tr-TR" dirty="0" smtClean="0"/>
              <a:t>Varlık anlayışı; bireysel zihin diğer zihinlerle ve evrensel zihinle ilişkilidir. Birey evrendeki oluşumların kendi içinde de oluşmakta olduğunun farkına varır. Öznel, bireysel zihin başka zihinleri anlayabilir. Başka zihinleri bilmek, anlamak ve onları yorumlamak, anlaşılabilir varlıkların düzenini bilmek demektir. Bu da gerçekliğin tümünden oluşan tüm varlığı kapsayan evrensel bir varlığın kabulüne yol açar.</a:t>
            </a:r>
          </a:p>
          <a:p>
            <a:r>
              <a:rPr lang="tr-TR" dirty="0" smtClean="0"/>
              <a:t>Bilgi anlayışı; sınırlı olan insan aklı mutlak aklın bir tinsel tözü olmakla birlikte kabiliyetler bakımından sınırlıdır. Buna karşın bireysel zihin bilgilerin tümünü içeren evrensel zihnin düşünce ya da kavramlarını kullanıp bilgiye ulaşabilir.</a:t>
            </a:r>
          </a:p>
          <a:p>
            <a:r>
              <a:rPr lang="tr-TR" dirty="0" smtClean="0"/>
              <a:t>İdealizmde bilme süreci, akılda önceden var olan biçimlenmiş ve sürekli kavramların hatırlanması veya tanımlanmasından başka bir şey değildir. Hatırlama yoluyla insan zihni kendisinden önce var olan evrensel zihne ulaşabilir.</a:t>
            </a:r>
          </a:p>
          <a:p>
            <a:r>
              <a:rPr lang="tr-TR" dirty="0" smtClean="0"/>
              <a:t>Değer anlayışı; değerler evrenin yapısında vardır ve bireylerin istediklerinden daha fazladır. Değerler mutlak ve içsel olup değiştirilemez ve evrenseldir. İyilik, doğruluk ve güzellik  evrensel zihinde yer alır. İdealist felsefeye göre sanat, hayatımızdaki şeyleri idealize ederek yansıttığında başarılıdır.</a:t>
            </a:r>
            <a:endParaRPr lang="tr-TR" dirty="0"/>
          </a:p>
        </p:txBody>
      </p:sp>
    </p:spTree>
    <p:extLst>
      <p:ext uri="{BB962C8B-B14F-4D97-AF65-F5344CB8AC3E}">
        <p14:creationId xmlns:p14="http://schemas.microsoft.com/office/powerpoint/2010/main" val="14670772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İdealist felsefede eğitim</a:t>
            </a:r>
            <a:endParaRPr lang="tr-TR" dirty="0"/>
          </a:p>
        </p:txBody>
      </p:sp>
      <p:sp>
        <p:nvSpPr>
          <p:cNvPr id="3" name="İçerik Yer Tutucusu 2"/>
          <p:cNvSpPr>
            <a:spLocks noGrp="1"/>
          </p:cNvSpPr>
          <p:nvPr>
            <p:ph idx="1"/>
          </p:nvPr>
        </p:nvSpPr>
        <p:spPr/>
        <p:txBody>
          <a:bodyPr/>
          <a:lstStyle/>
          <a:p>
            <a:r>
              <a:rPr lang="tr-TR" dirty="0" smtClean="0"/>
              <a:t>Eğitimin amacı öğrencileri doğruyu aramaya özendirmektir.</a:t>
            </a:r>
          </a:p>
          <a:p>
            <a:r>
              <a:rPr lang="tr-TR" dirty="0" smtClean="0"/>
              <a:t>Eğitim sürecinde öğrencilerin doğuştan getirdikleri yeteneklerin farkına varmaları sağlanmalıdır.</a:t>
            </a:r>
            <a:endParaRPr lang="tr-TR" dirty="0"/>
          </a:p>
          <a:p>
            <a:r>
              <a:rPr lang="tr-TR" dirty="0" smtClean="0"/>
              <a:t>İdealist felsefede okul, kültürel mirası oluşturan değerleri öğretmelidir.</a:t>
            </a:r>
          </a:p>
          <a:p>
            <a:r>
              <a:rPr lang="tr-TR" dirty="0" smtClean="0"/>
              <a:t>Öğretme öğrenme yöntemi soru cevaptır.</a:t>
            </a:r>
          </a:p>
          <a:p>
            <a:r>
              <a:rPr lang="tr-TR" dirty="0" smtClean="0"/>
              <a:t>İyi öğretmen; kişiliği konusunda iyi yetişmiş olmalı, kültürün yansıtıcısı olmalı, öğrenme sürecini çok iyi bilmeli, öğrencilerle arkadaş olmalı, öğrenme isteği uyandırmalıdır.</a:t>
            </a:r>
            <a:endParaRPr lang="tr-TR" dirty="0"/>
          </a:p>
        </p:txBody>
      </p:sp>
    </p:spTree>
    <p:extLst>
      <p:ext uri="{BB962C8B-B14F-4D97-AF65-F5344CB8AC3E}">
        <p14:creationId xmlns:p14="http://schemas.microsoft.com/office/powerpoint/2010/main" val="12046076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realizm</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Temsilcisi Aristo’dur.</a:t>
            </a:r>
          </a:p>
          <a:p>
            <a:r>
              <a:rPr lang="tr-TR" dirty="0" smtClean="0"/>
              <a:t>İdealist felsefenin tersine, ede ettiğimiz bilgilerden bağımsız olduğunu, varlığın doğası gereği bilgiden başka bir şey olduğunu ve bilgiden çıkamayacağı görüşünü savunmuşlardır.</a:t>
            </a:r>
          </a:p>
          <a:p>
            <a:r>
              <a:rPr lang="tr-TR" dirty="0" smtClean="0"/>
              <a:t>Realizm, gerçekliğin nesnel bir düzeni olduğunu ve insanların bu gerçekliğin bilgisine ulaşma yeteneğine sahip olduğunu savunur.</a:t>
            </a:r>
          </a:p>
          <a:p>
            <a:r>
              <a:rPr lang="tr-TR" dirty="0" smtClean="0"/>
              <a:t>Realizm, nesnelerin bizim onları algılamamız söz konusu değilken de var olduklarını ileri sürer.</a:t>
            </a:r>
          </a:p>
          <a:p>
            <a:r>
              <a:rPr lang="tr-TR" dirty="0" smtClean="0"/>
              <a:t>Kainatta var olan her ey insan zihninden bağımsız olarak vardır.</a:t>
            </a:r>
          </a:p>
          <a:p>
            <a:r>
              <a:rPr lang="tr-TR" dirty="0" smtClean="0"/>
              <a:t>Varlık anlayışı, insanların zihinleri dışında ve ondan bağımsız olarak var olan gerçekliğin nesnel düzeninde yaşar. Bir nesne madde ve biçim olmak üzere iki boyuttan oluşur ve bizim dışımızdadır.</a:t>
            </a:r>
            <a:endParaRPr lang="tr-TR" dirty="0"/>
          </a:p>
        </p:txBody>
      </p:sp>
    </p:spTree>
    <p:extLst>
      <p:ext uri="{BB962C8B-B14F-4D97-AF65-F5344CB8AC3E}">
        <p14:creationId xmlns:p14="http://schemas.microsoft.com/office/powerpoint/2010/main" val="33611454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627797"/>
          </a:xfrm>
        </p:spPr>
        <p:txBody>
          <a:bodyPr>
            <a:normAutofit fontScale="90000"/>
          </a:bodyPr>
          <a:lstStyle/>
          <a:p>
            <a:r>
              <a:rPr lang="tr-TR" dirty="0" smtClean="0"/>
              <a:t>realizm</a:t>
            </a:r>
            <a:endParaRPr lang="tr-TR" dirty="0"/>
          </a:p>
        </p:txBody>
      </p:sp>
      <p:sp>
        <p:nvSpPr>
          <p:cNvPr id="3" name="İçerik Yer Tutucusu 2"/>
          <p:cNvSpPr>
            <a:spLocks noGrp="1"/>
          </p:cNvSpPr>
          <p:nvPr>
            <p:ph idx="1"/>
          </p:nvPr>
        </p:nvSpPr>
        <p:spPr>
          <a:xfrm>
            <a:off x="1097280" y="778476"/>
            <a:ext cx="10058400" cy="5090618"/>
          </a:xfrm>
        </p:spPr>
        <p:txBody>
          <a:bodyPr>
            <a:normAutofit/>
          </a:bodyPr>
          <a:lstStyle/>
          <a:p>
            <a:r>
              <a:rPr lang="tr-TR" dirty="0" smtClean="0"/>
              <a:t>Bilgi anlayışı; bilgi insan zihniyle, zihnin dışındaki dünyanın karşılıklı olarak birbirini etkilemesiyle gerçekleşir. Algılama bir nesnenin maddi yanıyla ilgilidir. Algılama bilmenin başlangıcıdır ve sonu değildir. Varlığa ilişkin bilgimiz duyu organlarımızla algıladıklarımız ile sınırlıdır. </a:t>
            </a:r>
          </a:p>
          <a:p>
            <a:r>
              <a:rPr lang="tr-TR" dirty="0" smtClean="0"/>
              <a:t>Gerçek bilgiye gözlem ve deneyle ulaşılır.</a:t>
            </a:r>
          </a:p>
          <a:p>
            <a:r>
              <a:rPr lang="tr-TR" dirty="0" smtClean="0"/>
              <a:t>Değer anlayışı; değerler gerçekliğin yapısıyla biçimlendirilir. İnsanların akıllarını kullanarak kainatın düzenini keşfedebileceği savunulur.</a:t>
            </a:r>
          </a:p>
          <a:p>
            <a:r>
              <a:rPr lang="tr-TR" dirty="0" smtClean="0"/>
              <a:t>Realist felsefede eğitimin temel amacı; bilgiyi keşfetmek, bilgiyi kullanmak ve onu başka alanlara transfer etmektir.</a:t>
            </a:r>
          </a:p>
          <a:p>
            <a:r>
              <a:rPr lang="tr-TR" dirty="0" smtClean="0"/>
              <a:t>Öğretmen; anlatım, tartışma, gözlem ve deney gibi yöntemleri kullanır, öğrencilerin geçmiş yaşantılarını göz önünde bulundurur. Öğretmen bilgi veren ve eğlendirendir. Öğrenme, öğrencinin sorumluluğundadır.</a:t>
            </a:r>
          </a:p>
          <a:p>
            <a:r>
              <a:rPr lang="tr-TR" dirty="0" smtClean="0"/>
              <a:t>Eğitim toplumsallaştırma sürecidir. Yeni kuşağa kültürel mirasın aktarımıdır. Eğitim bilgi kullanma sanatıdır. </a:t>
            </a:r>
          </a:p>
          <a:p>
            <a:r>
              <a:rPr lang="tr-TR" dirty="0" smtClean="0"/>
              <a:t>Okul, öğrencilerin zihinsel gelişimini sağlamalıdır.</a:t>
            </a:r>
          </a:p>
          <a:p>
            <a:endParaRPr lang="tr-TR" dirty="0"/>
          </a:p>
        </p:txBody>
      </p:sp>
    </p:spTree>
    <p:extLst>
      <p:ext uri="{BB962C8B-B14F-4D97-AF65-F5344CB8AC3E}">
        <p14:creationId xmlns:p14="http://schemas.microsoft.com/office/powerpoint/2010/main" val="4128401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862575"/>
          </a:xfrm>
        </p:spPr>
        <p:txBody>
          <a:bodyPr/>
          <a:lstStyle/>
          <a:p>
            <a:r>
              <a:rPr lang="tr-TR" dirty="0" smtClean="0"/>
              <a:t>natüralizm</a:t>
            </a:r>
            <a:endParaRPr lang="tr-TR" dirty="0"/>
          </a:p>
        </p:txBody>
      </p:sp>
      <p:sp>
        <p:nvSpPr>
          <p:cNvPr id="3" name="İçerik Yer Tutucusu 2"/>
          <p:cNvSpPr>
            <a:spLocks noGrp="1"/>
          </p:cNvSpPr>
          <p:nvPr>
            <p:ph idx="1"/>
          </p:nvPr>
        </p:nvSpPr>
        <p:spPr>
          <a:xfrm>
            <a:off x="1097280" y="1062680"/>
            <a:ext cx="10058400" cy="4806413"/>
          </a:xfrm>
        </p:spPr>
        <p:txBody>
          <a:bodyPr>
            <a:normAutofit/>
          </a:bodyPr>
          <a:lstStyle/>
          <a:p>
            <a:r>
              <a:rPr lang="tr-TR" dirty="0" smtClean="0"/>
              <a:t>Çıkış noktası realist felsefedir. </a:t>
            </a:r>
          </a:p>
          <a:p>
            <a:r>
              <a:rPr lang="tr-TR" dirty="0" smtClean="0"/>
              <a:t>İnsan ile doğa arasındaki ilişkiler üzerinde durmaktadır.</a:t>
            </a:r>
          </a:p>
          <a:p>
            <a:r>
              <a:rPr lang="tr-TR" dirty="0" smtClean="0"/>
              <a:t>Gerçeğin doğa olduğunu ileri sürdüğünden materyalist felsefe ile de özdeşleştirilmektedir.</a:t>
            </a:r>
          </a:p>
          <a:p>
            <a:r>
              <a:rPr lang="tr-TR" dirty="0" err="1" smtClean="0"/>
              <a:t>Russo</a:t>
            </a:r>
            <a:r>
              <a:rPr lang="tr-TR" dirty="0" smtClean="0"/>
              <a:t> ve </a:t>
            </a:r>
            <a:r>
              <a:rPr lang="tr-TR" dirty="0" err="1"/>
              <a:t>P</a:t>
            </a:r>
            <a:r>
              <a:rPr lang="tr-TR" dirty="0" err="1" smtClean="0"/>
              <a:t>estalozzi</a:t>
            </a:r>
            <a:r>
              <a:rPr lang="tr-TR" dirty="0" smtClean="0"/>
              <a:t> temsilcisidir.</a:t>
            </a:r>
          </a:p>
          <a:p>
            <a:r>
              <a:rPr lang="tr-TR" dirty="0" smtClean="0"/>
              <a:t>Varlık anlayışı; görünen şeydir, doğadır. Yapay olmayandır. </a:t>
            </a:r>
          </a:p>
          <a:p>
            <a:r>
              <a:rPr lang="tr-TR" dirty="0" smtClean="0"/>
              <a:t>Doğa, kainatın içindeki evrensel ve yararlı bir düzen olarak tanımlanmaktadır.</a:t>
            </a:r>
          </a:p>
          <a:p>
            <a:r>
              <a:rPr lang="tr-TR" dirty="0" smtClean="0"/>
              <a:t>Doğa, kanunların topluma, ekonomiye, siyasete ve eğitime uygulanması gerekir. Çünkü doğa doğrunun kaynağıdır.</a:t>
            </a:r>
          </a:p>
          <a:p>
            <a:pPr algn="just"/>
            <a:r>
              <a:rPr lang="tr-TR" dirty="0" smtClean="0"/>
              <a:t>Bilgi anlayışı; bütünden çok parçadan oluşur. Gerçekliği öğelerine ayırma ya da çözümleme deneyimidir. Gerçekliğe ilişkin doğru ve bilimsel bir sonuç elde etmek için varlıkları en küçük parçalar halinde incelemek gerekir.  </a:t>
            </a:r>
            <a:r>
              <a:rPr lang="tr-TR" dirty="0" err="1" smtClean="0"/>
              <a:t>Naturalistlere</a:t>
            </a:r>
            <a:r>
              <a:rPr lang="tr-TR" dirty="0" smtClean="0"/>
              <a:t> göre, yanlış bilginin kaynağı doğru algılamayan soyut düşüncedir.</a:t>
            </a:r>
            <a:endParaRPr lang="tr-TR" dirty="0"/>
          </a:p>
        </p:txBody>
      </p:sp>
    </p:spTree>
    <p:extLst>
      <p:ext uri="{BB962C8B-B14F-4D97-AF65-F5344CB8AC3E}">
        <p14:creationId xmlns:p14="http://schemas.microsoft.com/office/powerpoint/2010/main" val="20647813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natüralizm</a:t>
            </a:r>
            <a:endParaRPr lang="tr-TR" dirty="0"/>
          </a:p>
        </p:txBody>
      </p:sp>
      <p:sp>
        <p:nvSpPr>
          <p:cNvPr id="3" name="İçerik Yer Tutucusu 2"/>
          <p:cNvSpPr>
            <a:spLocks noGrp="1"/>
          </p:cNvSpPr>
          <p:nvPr>
            <p:ph idx="1"/>
          </p:nvPr>
        </p:nvSpPr>
        <p:spPr>
          <a:xfrm>
            <a:off x="876300" y="1308100"/>
            <a:ext cx="10628312" cy="4603122"/>
          </a:xfrm>
        </p:spPr>
        <p:txBody>
          <a:bodyPr>
            <a:normAutofit lnSpcReduction="10000"/>
          </a:bodyPr>
          <a:lstStyle/>
          <a:p>
            <a:r>
              <a:rPr lang="tr-TR" dirty="0" smtClean="0"/>
              <a:t>Değer anlayışı; insanların çevresiyle etkileşimi sonucu oluşur. İçgüdülerin ve etkilerin baskı altında tutulmaması gerekir. Ahlak, temel insan gereksinimlerinden doğar. Beslenme, barınma ve ısınma gibi temel gereksinimlerin karşılaması, çocukta sevgi ve güven gibi duyguları oluşturur.</a:t>
            </a:r>
          </a:p>
          <a:p>
            <a:r>
              <a:rPr lang="tr-TR" dirty="0" smtClean="0"/>
              <a:t>Eğitimin temel amacı; insanları insan doğasının gerektirdiği şekilde ve bu doğaya uygun bir yaşam doğrultusunda yetiştirmek olduğu ileri sürülmektedir.</a:t>
            </a:r>
          </a:p>
          <a:p>
            <a:r>
              <a:rPr lang="tr-TR" dirty="0"/>
              <a:t> </a:t>
            </a:r>
            <a:r>
              <a:rPr lang="tr-TR" dirty="0" smtClean="0"/>
              <a:t>eğitimin hedefleri, insan doğasına ve doğaya uygunluğuna bakılmalıdır.</a:t>
            </a:r>
          </a:p>
          <a:p>
            <a:r>
              <a:rPr lang="tr-TR" dirty="0" smtClean="0"/>
              <a:t>Eğitimin gelişmesi doğa gibi yavaş yavaş olmalıdır.</a:t>
            </a:r>
          </a:p>
          <a:p>
            <a:r>
              <a:rPr lang="tr-TR" dirty="0" smtClean="0"/>
              <a:t>Öğrenme, kişinin ilgi ve yeteneğine göre düzenlenmelidir.</a:t>
            </a:r>
          </a:p>
          <a:p>
            <a:r>
              <a:rPr lang="tr-TR" dirty="0" smtClean="0"/>
              <a:t>Bilgiyi keşfederek öğrenmelidir. </a:t>
            </a:r>
          </a:p>
          <a:p>
            <a:r>
              <a:rPr lang="tr-TR" dirty="0" smtClean="0"/>
              <a:t>Çocuk büyüyene kadar hiçbir dini inanç ve ahlaki değer verilmemelidir.</a:t>
            </a:r>
          </a:p>
          <a:p>
            <a:r>
              <a:rPr lang="tr-TR" dirty="0" smtClean="0"/>
              <a:t>Öğretmen öğrencilere seçenek sunmalıdır.</a:t>
            </a:r>
          </a:p>
          <a:p>
            <a:r>
              <a:rPr lang="tr-TR" dirty="0" smtClean="0"/>
              <a:t>Buluş yoluyla öğrenmeyi şekillendirmelidir.</a:t>
            </a:r>
            <a:endParaRPr lang="tr-TR" dirty="0"/>
          </a:p>
        </p:txBody>
      </p:sp>
    </p:spTree>
    <p:extLst>
      <p:ext uri="{BB962C8B-B14F-4D97-AF65-F5344CB8AC3E}">
        <p14:creationId xmlns:p14="http://schemas.microsoft.com/office/powerpoint/2010/main" val="31237925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pragmatizm</a:t>
            </a:r>
            <a:endParaRPr lang="tr-TR" dirty="0"/>
          </a:p>
        </p:txBody>
      </p:sp>
      <p:sp>
        <p:nvSpPr>
          <p:cNvPr id="3" name="İçerik Yer Tutucusu 2"/>
          <p:cNvSpPr>
            <a:spLocks noGrp="1"/>
          </p:cNvSpPr>
          <p:nvPr>
            <p:ph idx="1"/>
          </p:nvPr>
        </p:nvSpPr>
        <p:spPr>
          <a:xfrm>
            <a:off x="787400" y="2133600"/>
            <a:ext cx="10717212" cy="3777622"/>
          </a:xfrm>
        </p:spPr>
        <p:txBody>
          <a:bodyPr>
            <a:normAutofit/>
          </a:bodyPr>
          <a:lstStyle/>
          <a:p>
            <a:r>
              <a:rPr lang="tr-TR" dirty="0" smtClean="0"/>
              <a:t>20. yy da Amerika’da ortaya çıkmıştır. Yararcılık olarak anılmakla birlikte, deneycilik, aletçilik, </a:t>
            </a:r>
            <a:r>
              <a:rPr lang="tr-TR" dirty="0" err="1" smtClean="0"/>
              <a:t>işlevselcilik</a:t>
            </a:r>
            <a:r>
              <a:rPr lang="tr-TR" dirty="0" smtClean="0"/>
              <a:t> gibi isimlerle anılmaktadır.</a:t>
            </a:r>
          </a:p>
          <a:p>
            <a:r>
              <a:rPr lang="tr-TR" dirty="0" smtClean="0"/>
              <a:t>John </a:t>
            </a:r>
            <a:r>
              <a:rPr lang="tr-TR" dirty="0" err="1"/>
              <a:t>D</a:t>
            </a:r>
            <a:r>
              <a:rPr lang="tr-TR" dirty="0" err="1" smtClean="0"/>
              <a:t>ewey’in</a:t>
            </a:r>
            <a:r>
              <a:rPr lang="tr-TR" dirty="0" smtClean="0"/>
              <a:t> deneyci düşünce sistemi üzerine kurulmuştur.</a:t>
            </a:r>
          </a:p>
          <a:p>
            <a:r>
              <a:rPr lang="tr-TR" dirty="0" smtClean="0"/>
              <a:t>Pragmatistler, doğrunun insan yaşantısından kaynaklanan deneysel bir olgu olduğunu ileri sürerler.</a:t>
            </a:r>
          </a:p>
          <a:p>
            <a:r>
              <a:rPr lang="tr-TR" dirty="0" smtClean="0"/>
              <a:t>Varlık anlayışı; deney ve araştırmalarla kanıtlandığında gerçektir. İnsanı biyolojik bir varlık olarak görür, ruhsal bir varlık olduğunu kabul etmez.</a:t>
            </a:r>
          </a:p>
          <a:p>
            <a:r>
              <a:rPr lang="tr-TR" dirty="0" smtClean="0"/>
              <a:t>Mutlak doğru ya da mutlak yanlış diye bir şey yoktur.</a:t>
            </a:r>
          </a:p>
          <a:p>
            <a:r>
              <a:rPr lang="tr-TR" dirty="0" smtClean="0"/>
              <a:t>Bilgi, deneysel bir olgu olarak nitelenir. Bilgiyi bulmak için deneysel araştırma yapmak gerekir. Bilgiyi bulmak için deneysel yöntem kullanılmalıdır. </a:t>
            </a:r>
            <a:endParaRPr lang="tr-TR" dirty="0"/>
          </a:p>
        </p:txBody>
      </p:sp>
    </p:spTree>
    <p:extLst>
      <p:ext uri="{BB962C8B-B14F-4D97-AF65-F5344CB8AC3E}">
        <p14:creationId xmlns:p14="http://schemas.microsoft.com/office/powerpoint/2010/main" val="26102045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pragmatizm</a:t>
            </a:r>
            <a:endParaRPr lang="tr-TR" dirty="0"/>
          </a:p>
        </p:txBody>
      </p:sp>
      <p:sp>
        <p:nvSpPr>
          <p:cNvPr id="3" name="İçerik Yer Tutucusu 2"/>
          <p:cNvSpPr>
            <a:spLocks noGrp="1"/>
          </p:cNvSpPr>
          <p:nvPr>
            <p:ph idx="1"/>
          </p:nvPr>
        </p:nvSpPr>
        <p:spPr>
          <a:xfrm>
            <a:off x="927100" y="1409700"/>
            <a:ext cx="10577512" cy="4501522"/>
          </a:xfrm>
        </p:spPr>
        <p:txBody>
          <a:bodyPr>
            <a:normAutofit/>
          </a:bodyPr>
          <a:lstStyle/>
          <a:p>
            <a:r>
              <a:rPr lang="tr-TR" dirty="0" smtClean="0"/>
              <a:t>Değer anlayışı; insanın olay ve olgulara gösterdiği tepkiden kaynaklanır.</a:t>
            </a:r>
          </a:p>
          <a:p>
            <a:r>
              <a:rPr lang="tr-TR" dirty="0" smtClean="0"/>
              <a:t>Deneysel değerlere göre değerlerin çatışması sonucu değerlendirme ortaya çıkar.</a:t>
            </a:r>
          </a:p>
          <a:p>
            <a:r>
              <a:rPr lang="tr-TR" dirty="0" smtClean="0"/>
              <a:t>Davranışı etkileyen iyi hale getiren düşünce ahlaki düşüncedir. Değerler, toplum, kültür ve zamana göre değişebilir.</a:t>
            </a:r>
          </a:p>
          <a:p>
            <a:r>
              <a:rPr lang="tr-TR" dirty="0" smtClean="0"/>
              <a:t>Eğitimin amacı; bireyleri yetiştirmektir. bireylere daha sonraki yaşantılarının kontrolünü ve yönlendirmesini sağlayan temel bilgiler kazandırılmalıdır. </a:t>
            </a:r>
          </a:p>
          <a:p>
            <a:r>
              <a:rPr lang="tr-TR" dirty="0" smtClean="0"/>
              <a:t>Okul, deneysel öğrenme için en uygun çevredir.</a:t>
            </a:r>
          </a:p>
          <a:p>
            <a:r>
              <a:rPr lang="tr-TR" dirty="0" smtClean="0"/>
              <a:t>Eğitimde bireylere değişmez bilgi verme yerine değişime karşı uyumu öğretmek hedeflenir.</a:t>
            </a:r>
          </a:p>
          <a:p>
            <a:r>
              <a:rPr lang="tr-TR" dirty="0" smtClean="0"/>
              <a:t>Okul ve okul dışı yaşam birbirinden kopuk değildir.</a:t>
            </a:r>
          </a:p>
          <a:p>
            <a:r>
              <a:rPr lang="tr-TR" dirty="0" smtClean="0"/>
              <a:t>Eğitim, yaşamın kendisidir.</a:t>
            </a:r>
            <a:endParaRPr lang="tr-TR" dirty="0"/>
          </a:p>
        </p:txBody>
      </p:sp>
    </p:spTree>
    <p:extLst>
      <p:ext uri="{BB962C8B-B14F-4D97-AF65-F5344CB8AC3E}">
        <p14:creationId xmlns:p14="http://schemas.microsoft.com/office/powerpoint/2010/main" val="33642592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4"/>
            <a:ext cx="10058400" cy="701938"/>
          </a:xfrm>
        </p:spPr>
        <p:txBody>
          <a:bodyPr>
            <a:normAutofit/>
          </a:bodyPr>
          <a:lstStyle/>
          <a:p>
            <a:r>
              <a:rPr lang="tr-TR" dirty="0" smtClean="0"/>
              <a:t>varoluşçuluk</a:t>
            </a:r>
            <a:endParaRPr lang="tr-TR" dirty="0"/>
          </a:p>
        </p:txBody>
      </p:sp>
      <p:sp>
        <p:nvSpPr>
          <p:cNvPr id="3" name="İçerik Yer Tutucusu 2"/>
          <p:cNvSpPr>
            <a:spLocks noGrp="1"/>
          </p:cNvSpPr>
          <p:nvPr>
            <p:ph idx="1"/>
          </p:nvPr>
        </p:nvSpPr>
        <p:spPr>
          <a:xfrm>
            <a:off x="1097280" y="1173892"/>
            <a:ext cx="10058400" cy="4695202"/>
          </a:xfrm>
        </p:spPr>
        <p:txBody>
          <a:bodyPr>
            <a:normAutofit lnSpcReduction="10000"/>
          </a:bodyPr>
          <a:lstStyle/>
          <a:p>
            <a:r>
              <a:rPr lang="tr-TR" dirty="0" smtClean="0"/>
              <a:t>İnsan özgürlüğüne önem veren bir felsefi akımdır. Temelinde insanın kendisini ve kendi gerçekliğini tanıması vardır.</a:t>
            </a:r>
          </a:p>
          <a:p>
            <a:r>
              <a:rPr lang="tr-TR" dirty="0" smtClean="0"/>
              <a:t>Her insan kendine özgü ve ayrı ayrıdır. Bireycilik savunulmaktadır. İnsan kendi varlığını kendi yaratır. Canlılar içinde bunu yapan tek varlık insandır.</a:t>
            </a:r>
          </a:p>
          <a:p>
            <a:r>
              <a:rPr lang="tr-TR" dirty="0" smtClean="0"/>
              <a:t>Pragmatizmin katı bilimsellik anlayışına karşı çıkar. </a:t>
            </a:r>
          </a:p>
          <a:p>
            <a:r>
              <a:rPr lang="tr-TR" dirty="0" smtClean="0"/>
              <a:t>Varlık anlayışı; varlık özden önce gelir. Varoluşta içsel ve dışsal diye bir şey yoktur. Bir varoluş görünüşünden ibarettir. Görünüş ve öz ikiliği yoktur. Görünüş özü gizlemez, çünkü görünüşün kendisi özdür. </a:t>
            </a:r>
          </a:p>
          <a:p>
            <a:r>
              <a:rPr lang="tr-TR" dirty="0" smtClean="0"/>
              <a:t>İnsan önce vardır daha sonra doğa ve toplumla etkileşerek kendi kendini yaratır. Her insan kendi özel kişiliğini oluşturan nitelikleri bu etkileşim sırasında kazanır. Toplumu oluşturan da bireydir.</a:t>
            </a:r>
          </a:p>
          <a:p>
            <a:r>
              <a:rPr lang="tr-TR" dirty="0" smtClean="0"/>
              <a:t>Bilgi anlayışı, genellikle özneldir. Kişi hangi bilgiyi elde edeceğini kendi iradesiyle seçmeli ve bununla ne yapacağına karar vermelidir. Bilmek, nesne aracılığıyla, kendimize ne olmadığımızın haberini vermektir. Bilgi yansız ve kesin değildir. İnsanın hayatı boyunca geçirdiği deneyimler ve hayalleri sonucunda oluşur.</a:t>
            </a:r>
            <a:endParaRPr lang="tr-TR" dirty="0"/>
          </a:p>
        </p:txBody>
      </p:sp>
    </p:spTree>
    <p:extLst>
      <p:ext uri="{BB962C8B-B14F-4D97-AF65-F5344CB8AC3E}">
        <p14:creationId xmlns:p14="http://schemas.microsoft.com/office/powerpoint/2010/main" val="744778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a:t>
            </a:r>
            <a:r>
              <a:rPr lang="tr-TR" dirty="0" smtClean="0"/>
              <a:t>nsan</a:t>
            </a:r>
            <a:endParaRPr lang="tr-TR" dirty="0"/>
          </a:p>
        </p:txBody>
      </p:sp>
      <p:sp>
        <p:nvSpPr>
          <p:cNvPr id="3" name="İçerik Yer Tutucusu 2"/>
          <p:cNvSpPr>
            <a:spLocks noGrp="1"/>
          </p:cNvSpPr>
          <p:nvPr>
            <p:ph idx="1"/>
          </p:nvPr>
        </p:nvSpPr>
        <p:spPr/>
        <p:txBody>
          <a:bodyPr>
            <a:normAutofit/>
          </a:bodyPr>
          <a:lstStyle/>
          <a:p>
            <a:r>
              <a:rPr lang="tr-TR" dirty="0" smtClean="0"/>
              <a:t>Her insanın kendine özgü bir amacı, oluşturduğu değerleri, inançları ve tutumları vardır.</a:t>
            </a:r>
          </a:p>
          <a:p>
            <a:r>
              <a:rPr lang="tr-TR" dirty="0" smtClean="0"/>
              <a:t>Bir felsefesi; yaşam biçimi, geleceğe bakışı, dünya görüşü bulunmaktadır.</a:t>
            </a:r>
          </a:p>
          <a:p>
            <a:r>
              <a:rPr lang="tr-TR" dirty="0" smtClean="0"/>
              <a:t>Devletlerin de bir siyasal felsefeleri bulunmaktadır ki, kurumlarında buna uygun işleyiş söz konusu olsun.</a:t>
            </a:r>
          </a:p>
          <a:p>
            <a:r>
              <a:rPr lang="tr-TR" dirty="0" smtClean="0"/>
              <a:t>Eğitimle ilgili anayasamızın 42. maddesi «Kimse eğitim, öğretim hakkından yoksun bırakılamaz.» denilmektedir.</a:t>
            </a:r>
          </a:p>
          <a:p>
            <a:r>
              <a:rPr lang="tr-TR" dirty="0" smtClean="0"/>
              <a:t>1739 sayılı Milli Eğitim Temel Kanunu’nda milli eğitimin genel amacı açıklanmaktadır. Buna göre «Türk milletini çağdaş uygarlığın yapıcı, yaratıcı, seçkin bir ortağı yapmak» temel felsefeyi ortaya koymaktadır.</a:t>
            </a:r>
            <a:endParaRPr lang="tr-TR" dirty="0"/>
          </a:p>
        </p:txBody>
      </p:sp>
    </p:spTree>
    <p:extLst>
      <p:ext uri="{BB962C8B-B14F-4D97-AF65-F5344CB8AC3E}">
        <p14:creationId xmlns:p14="http://schemas.microsoft.com/office/powerpoint/2010/main" val="10978786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varoluşçuluk</a:t>
            </a:r>
            <a:endParaRPr lang="tr-TR" dirty="0"/>
          </a:p>
        </p:txBody>
      </p:sp>
      <p:sp>
        <p:nvSpPr>
          <p:cNvPr id="3" name="İçerik Yer Tutucusu 2"/>
          <p:cNvSpPr>
            <a:spLocks noGrp="1"/>
          </p:cNvSpPr>
          <p:nvPr>
            <p:ph idx="1"/>
          </p:nvPr>
        </p:nvSpPr>
        <p:spPr>
          <a:xfrm>
            <a:off x="1041400" y="1295400"/>
            <a:ext cx="10463212" cy="4615822"/>
          </a:xfrm>
        </p:spPr>
        <p:txBody>
          <a:bodyPr>
            <a:normAutofit/>
          </a:bodyPr>
          <a:lstStyle/>
          <a:p>
            <a:r>
              <a:rPr lang="tr-TR" dirty="0" smtClean="0"/>
              <a:t>Değer anlayışı; değerler kişilerin tercihleriyle ortaya çıkmaktadır. Dış evrensel ölçütler değerlere ilişkin yorumlarda kullanılamaz. Kişiler tercihte bulunmaktan kaçınmamalıdır. Değerler, toplumdan topluma ve bireyden bireye değişebilir özellik taşır. Birey, eylemlerinde kendi kendisini yönlendirirse bir değer yaratır.</a:t>
            </a:r>
          </a:p>
          <a:p>
            <a:r>
              <a:rPr lang="tr-TR" dirty="0" smtClean="0"/>
              <a:t>Eğitimin amacı, bireye insan özgürlüğünün her şeyden üstün olduğunu öğretmek, kendi bireyselliğini geliştirmesine destek olmaktır. </a:t>
            </a:r>
          </a:p>
          <a:p>
            <a:r>
              <a:rPr lang="tr-TR" dirty="0" smtClean="0"/>
              <a:t>Varoluşçu felsefede eğitim daha çok bireylerin kişilik oluşumuna yöneliktir. </a:t>
            </a:r>
          </a:p>
          <a:p>
            <a:r>
              <a:rPr lang="tr-TR" dirty="0" smtClean="0"/>
              <a:t>Öğretmen derste her öğrenciyle ayrı </a:t>
            </a:r>
            <a:r>
              <a:rPr lang="tr-TR" dirty="0" smtClean="0"/>
              <a:t>ayrı </a:t>
            </a:r>
            <a:r>
              <a:rPr lang="tr-TR" dirty="0" smtClean="0"/>
              <a:t>ilgilenmelidir. </a:t>
            </a:r>
          </a:p>
          <a:p>
            <a:r>
              <a:rPr lang="tr-TR" dirty="0" smtClean="0"/>
              <a:t>Eğitim ortamı bireyin yaratıcılığını geliştirici, özgür gelişimini sağlayacak şekilde olmalı.</a:t>
            </a:r>
          </a:p>
          <a:p>
            <a:r>
              <a:rPr lang="tr-TR" dirty="0" smtClean="0"/>
              <a:t>Ders içeriği öğrenci tarafından seçilebilecek farklı içeriklerden oluşmalıdır.</a:t>
            </a:r>
          </a:p>
          <a:p>
            <a:r>
              <a:rPr lang="tr-TR" dirty="0" smtClean="0"/>
              <a:t>Yöntem, soru cevaptır.</a:t>
            </a:r>
          </a:p>
          <a:p>
            <a:endParaRPr lang="tr-TR" dirty="0"/>
          </a:p>
        </p:txBody>
      </p:sp>
    </p:spTree>
    <p:extLst>
      <p:ext uri="{BB962C8B-B14F-4D97-AF65-F5344CB8AC3E}">
        <p14:creationId xmlns:p14="http://schemas.microsoft.com/office/powerpoint/2010/main" val="35693251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Başlıca eğitim felsefeleri</a:t>
            </a:r>
            <a:endParaRPr lang="tr-TR" dirty="0"/>
          </a:p>
        </p:txBody>
      </p:sp>
      <p:sp>
        <p:nvSpPr>
          <p:cNvPr id="3" name="İçerik Yer Tutucusu 2"/>
          <p:cNvSpPr>
            <a:spLocks noGrp="1"/>
          </p:cNvSpPr>
          <p:nvPr>
            <p:ph idx="1"/>
          </p:nvPr>
        </p:nvSpPr>
        <p:spPr/>
        <p:txBody>
          <a:bodyPr/>
          <a:lstStyle/>
          <a:p>
            <a:r>
              <a:rPr lang="tr-TR" dirty="0" err="1" smtClean="0"/>
              <a:t>Daimicilik</a:t>
            </a:r>
            <a:endParaRPr lang="tr-TR" dirty="0" smtClean="0"/>
          </a:p>
          <a:p>
            <a:r>
              <a:rPr lang="tr-TR" dirty="0" err="1" smtClean="0"/>
              <a:t>İlerlemecilik</a:t>
            </a:r>
            <a:endParaRPr lang="tr-TR" dirty="0" smtClean="0"/>
          </a:p>
          <a:p>
            <a:r>
              <a:rPr lang="tr-TR" dirty="0" err="1" smtClean="0"/>
              <a:t>Özcülük</a:t>
            </a:r>
            <a:endParaRPr lang="tr-TR" dirty="0" smtClean="0"/>
          </a:p>
          <a:p>
            <a:r>
              <a:rPr lang="tr-TR" dirty="0" smtClean="0"/>
              <a:t>Yeniden </a:t>
            </a:r>
            <a:r>
              <a:rPr lang="tr-TR" dirty="0" err="1" smtClean="0"/>
              <a:t>yapılandırmacılık</a:t>
            </a:r>
            <a:endParaRPr lang="tr-TR" dirty="0" smtClean="0"/>
          </a:p>
          <a:p>
            <a:endParaRPr lang="tr-TR" dirty="0"/>
          </a:p>
        </p:txBody>
      </p:sp>
    </p:spTree>
    <p:extLst>
      <p:ext uri="{BB962C8B-B14F-4D97-AF65-F5344CB8AC3E}">
        <p14:creationId xmlns:p14="http://schemas.microsoft.com/office/powerpoint/2010/main" val="3227080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daimicilik</a:t>
            </a:r>
            <a:endParaRPr lang="tr-TR" dirty="0"/>
          </a:p>
        </p:txBody>
      </p:sp>
      <p:sp>
        <p:nvSpPr>
          <p:cNvPr id="3" name="İçerik Yer Tutucusu 2"/>
          <p:cNvSpPr>
            <a:spLocks noGrp="1"/>
          </p:cNvSpPr>
          <p:nvPr>
            <p:ph idx="1"/>
          </p:nvPr>
        </p:nvSpPr>
        <p:spPr>
          <a:xfrm>
            <a:off x="571500" y="1384300"/>
            <a:ext cx="10933112" cy="4526922"/>
          </a:xfrm>
        </p:spPr>
        <p:txBody>
          <a:bodyPr>
            <a:normAutofit/>
          </a:bodyPr>
          <a:lstStyle/>
          <a:p>
            <a:r>
              <a:rPr lang="tr-TR" dirty="0" smtClean="0"/>
              <a:t>İdealizm ve realizmi esas alır. </a:t>
            </a:r>
          </a:p>
          <a:p>
            <a:r>
              <a:rPr lang="tr-TR" dirty="0" err="1" smtClean="0"/>
              <a:t>Daimiciliğe</a:t>
            </a:r>
            <a:r>
              <a:rPr lang="tr-TR" dirty="0" smtClean="0"/>
              <a:t> göre, eğitim düşünürünün ilk sorunu insanın doğasını açıklamak ve bu doğaya ilişkin evrensel özelliklere dayanan bir eğitim programı tasarlamaktadır.</a:t>
            </a:r>
          </a:p>
          <a:p>
            <a:r>
              <a:rPr lang="tr-TR" dirty="0" smtClean="0"/>
              <a:t>İnsan doğasının değişmez bir yapısı  vardır. Bu nedenle eğitim modelleri de değişmez. </a:t>
            </a:r>
          </a:p>
          <a:p>
            <a:r>
              <a:rPr lang="tr-TR" dirty="0" smtClean="0"/>
              <a:t>Okulun görevi geçmişte elde edilen kesin doğruları yeni kuşaklara aktararak değişmenin ve kuşaklar arası çatışmanın önlenmesini sağlamaktır.</a:t>
            </a:r>
          </a:p>
          <a:p>
            <a:r>
              <a:rPr lang="tr-TR" dirty="0" smtClean="0"/>
              <a:t>Eğitimin amacı sağlam ve doğru kişilikli insan yetiştirmektir.</a:t>
            </a:r>
          </a:p>
          <a:p>
            <a:r>
              <a:rPr lang="tr-TR" dirty="0" smtClean="0"/>
              <a:t>Doğru evrensel ve değişmez olmalıdır.  Eğitim hayatın kopyası değil hayata hazırlayan olmalıdır.</a:t>
            </a:r>
          </a:p>
          <a:p>
            <a:r>
              <a:rPr lang="tr-TR" dirty="0" smtClean="0"/>
              <a:t>Klasik </a:t>
            </a:r>
            <a:r>
              <a:rPr lang="tr-TR" dirty="0" smtClean="0"/>
              <a:t>eserlerin öğretilmesine ağırlık verilmelidir.</a:t>
            </a:r>
            <a:endParaRPr lang="tr-TR" dirty="0"/>
          </a:p>
        </p:txBody>
      </p:sp>
    </p:spTree>
    <p:extLst>
      <p:ext uri="{BB962C8B-B14F-4D97-AF65-F5344CB8AC3E}">
        <p14:creationId xmlns:p14="http://schemas.microsoft.com/office/powerpoint/2010/main" val="41291441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ilerlemecilik</a:t>
            </a:r>
            <a:endParaRPr lang="tr-TR" dirty="0"/>
          </a:p>
        </p:txBody>
      </p:sp>
      <p:sp>
        <p:nvSpPr>
          <p:cNvPr id="3" name="İçerik Yer Tutucusu 2"/>
          <p:cNvSpPr>
            <a:spLocks noGrp="1"/>
          </p:cNvSpPr>
          <p:nvPr>
            <p:ph idx="1"/>
          </p:nvPr>
        </p:nvSpPr>
        <p:spPr>
          <a:xfrm>
            <a:off x="482600" y="1320800"/>
            <a:ext cx="11022012" cy="4590422"/>
          </a:xfrm>
        </p:spPr>
        <p:txBody>
          <a:bodyPr>
            <a:normAutofit/>
          </a:bodyPr>
          <a:lstStyle/>
          <a:p>
            <a:r>
              <a:rPr lang="tr-TR" dirty="0" smtClean="0"/>
              <a:t>Pragmatizmin eğitime uyarlanmasıdır.</a:t>
            </a:r>
          </a:p>
          <a:p>
            <a:r>
              <a:rPr lang="tr-TR" dirty="0" smtClean="0"/>
              <a:t>Eğitimin özü deneyimlerin sürekli olarak yeniden yapılandırılması oluşturmaktadır. Geçmişteki davranışlar gelecekteki davranışları yönlendirmektedir.</a:t>
            </a:r>
          </a:p>
          <a:p>
            <a:r>
              <a:rPr lang="tr-TR" dirty="0" smtClean="0"/>
              <a:t>Eğitim, sürekli değişen bir olgu olarak görülmektedir.</a:t>
            </a:r>
          </a:p>
          <a:p>
            <a:r>
              <a:rPr lang="tr-TR" dirty="0" smtClean="0"/>
              <a:t>Eğitim bireyi yaşama hazırlama değil, yaşamanın kendisidir. Okulda öğretilecek bilgiler, bireylerin kullanabileceği türden olmalıdır.</a:t>
            </a:r>
          </a:p>
          <a:p>
            <a:r>
              <a:rPr lang="tr-TR" dirty="0" smtClean="0"/>
              <a:t>Eğitim ortamı bireyin ilgi ve etkin gereksinimlerine göre düzenlenmelidir. Öğrenciler, öğrenmeye etkin olarak katılabilmeli, öğretmen öğrenciyi yönlendirmek yerine rehber olmalıdır.</a:t>
            </a:r>
          </a:p>
          <a:p>
            <a:r>
              <a:rPr lang="tr-TR" dirty="0" smtClean="0"/>
              <a:t>Öğrenciler problem çözme becerisini kazanmalıdır.</a:t>
            </a:r>
          </a:p>
          <a:p>
            <a:r>
              <a:rPr lang="tr-TR" dirty="0" smtClean="0"/>
              <a:t>Grupla öğretim teknikleri kullanılmalıdır.</a:t>
            </a:r>
            <a:endParaRPr lang="tr-TR" dirty="0"/>
          </a:p>
        </p:txBody>
      </p:sp>
    </p:spTree>
    <p:extLst>
      <p:ext uri="{BB962C8B-B14F-4D97-AF65-F5344CB8AC3E}">
        <p14:creationId xmlns:p14="http://schemas.microsoft.com/office/powerpoint/2010/main" val="12249313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4"/>
            <a:ext cx="10058400" cy="800792"/>
          </a:xfrm>
        </p:spPr>
        <p:txBody>
          <a:bodyPr/>
          <a:lstStyle/>
          <a:p>
            <a:r>
              <a:rPr lang="tr-TR" dirty="0" err="1" smtClean="0"/>
              <a:t>Özcülük</a:t>
            </a:r>
            <a:r>
              <a:rPr lang="tr-TR" dirty="0" smtClean="0"/>
              <a:t> (</a:t>
            </a:r>
            <a:r>
              <a:rPr lang="tr-TR" dirty="0" err="1" smtClean="0"/>
              <a:t>esasicilik</a:t>
            </a:r>
            <a:r>
              <a:rPr lang="tr-TR" dirty="0" smtClean="0"/>
              <a:t>)</a:t>
            </a:r>
            <a:endParaRPr lang="tr-TR" dirty="0"/>
          </a:p>
        </p:txBody>
      </p:sp>
      <p:sp>
        <p:nvSpPr>
          <p:cNvPr id="3" name="İçerik Yer Tutucusu 2"/>
          <p:cNvSpPr>
            <a:spLocks noGrp="1"/>
          </p:cNvSpPr>
          <p:nvPr>
            <p:ph idx="1"/>
          </p:nvPr>
        </p:nvSpPr>
        <p:spPr>
          <a:xfrm>
            <a:off x="1097280" y="1087396"/>
            <a:ext cx="10058400" cy="4781698"/>
          </a:xfrm>
        </p:spPr>
        <p:txBody>
          <a:bodyPr>
            <a:normAutofit/>
          </a:bodyPr>
          <a:lstStyle/>
          <a:p>
            <a:r>
              <a:rPr lang="tr-TR" dirty="0" err="1" smtClean="0"/>
              <a:t>İlerlemecilik</a:t>
            </a:r>
            <a:r>
              <a:rPr lang="tr-TR" dirty="0" smtClean="0"/>
              <a:t> akımına tepki olarak çıkmıştır. Temeli idealizm ve realizmdir.</a:t>
            </a:r>
          </a:p>
          <a:p>
            <a:r>
              <a:rPr lang="tr-TR" dirty="0" smtClean="0"/>
              <a:t>Eğitimin temel işlevi, insan kültürünün temel ögelerini, özünü korumak ve bunları gelecek nesillere aktarmaktır. </a:t>
            </a:r>
          </a:p>
          <a:p>
            <a:r>
              <a:rPr lang="tr-TR" dirty="0" smtClean="0"/>
              <a:t>Eğitimin amacı, geçmişte yararlı olan bilimlerin, sanatların ve temel yeteneklerin gelecek kuşaklara aktarılması olarak görülmektedir.</a:t>
            </a:r>
          </a:p>
          <a:p>
            <a:r>
              <a:rPr lang="tr-TR" dirty="0" smtClean="0"/>
              <a:t>Okulun görevi, kültürü korumak ve onu aktarmaktır.</a:t>
            </a:r>
          </a:p>
          <a:p>
            <a:r>
              <a:rPr lang="tr-TR" dirty="0" smtClean="0"/>
              <a:t>Öğretmen kültürel mirasın temsilcisi olarak görülmektedir. Bilginin aktarıcısıdır. </a:t>
            </a:r>
          </a:p>
          <a:p>
            <a:r>
              <a:rPr lang="tr-TR" dirty="0" smtClean="0"/>
              <a:t>Öğretmen etkin öğrenci pasiftir.</a:t>
            </a:r>
          </a:p>
          <a:p>
            <a:r>
              <a:rPr lang="tr-TR" dirty="0" smtClean="0"/>
              <a:t>Öğrenci öğretmenin gösterdiklerini ezberlemek zorundadır.</a:t>
            </a:r>
          </a:p>
          <a:p>
            <a:r>
              <a:rPr lang="tr-TR" dirty="0" smtClean="0"/>
              <a:t>Eğitim ortamında konular ve dersler önemlidir. Konular ise kültür ve geçmişte edinilen deneyimler oluşturmaktadır. İstendik davranışların öğretilmesi söz konusu değildir.</a:t>
            </a:r>
            <a:endParaRPr lang="tr-TR" dirty="0"/>
          </a:p>
        </p:txBody>
      </p:sp>
    </p:spTree>
    <p:extLst>
      <p:ext uri="{BB962C8B-B14F-4D97-AF65-F5344CB8AC3E}">
        <p14:creationId xmlns:p14="http://schemas.microsoft.com/office/powerpoint/2010/main" val="40728009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Yeniden </a:t>
            </a:r>
            <a:r>
              <a:rPr lang="tr-TR" smtClean="0"/>
              <a:t>yapılandırmacılık</a:t>
            </a:r>
            <a:endParaRPr lang="tr-TR"/>
          </a:p>
        </p:txBody>
      </p:sp>
      <p:sp>
        <p:nvSpPr>
          <p:cNvPr id="3" name="İçerik Yer Tutucusu 2"/>
          <p:cNvSpPr>
            <a:spLocks noGrp="1"/>
          </p:cNvSpPr>
          <p:nvPr>
            <p:ph idx="1"/>
          </p:nvPr>
        </p:nvSpPr>
        <p:spPr>
          <a:xfrm>
            <a:off x="584200" y="1320800"/>
            <a:ext cx="10920412" cy="4590422"/>
          </a:xfrm>
        </p:spPr>
        <p:txBody>
          <a:bodyPr>
            <a:normAutofit/>
          </a:bodyPr>
          <a:lstStyle/>
          <a:p>
            <a:r>
              <a:rPr lang="tr-TR" dirty="0" smtClean="0"/>
              <a:t>Pragmatizme dayanır. </a:t>
            </a:r>
            <a:r>
              <a:rPr lang="tr-TR" dirty="0" err="1" smtClean="0"/>
              <a:t>İlerlemecilik</a:t>
            </a:r>
            <a:r>
              <a:rPr lang="tr-TR" dirty="0" smtClean="0"/>
              <a:t> felsefesinin devamı olarak da görülür. </a:t>
            </a:r>
          </a:p>
          <a:p>
            <a:r>
              <a:rPr lang="tr-TR" dirty="0" smtClean="0"/>
              <a:t>Eğitimin görevi toplumu sürekli olarak yeniden şekillendirmek ve düzenlemektir. Ancak bu yolla toplumda demokrasi oluşur. </a:t>
            </a:r>
          </a:p>
          <a:p>
            <a:r>
              <a:rPr lang="tr-TR" dirty="0" smtClean="0"/>
              <a:t>Eğitim sosyal reform hareketlerini oluşturmada önemli bir araçtır. </a:t>
            </a:r>
            <a:r>
              <a:rPr lang="tr-TR" dirty="0"/>
              <a:t>E</a:t>
            </a:r>
            <a:r>
              <a:rPr lang="tr-TR" dirty="0" smtClean="0"/>
              <a:t>ğitim değişim aracı olduğu kadar denge aracıdır. İnsan her an yaşamı yeniden kurmalıdır. </a:t>
            </a:r>
          </a:p>
          <a:p>
            <a:r>
              <a:rPr lang="tr-TR" dirty="0" smtClean="0"/>
              <a:t>Eğitimin amacı, insanlığın barış ve mutluluğunu sağlama, güçlü ve tutarlı değerlere dayalı bir dünya uygarlığı kurma olmalıdır.</a:t>
            </a:r>
          </a:p>
          <a:p>
            <a:r>
              <a:rPr lang="tr-TR" dirty="0" smtClean="0"/>
              <a:t>Kişinin yeteneklerini ortaya çıkarma, değerleri bireye kazandırma, demokratik yaşam biçimini oluşturma, yaşamı sürekli yeniden kurma, eleştirel düşünceyi geliştirme eğitimin hedefleri arasındadır.</a:t>
            </a:r>
          </a:p>
          <a:p>
            <a:r>
              <a:rPr lang="tr-TR" dirty="0" smtClean="0"/>
              <a:t>Okul, toplumu ve doğayı değiştirme sorumluluğuna sahiptir.</a:t>
            </a:r>
          </a:p>
          <a:p>
            <a:r>
              <a:rPr lang="tr-TR" dirty="0" smtClean="0"/>
              <a:t>Öğretmen demokratik ortamı oluşturmalıdır.</a:t>
            </a:r>
          </a:p>
          <a:p>
            <a:r>
              <a:rPr lang="tr-TR" dirty="0" smtClean="0"/>
              <a:t>Ceza asla kullanmamalıdır.</a:t>
            </a:r>
            <a:endParaRPr lang="tr-TR" dirty="0"/>
          </a:p>
        </p:txBody>
      </p:sp>
    </p:spTree>
    <p:extLst>
      <p:ext uri="{BB962C8B-B14F-4D97-AF65-F5344CB8AC3E}">
        <p14:creationId xmlns:p14="http://schemas.microsoft.com/office/powerpoint/2010/main" val="27900122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a:xfrm>
            <a:off x="711200" y="2133600"/>
            <a:ext cx="10793412" cy="3777622"/>
          </a:xfrm>
        </p:spPr>
        <p:txBody>
          <a:bodyPr/>
          <a:lstStyle/>
          <a:p>
            <a:r>
              <a:rPr lang="tr-TR" dirty="0" smtClean="0"/>
              <a:t>Muammer </a:t>
            </a:r>
            <a:r>
              <a:rPr lang="tr-TR" dirty="0"/>
              <a:t>E</a:t>
            </a:r>
            <a:r>
              <a:rPr lang="tr-TR" dirty="0" smtClean="0"/>
              <a:t>rgün,, «Eğitimin Felsefi Temelleri», </a:t>
            </a:r>
            <a:r>
              <a:rPr lang="tr-TR" dirty="0" err="1" smtClean="0"/>
              <a:t>ed</a:t>
            </a:r>
            <a:r>
              <a:rPr lang="tr-TR" dirty="0" smtClean="0"/>
              <a:t>: Özcan Demirel, Zeki Kaya, Eğitime Giriş, 14. Baskı, </a:t>
            </a:r>
            <a:r>
              <a:rPr lang="tr-TR" dirty="0" err="1" smtClean="0"/>
              <a:t>Pegem</a:t>
            </a:r>
            <a:r>
              <a:rPr lang="tr-TR" dirty="0" smtClean="0"/>
              <a:t> Akademi, Ankara 2018, </a:t>
            </a:r>
            <a:r>
              <a:rPr lang="tr-TR" dirty="0" err="1" smtClean="0"/>
              <a:t>ss</a:t>
            </a:r>
            <a:r>
              <a:rPr lang="tr-TR" dirty="0" smtClean="0"/>
              <a:t>. 69-90.</a:t>
            </a:r>
            <a:endParaRPr lang="tr-TR" dirty="0"/>
          </a:p>
        </p:txBody>
      </p:sp>
    </p:spTree>
    <p:extLst>
      <p:ext uri="{BB962C8B-B14F-4D97-AF65-F5344CB8AC3E}">
        <p14:creationId xmlns:p14="http://schemas.microsoft.com/office/powerpoint/2010/main" val="3917936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Felsefe</a:t>
            </a:r>
            <a:endParaRPr lang="tr-TR" dirty="0"/>
          </a:p>
        </p:txBody>
      </p:sp>
      <p:sp>
        <p:nvSpPr>
          <p:cNvPr id="3" name="İçerik Yer Tutucusu 2"/>
          <p:cNvSpPr>
            <a:spLocks noGrp="1"/>
          </p:cNvSpPr>
          <p:nvPr>
            <p:ph idx="1"/>
          </p:nvPr>
        </p:nvSpPr>
        <p:spPr/>
        <p:txBody>
          <a:bodyPr/>
          <a:lstStyle/>
          <a:p>
            <a:r>
              <a:rPr lang="tr-TR" dirty="0" smtClean="0"/>
              <a:t>Bilgi severliktir.</a:t>
            </a:r>
          </a:p>
          <a:p>
            <a:r>
              <a:rPr lang="tr-TR" dirty="0" smtClean="0"/>
              <a:t>«</a:t>
            </a:r>
            <a:r>
              <a:rPr lang="tr-TR" dirty="0" err="1" smtClean="0"/>
              <a:t>Philla</a:t>
            </a:r>
            <a:r>
              <a:rPr lang="tr-TR" dirty="0" smtClean="0"/>
              <a:t>»: </a:t>
            </a:r>
            <a:r>
              <a:rPr lang="tr-TR" dirty="0" smtClean="0"/>
              <a:t>Sevgi</a:t>
            </a:r>
            <a:r>
              <a:rPr lang="tr-TR" dirty="0" smtClean="0"/>
              <a:t>, seven</a:t>
            </a:r>
          </a:p>
          <a:p>
            <a:r>
              <a:rPr lang="tr-TR" dirty="0" smtClean="0"/>
              <a:t>«</a:t>
            </a:r>
            <a:r>
              <a:rPr lang="tr-TR" dirty="0" err="1" smtClean="0"/>
              <a:t>Sophia</a:t>
            </a:r>
            <a:r>
              <a:rPr lang="tr-TR" dirty="0" smtClean="0"/>
              <a:t>»: </a:t>
            </a:r>
            <a:r>
              <a:rPr lang="tr-TR" dirty="0" smtClean="0"/>
              <a:t>Hikmet</a:t>
            </a:r>
            <a:r>
              <a:rPr lang="tr-TR" dirty="0" smtClean="0"/>
              <a:t>, bilgi, bilgelik anlamındadır.</a:t>
            </a:r>
          </a:p>
          <a:p>
            <a:r>
              <a:rPr lang="tr-TR" dirty="0" smtClean="0"/>
              <a:t>Felsefe olayların temeline, varlığına inmek ister.</a:t>
            </a:r>
          </a:p>
          <a:p>
            <a:r>
              <a:rPr lang="tr-TR" dirty="0" smtClean="0"/>
              <a:t>Felsefe, gerçeğin tümüyle, temellendirilmeye dayanarak bağ kurma süreci ve bunun sonunda elde edilen dirik ürünler olarak açıklanabilir.</a:t>
            </a:r>
            <a:endParaRPr lang="tr-TR" dirty="0"/>
          </a:p>
        </p:txBody>
      </p:sp>
    </p:spTree>
    <p:extLst>
      <p:ext uri="{BB962C8B-B14F-4D97-AF65-F5344CB8AC3E}">
        <p14:creationId xmlns:p14="http://schemas.microsoft.com/office/powerpoint/2010/main" val="1368703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Felsefe ve bilim</a:t>
            </a:r>
            <a:endParaRPr lang="tr-TR" dirty="0"/>
          </a:p>
        </p:txBody>
      </p:sp>
      <p:sp>
        <p:nvSpPr>
          <p:cNvPr id="3" name="İçerik Yer Tutucusu 2"/>
          <p:cNvSpPr>
            <a:spLocks noGrp="1"/>
          </p:cNvSpPr>
          <p:nvPr>
            <p:ph idx="1"/>
          </p:nvPr>
        </p:nvSpPr>
        <p:spPr/>
        <p:txBody>
          <a:bodyPr>
            <a:normAutofit/>
          </a:bodyPr>
          <a:lstStyle/>
          <a:p>
            <a:r>
              <a:rPr lang="tr-TR" dirty="0" smtClean="0"/>
              <a:t>Her bilimsel gelişme felsefeyi etkiler ve yeni felsefelerin doğmasına neden olur.</a:t>
            </a:r>
          </a:p>
          <a:p>
            <a:r>
              <a:rPr lang="tr-TR" dirty="0" smtClean="0"/>
              <a:t>Felsefe bilimsel bulgulardan yararlanarak yeni görüşler ortaya koyup bilime ufuklar açar. </a:t>
            </a:r>
          </a:p>
          <a:p>
            <a:r>
              <a:rPr lang="tr-TR" dirty="0" smtClean="0"/>
              <a:t>Bilim ve felsefe sürekli birbirini etkilemektedir.</a:t>
            </a:r>
          </a:p>
          <a:p>
            <a:pPr marL="0" indent="0">
              <a:buNone/>
            </a:pPr>
            <a:r>
              <a:rPr lang="tr-TR" dirty="0" smtClean="0"/>
              <a:t>Felsefe 3 ana alanla ilgilenmektedir:</a:t>
            </a:r>
          </a:p>
          <a:p>
            <a:r>
              <a:rPr lang="tr-TR" dirty="0" smtClean="0"/>
              <a:t>1. Varlık</a:t>
            </a:r>
          </a:p>
          <a:p>
            <a:r>
              <a:rPr lang="tr-TR" dirty="0" smtClean="0"/>
              <a:t>2. Bilgi</a:t>
            </a:r>
          </a:p>
          <a:p>
            <a:r>
              <a:rPr lang="tr-TR" dirty="0" smtClean="0"/>
              <a:t>3. Değerler</a:t>
            </a:r>
            <a:endParaRPr lang="tr-TR" dirty="0"/>
          </a:p>
        </p:txBody>
      </p:sp>
    </p:spTree>
    <p:extLst>
      <p:ext uri="{BB962C8B-B14F-4D97-AF65-F5344CB8AC3E}">
        <p14:creationId xmlns:p14="http://schemas.microsoft.com/office/powerpoint/2010/main" val="1073465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Varlık felsefesi</a:t>
            </a:r>
            <a:endParaRPr lang="tr-TR" dirty="0"/>
          </a:p>
        </p:txBody>
      </p:sp>
      <p:sp>
        <p:nvSpPr>
          <p:cNvPr id="3" name="İçerik Yer Tutucusu 2"/>
          <p:cNvSpPr>
            <a:spLocks noGrp="1"/>
          </p:cNvSpPr>
          <p:nvPr>
            <p:ph idx="1"/>
          </p:nvPr>
        </p:nvSpPr>
        <p:spPr/>
        <p:txBody>
          <a:bodyPr>
            <a:normAutofit/>
          </a:bodyPr>
          <a:lstStyle/>
          <a:p>
            <a:r>
              <a:rPr lang="tr-TR" dirty="0" smtClean="0"/>
              <a:t>Varlık felsefesine, ontoloji de denmektedir.</a:t>
            </a:r>
          </a:p>
          <a:p>
            <a:r>
              <a:rPr lang="tr-TR" dirty="0" smtClean="0"/>
              <a:t>Var olan maddi olabileceği gibi manevi de olabilir.</a:t>
            </a:r>
          </a:p>
          <a:p>
            <a:r>
              <a:rPr lang="tr-TR" dirty="0" smtClean="0"/>
              <a:t>Var olan  şey; edebiyat, tarih, ahlak, güzel, çirkin, doğal olaylar, tabiat, hava, su, toprak…</a:t>
            </a:r>
          </a:p>
          <a:p>
            <a:r>
              <a:rPr lang="tr-TR" dirty="0" smtClean="0"/>
              <a:t>Varlık felsefesi evrende var olan her şeyi incelemeye çalışmıştır. Atomdan uzaydaki kara deliklere, Allah’tan ruha kadar sosyal, kültürel, politik, siyasal doğal, psikolojik olgu, olay ve nesne varlık felsefesinin ilgi alanı içindedir.</a:t>
            </a:r>
          </a:p>
          <a:p>
            <a:r>
              <a:rPr lang="tr-TR" dirty="0" smtClean="0"/>
              <a:t>Varlık felsefesi, insanlığın şu an ulaştığı bilgilerin dışında ulaşamadıkları ve gelecekte ulaşabileceği bilgilerle de uğraşmaktadır.</a:t>
            </a:r>
          </a:p>
          <a:p>
            <a:r>
              <a:rPr lang="tr-TR" dirty="0" smtClean="0"/>
              <a:t>Var olanı 6 şekilde açıklar; zorunluluk, gerçeklik, olanak, </a:t>
            </a:r>
            <a:r>
              <a:rPr lang="tr-TR" dirty="0" err="1" smtClean="0"/>
              <a:t>rastlantısallık</a:t>
            </a:r>
            <a:r>
              <a:rPr lang="tr-TR" dirty="0" smtClean="0"/>
              <a:t>, gerçek olmama, olanaksızlık.</a:t>
            </a:r>
            <a:endParaRPr lang="tr-TR" dirty="0"/>
          </a:p>
        </p:txBody>
      </p:sp>
    </p:spTree>
    <p:extLst>
      <p:ext uri="{BB962C8B-B14F-4D97-AF65-F5344CB8AC3E}">
        <p14:creationId xmlns:p14="http://schemas.microsoft.com/office/powerpoint/2010/main" val="3803322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 felsefesi</a:t>
            </a:r>
            <a:endParaRPr lang="tr-TR" dirty="0"/>
          </a:p>
        </p:txBody>
      </p:sp>
      <p:sp>
        <p:nvSpPr>
          <p:cNvPr id="3" name="İçerik Yer Tutucusu 2"/>
          <p:cNvSpPr>
            <a:spLocks noGrp="1"/>
          </p:cNvSpPr>
          <p:nvPr>
            <p:ph idx="1"/>
          </p:nvPr>
        </p:nvSpPr>
        <p:spPr/>
        <p:txBody>
          <a:bodyPr>
            <a:normAutofit/>
          </a:bodyPr>
          <a:lstStyle/>
          <a:p>
            <a:r>
              <a:rPr lang="tr-TR" dirty="0" smtClean="0"/>
              <a:t>Epistemoloji de denmektedir.</a:t>
            </a:r>
          </a:p>
          <a:p>
            <a:r>
              <a:rPr lang="tr-TR" dirty="0" smtClean="0"/>
              <a:t>Bütün bilimlerle felsefe arasındaki ortak nokta «</a:t>
            </a:r>
            <a:r>
              <a:rPr lang="tr-TR" dirty="0" err="1" smtClean="0"/>
              <a:t>bilgi»dir</a:t>
            </a:r>
            <a:r>
              <a:rPr lang="tr-TR" dirty="0" smtClean="0"/>
              <a:t>.  Ancak bilgiyi elde etme yöntemi açısından bilimlerle felsefe arasında ayrılık vardır. </a:t>
            </a:r>
          </a:p>
          <a:p>
            <a:r>
              <a:rPr lang="tr-TR" dirty="0" smtClean="0"/>
              <a:t>Bilginin ne olduğu ve kapsamını inceleme işi felsefenindir. </a:t>
            </a:r>
          </a:p>
          <a:p>
            <a:r>
              <a:rPr lang="tr-TR" dirty="0" smtClean="0"/>
              <a:t>Bilginin kaynağı, sınırlılıkları, doğruluğu ya da yanlışlığı ile ilgili görüşler ileri sürmek bilgi felsefesinin işidir.</a:t>
            </a:r>
          </a:p>
          <a:p>
            <a:r>
              <a:rPr lang="tr-TR" dirty="0" smtClean="0"/>
              <a:t>Bilgi felsefesi, bilgiyi özne ile nesne arasındaki ilişki olarak tanımlamaktadır.</a:t>
            </a:r>
          </a:p>
          <a:p>
            <a:r>
              <a:rPr lang="tr-TR" dirty="0" smtClean="0"/>
              <a:t>Epistemolojide 3 tür bilgiden söz edilir; ilki genel, zorunlu ve kesin olan bilgi, ikincisi olabilen, olması olanaklı olan ancak her zaman öyle olması zorunlu olmayan bilgi, üçüncüsü ise; tek tek durumları saptayan bilgidir.</a:t>
            </a:r>
            <a:endParaRPr lang="tr-TR" dirty="0"/>
          </a:p>
        </p:txBody>
      </p:sp>
    </p:spTree>
    <p:extLst>
      <p:ext uri="{BB962C8B-B14F-4D97-AF65-F5344CB8AC3E}">
        <p14:creationId xmlns:p14="http://schemas.microsoft.com/office/powerpoint/2010/main" val="3672052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Değerler felsefesi</a:t>
            </a:r>
            <a:endParaRPr lang="tr-TR" dirty="0"/>
          </a:p>
        </p:txBody>
      </p:sp>
      <p:sp>
        <p:nvSpPr>
          <p:cNvPr id="3" name="İçerik Yer Tutucusu 2"/>
          <p:cNvSpPr>
            <a:spLocks noGrp="1"/>
          </p:cNvSpPr>
          <p:nvPr>
            <p:ph idx="1"/>
          </p:nvPr>
        </p:nvSpPr>
        <p:spPr/>
        <p:txBody>
          <a:bodyPr>
            <a:normAutofit/>
          </a:bodyPr>
          <a:lstStyle/>
          <a:p>
            <a:r>
              <a:rPr lang="tr-TR" dirty="0" err="1" smtClean="0"/>
              <a:t>Aksiyoloji</a:t>
            </a:r>
            <a:r>
              <a:rPr lang="tr-TR" dirty="0" smtClean="0"/>
              <a:t> de denir.</a:t>
            </a:r>
          </a:p>
          <a:p>
            <a:r>
              <a:rPr lang="tr-TR" dirty="0" smtClean="0"/>
              <a:t>Değer felsefesi; sanat ve ahlak konularını içerir.</a:t>
            </a:r>
          </a:p>
          <a:p>
            <a:r>
              <a:rPr lang="tr-TR" dirty="0" smtClean="0"/>
              <a:t>Yunanca «</a:t>
            </a:r>
            <a:r>
              <a:rPr lang="tr-TR" dirty="0" err="1" smtClean="0"/>
              <a:t>etique</a:t>
            </a:r>
            <a:r>
              <a:rPr lang="tr-TR" dirty="0" smtClean="0"/>
              <a:t>» ve </a:t>
            </a:r>
            <a:r>
              <a:rPr lang="tr-TR" dirty="0" err="1" smtClean="0"/>
              <a:t>arapça</a:t>
            </a:r>
            <a:r>
              <a:rPr lang="tr-TR" dirty="0" smtClean="0"/>
              <a:t> «</a:t>
            </a:r>
            <a:r>
              <a:rPr lang="tr-TR" dirty="0" err="1" smtClean="0"/>
              <a:t>hulk</a:t>
            </a:r>
            <a:r>
              <a:rPr lang="tr-TR" dirty="0" smtClean="0"/>
              <a:t>» kelimesinden türemiştir.</a:t>
            </a:r>
          </a:p>
          <a:p>
            <a:r>
              <a:rPr lang="tr-TR" dirty="0" smtClean="0"/>
              <a:t>İnsani değerler ve insan eylemlerini inceler.</a:t>
            </a:r>
          </a:p>
          <a:p>
            <a:r>
              <a:rPr lang="tr-TR" dirty="0" smtClean="0"/>
              <a:t>İnsan, yaptığı eylemlerin tamamını yaşadığı çevrede oluşturulmuş ve/veya kendisi tarafından oluşturulup benimsenmiş değerler çerçevesinde yapar. Bu yüzden insanın yaptığı eylemler değerler felsefesinin içine girmektedir.</a:t>
            </a:r>
          </a:p>
          <a:p>
            <a:r>
              <a:rPr lang="tr-TR" dirty="0" smtClean="0"/>
              <a:t>İyi kötü, güzel çirkin, sevgi nefret, ahlak ahlaksızlık, özgürlük esaret, saygı saygısızlık, vicdan vicdansızlık vb.</a:t>
            </a:r>
            <a:endParaRPr lang="tr-TR" dirty="0"/>
          </a:p>
        </p:txBody>
      </p:sp>
    </p:spTree>
    <p:extLst>
      <p:ext uri="{BB962C8B-B14F-4D97-AF65-F5344CB8AC3E}">
        <p14:creationId xmlns:p14="http://schemas.microsoft.com/office/powerpoint/2010/main" val="415707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 felsefe ilişkisi</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Eğitim felsefesi, eğitime yön veren, amaçları şekillendiren ve eğitim uygulamalarına yol gösteren bir disiplin ya da sistemli fikir ve kavramlar bütünüdür.</a:t>
            </a:r>
          </a:p>
          <a:p>
            <a:r>
              <a:rPr lang="tr-TR" dirty="0" smtClean="0"/>
              <a:t>Eğitimi bir bütün olarak ele alan ve kültürün vazgeçilmez bir ögesi biçiminde düşünen ,özenli eleştirici ve yöntemli çalışmaların tamamıdır.</a:t>
            </a:r>
          </a:p>
          <a:p>
            <a:r>
              <a:rPr lang="tr-TR" dirty="0" smtClean="0"/>
              <a:t>Bilginin elde edilişi, bilginin aktarımı, ahlak eğitimi, sanat eğitimi bireylerin toplumsallaştırılması ve benzeri konular eğitim felsefesini ilgilendirmektedir.</a:t>
            </a:r>
          </a:p>
          <a:p>
            <a:r>
              <a:rPr lang="tr-TR" dirty="0" smtClean="0"/>
              <a:t>Eğitim felsefesi, doğal olmak koşuluyla aynı zamanda bir varlık olarak insanı eğitim açısından ele aldığı için varlık felsefesiyle yakından ilişkilidir.</a:t>
            </a:r>
          </a:p>
          <a:p>
            <a:r>
              <a:rPr lang="tr-TR" dirty="0" smtClean="0"/>
              <a:t>Bilgi aktarımı, bilginin elde edilmesi eğitimin ana görevlerinden birisi olduğu için bilgi felsefesi ile, bireylerin sosyalleşmesi, kişiler arası ilişkileri geliştirmek, kültür aktarımı da eğitimin başka görevleri arasında olduğu içindir ki değerler felsefesiyle yakından ilgilidir.</a:t>
            </a:r>
            <a:endParaRPr lang="tr-TR" dirty="0"/>
          </a:p>
        </p:txBody>
      </p:sp>
    </p:spTree>
    <p:extLst>
      <p:ext uri="{BB962C8B-B14F-4D97-AF65-F5344CB8AC3E}">
        <p14:creationId xmlns:p14="http://schemas.microsoft.com/office/powerpoint/2010/main" val="1072112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Felsefi akımlar</a:t>
            </a:r>
            <a:endParaRPr lang="tr-TR" dirty="0"/>
          </a:p>
        </p:txBody>
      </p:sp>
      <p:sp>
        <p:nvSpPr>
          <p:cNvPr id="3" name="İçerik Yer Tutucusu 2"/>
          <p:cNvSpPr>
            <a:spLocks noGrp="1"/>
          </p:cNvSpPr>
          <p:nvPr>
            <p:ph idx="1"/>
          </p:nvPr>
        </p:nvSpPr>
        <p:spPr/>
        <p:txBody>
          <a:bodyPr/>
          <a:lstStyle/>
          <a:p>
            <a:r>
              <a:rPr lang="tr-TR" dirty="0" smtClean="0"/>
              <a:t>İdealizm</a:t>
            </a:r>
          </a:p>
          <a:p>
            <a:r>
              <a:rPr lang="tr-TR" dirty="0" smtClean="0"/>
              <a:t>Realizm</a:t>
            </a:r>
          </a:p>
          <a:p>
            <a:r>
              <a:rPr lang="tr-TR" dirty="0" smtClean="0"/>
              <a:t>Natüralizm</a:t>
            </a:r>
          </a:p>
          <a:p>
            <a:r>
              <a:rPr lang="tr-TR" dirty="0" smtClean="0"/>
              <a:t>Pragmatizm</a:t>
            </a:r>
          </a:p>
          <a:p>
            <a:r>
              <a:rPr lang="tr-TR" dirty="0" smtClean="0"/>
              <a:t>varoluşçuluk</a:t>
            </a:r>
            <a:endParaRPr lang="tr-TR" dirty="0"/>
          </a:p>
        </p:txBody>
      </p:sp>
    </p:spTree>
    <p:extLst>
      <p:ext uri="{BB962C8B-B14F-4D97-AF65-F5344CB8AC3E}">
        <p14:creationId xmlns:p14="http://schemas.microsoft.com/office/powerpoint/2010/main" val="609303934"/>
      </p:ext>
    </p:extLst>
  </p:cSld>
  <p:clrMapOvr>
    <a:masterClrMapping/>
  </p:clrMapOvr>
</p:sld>
</file>

<file path=ppt/theme/theme1.xml><?xml version="1.0" encoding="utf-8"?>
<a:theme xmlns:a="http://schemas.openxmlformats.org/drawingml/2006/main" name="Duman">
  <a:themeElements>
    <a:clrScheme name="Kırmızı">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213</TotalTime>
  <Words>2355</Words>
  <Application>Microsoft Office PowerPoint</Application>
  <PresentationFormat>Geniş ekran</PresentationFormat>
  <Paragraphs>180</Paragraphs>
  <Slides>26</Slides>
  <Notes>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26</vt:i4>
      </vt:variant>
    </vt:vector>
  </HeadingPairs>
  <TitlesOfParts>
    <vt:vector size="31" baseType="lpstr">
      <vt:lpstr>Arial</vt:lpstr>
      <vt:lpstr>Calibri</vt:lpstr>
      <vt:lpstr>Century Gothic</vt:lpstr>
      <vt:lpstr>Wingdings 3</vt:lpstr>
      <vt:lpstr>Duman</vt:lpstr>
      <vt:lpstr>Eğitimin Felsefi Temelleri</vt:lpstr>
      <vt:lpstr>İnsan</vt:lpstr>
      <vt:lpstr>Felsefe</vt:lpstr>
      <vt:lpstr>Felsefe ve bilim</vt:lpstr>
      <vt:lpstr>Varlık felsefesi</vt:lpstr>
      <vt:lpstr>Bilgi felsefesi</vt:lpstr>
      <vt:lpstr>Değerler felsefesi</vt:lpstr>
      <vt:lpstr>Eğitim felsefe ilişkisi</vt:lpstr>
      <vt:lpstr>Felsefi akımlar</vt:lpstr>
      <vt:lpstr>idealizm</vt:lpstr>
      <vt:lpstr>idealizm</vt:lpstr>
      <vt:lpstr>İdealist felsefede eğitim</vt:lpstr>
      <vt:lpstr>realizm</vt:lpstr>
      <vt:lpstr>realizm</vt:lpstr>
      <vt:lpstr>natüralizm</vt:lpstr>
      <vt:lpstr>natüralizm</vt:lpstr>
      <vt:lpstr>pragmatizm</vt:lpstr>
      <vt:lpstr>pragmatizm</vt:lpstr>
      <vt:lpstr>varoluşçuluk</vt:lpstr>
      <vt:lpstr>varoluşçuluk</vt:lpstr>
      <vt:lpstr>Başlıca eğitim felsefeleri</vt:lpstr>
      <vt:lpstr>daimicilik</vt:lpstr>
      <vt:lpstr>ilerlemecilik</vt:lpstr>
      <vt:lpstr>Özcülük (esasicilik)</vt:lpstr>
      <vt:lpstr>Yeniden yapılandırmacılık</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Eğitimin felsefi temelleri</dc:title>
  <dc:creator>userr</dc:creator>
  <cp:lastModifiedBy>user</cp:lastModifiedBy>
  <cp:revision>26</cp:revision>
  <dcterms:created xsi:type="dcterms:W3CDTF">2018-10-16T10:56:09Z</dcterms:created>
  <dcterms:modified xsi:type="dcterms:W3CDTF">2020-05-09T20:23:32Z</dcterms:modified>
</cp:coreProperties>
</file>