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6">
  <p:sldMasterIdLst>
    <p:sldMasterId id="2147483660" r:id="rId1"/>
    <p:sldMasterId id="2147483673" r:id="rId2"/>
    <p:sldMasterId id="2147483689" r:id="rId3"/>
  </p:sldMasterIdLst>
  <p:notesMasterIdLst>
    <p:notesMasterId r:id="rId13"/>
  </p:notesMasterIdLst>
  <p:handoutMasterIdLst>
    <p:handoutMasterId r:id="rId14"/>
  </p:handoutMasterIdLst>
  <p:sldIdLst>
    <p:sldId id="676" r:id="rId4"/>
    <p:sldId id="609" r:id="rId5"/>
    <p:sldId id="669" r:id="rId6"/>
    <p:sldId id="670" r:id="rId7"/>
    <p:sldId id="671" r:id="rId8"/>
    <p:sldId id="672" r:id="rId9"/>
    <p:sldId id="673" r:id="rId10"/>
    <p:sldId id="674" r:id="rId11"/>
    <p:sldId id="675" r:id="rId12"/>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userDrawn="1">
          <p15:clr>
            <a:srgbClr val="A4A3A4"/>
          </p15:clr>
        </p15:guide>
        <p15:guide id="2" pos="2857" userDrawn="1">
          <p15:clr>
            <a:srgbClr val="A4A3A4"/>
          </p15:clr>
        </p15:guide>
      </p15:sldGuideLst>
    </p:ext>
    <p:ext uri="{2D200454-40CA-4A62-9FC3-DE9A4176ACB9}">
      <p15:notes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03FAE"/>
    <a:srgbClr val="47176C"/>
    <a:srgbClr val="46166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Orta Stil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Orta Stil 2 - Vurgu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Orta Stil 2 - Vurgu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Stil Yok, Kılavuz Yok">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E3FDE45-AF77-4B5C-9715-49D594BDF05E}" styleName="Açık Stil 1 - Vurgu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173" autoAdjust="0"/>
    <p:restoredTop sz="94660"/>
  </p:normalViewPr>
  <p:slideViewPr>
    <p:cSldViewPr snapToGrid="0">
      <p:cViewPr varScale="1">
        <p:scale>
          <a:sx n="81" d="100"/>
          <a:sy n="81" d="100"/>
        </p:scale>
        <p:origin x="-1680" y="-90"/>
      </p:cViewPr>
      <p:guideLst>
        <p:guide orient="horz" pos="2160"/>
        <p:guide pos="2857"/>
      </p:guideLst>
    </p:cSldViewPr>
  </p:slideViewPr>
  <p:notesTextViewPr>
    <p:cViewPr>
      <p:scale>
        <a:sx n="66" d="100"/>
        <a:sy n="66" d="100"/>
      </p:scale>
      <p:origin x="0" y="0"/>
    </p:cViewPr>
  </p:notesTextViewPr>
  <p:sorterViewPr>
    <p:cViewPr>
      <p:scale>
        <a:sx n="100" d="100"/>
        <a:sy n="100" d="100"/>
      </p:scale>
      <p:origin x="0" y="0"/>
    </p:cViewPr>
  </p:sorterViewPr>
  <p:notesViewPr>
    <p:cSldViewPr snapToGrid="0">
      <p:cViewPr varScale="1">
        <p:scale>
          <a:sx n="64" d="100"/>
          <a:sy n="64" d="100"/>
        </p:scale>
        <p:origin x="3390"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presProps" Target="presProp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4DEB3403-51FA-4010-975A-92E4C2B0B2A1}" type="datetimeFigureOut">
              <a:rPr lang="tr-TR" smtClean="0"/>
              <a:t>19.02.2020</a:t>
            </a:fld>
            <a:endParaRPr lang="tr-TR"/>
          </a:p>
        </p:txBody>
      </p:sp>
      <p:sp>
        <p:nvSpPr>
          <p:cNvPr id="4" name="Altbilgi Yer Tutucusu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lang="tr-TR"/>
          </a:p>
        </p:txBody>
      </p:sp>
      <p:sp>
        <p:nvSpPr>
          <p:cNvPr id="5" name="Slayt Numarası Yer Tutucusu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A025271F-2A3F-44CE-9661-3F380E12CB38}" type="slidenum">
              <a:rPr lang="tr-TR" smtClean="0"/>
              <a:t>‹#›</a:t>
            </a:fld>
            <a:endParaRPr lang="tr-TR"/>
          </a:p>
        </p:txBody>
      </p:sp>
    </p:spTree>
    <p:extLst>
      <p:ext uri="{BB962C8B-B14F-4D97-AF65-F5344CB8AC3E}">
        <p14:creationId xmlns:p14="http://schemas.microsoft.com/office/powerpoint/2010/main" val="17520782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US"/>
          </a:p>
        </p:txBody>
      </p:sp>
      <p:sp>
        <p:nvSpPr>
          <p:cNvPr id="3" name="Veri Yer Tutucusu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C3F88CA5-4B52-431F-9D0B-7834703D4155}" type="datetimeFigureOut">
              <a:rPr lang="en-US" smtClean="0"/>
              <a:t>2/19/2020</a:t>
            </a:fld>
            <a:endParaRPr lang="en-US"/>
          </a:p>
        </p:txBody>
      </p:sp>
      <p:sp>
        <p:nvSpPr>
          <p:cNvPr id="4" name="Slayt Görüntüsü Yer Tutucusu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endParaRPr lang="en-US"/>
          </a:p>
        </p:txBody>
      </p:sp>
      <p:sp>
        <p:nvSpPr>
          <p:cNvPr id="5" name="Not Yer Tutucusu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6" name="Altbilgi Yer Tutucusu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US"/>
          </a:p>
        </p:txBody>
      </p:sp>
      <p:sp>
        <p:nvSpPr>
          <p:cNvPr id="7" name="Slayt Numarası Yer Tutucusu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5185FB67-13BD-4A07-A42B-F2DDB568A1B4}" type="slidenum">
              <a:rPr lang="en-US" smtClean="0"/>
              <a:t>‹#›</a:t>
            </a:fld>
            <a:endParaRPr lang="en-US"/>
          </a:p>
        </p:txBody>
      </p:sp>
    </p:spTree>
    <p:extLst>
      <p:ext uri="{BB962C8B-B14F-4D97-AF65-F5344CB8AC3E}">
        <p14:creationId xmlns:p14="http://schemas.microsoft.com/office/powerpoint/2010/main" val="91252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ctrTitle"/>
          </p:nvPr>
        </p:nvSpPr>
        <p:spPr>
          <a:xfrm>
            <a:off x="762000" y="3200400"/>
            <a:ext cx="7543800" cy="1524000"/>
          </a:xfrm>
        </p:spPr>
        <p:txBody>
          <a:bodyPr>
            <a:noAutofit/>
          </a:bodyPr>
          <a:lstStyle>
            <a:lvl1pPr>
              <a:defRPr sz="6000"/>
            </a:lvl1pPr>
          </a:lstStyle>
          <a:p>
            <a:r>
              <a:rPr lang="tr-TR" smtClean="0"/>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100">
                <a:solidFill>
                  <a:schemeClr val="tx2"/>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BFAC2E16-D5DA-4D9C-92CB-3D0DDCA7AE5C}" type="datetime1">
              <a:rPr lang="en-US" smtClean="0"/>
              <a:t>2/19/2020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37714002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3DC021E8-F963-4E7B-98CE-B76E5E287BD9}" type="datetime1">
              <a:rPr lang="en-US" smtClean="0"/>
              <a:t>2/19/2020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6073875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9F771BD1-7858-4A7D-AB54-A4451F562A85}" type="datetime1">
              <a:rPr lang="en-US" smtClean="0"/>
              <a:t>2/19/2020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3966878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ctrTitle"/>
          </p:nvPr>
        </p:nvSpPr>
        <p:spPr>
          <a:xfrm>
            <a:off x="762000" y="3200400"/>
            <a:ext cx="7543800" cy="1524000"/>
          </a:xfrm>
        </p:spPr>
        <p:txBody>
          <a:bodyPr>
            <a:noAutofit/>
          </a:bodyPr>
          <a:lstStyle>
            <a:lvl1pPr>
              <a:defRPr sz="6000"/>
            </a:lvl1pPr>
          </a:lstStyle>
          <a:p>
            <a:r>
              <a:rPr lang="tr-TR" smtClean="0"/>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100">
                <a:solidFill>
                  <a:schemeClr val="tx2"/>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A73093B4-1CC8-466C-AC69-8C4EAAC07B96}" type="datetime1">
              <a:rPr lang="en-US" smtClean="0"/>
              <a:t>2/19/2020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83248083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D590254B-BB82-4C80-A262-98BD5C0B4A90}" type="datetime1">
              <a:rPr lang="en-US" smtClean="0"/>
              <a:t>2/19/2020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88757136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title"/>
          </p:nvPr>
        </p:nvSpPr>
        <p:spPr>
          <a:xfrm>
            <a:off x="762000" y="3276600"/>
            <a:ext cx="7543800" cy="1676400"/>
          </a:xfrm>
        </p:spPr>
        <p:txBody>
          <a:bodyPr anchor="b" anchorCtr="0"/>
          <a:lstStyle>
            <a:lvl1pPr algn="l">
              <a:defRPr sz="405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100">
                <a:solidFill>
                  <a:schemeClr val="tx2"/>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E3955901-25EF-4B6B-8217-40AE73B567A5}" type="datetime1">
              <a:rPr lang="en-US" smtClean="0"/>
              <a:t>2/19/2020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261986849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Date Placeholder 4"/>
          <p:cNvSpPr>
            <a:spLocks noGrp="1"/>
          </p:cNvSpPr>
          <p:nvPr>
            <p:ph type="dt" sz="half" idx="10"/>
          </p:nvPr>
        </p:nvSpPr>
        <p:spPr/>
        <p:txBody>
          <a:bodyPr/>
          <a:lstStyle/>
          <a:p>
            <a:fld id="{FA38C9F5-99EE-46C1-925D-08171F3997F5}" type="datetime1">
              <a:rPr lang="en-US" smtClean="0"/>
              <a:t>2/19/2020</a:t>
            </a:fld>
            <a:endParaRPr lang="tr-TR"/>
          </a:p>
        </p:txBody>
      </p:sp>
      <p:sp>
        <p:nvSpPr>
          <p:cNvPr id="6" name="Footer Placeholder 5"/>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28348045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100" b="0">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100" b="0">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Date Placeholder 6"/>
          <p:cNvSpPr>
            <a:spLocks noGrp="1"/>
          </p:cNvSpPr>
          <p:nvPr>
            <p:ph type="dt" sz="half" idx="10"/>
          </p:nvPr>
        </p:nvSpPr>
        <p:spPr/>
        <p:txBody>
          <a:bodyPr/>
          <a:lstStyle/>
          <a:p>
            <a:fld id="{B5ECB38C-929A-4885-8B3A-FB2E643FA28D}" type="datetime1">
              <a:rPr lang="en-US" smtClean="0"/>
              <a:t>2/19/2020</a:t>
            </a:fld>
            <a:endParaRPr lang="tr-TR"/>
          </a:p>
        </p:txBody>
      </p:sp>
      <p:sp>
        <p:nvSpPr>
          <p:cNvPr id="8" name="Footer Placeholder 7"/>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9" name="Slide Number Placeholder 8"/>
          <p:cNvSpPr>
            <a:spLocks noGrp="1"/>
          </p:cNvSpPr>
          <p:nvPr>
            <p:ph type="sldNum" sz="quarter" idx="12"/>
          </p:nvPr>
        </p:nvSpPr>
        <p:spPr/>
        <p:txBody>
          <a:bodyPr/>
          <a:lstStyle/>
          <a:p>
            <a:fld id="{B1DEFA8C-F947-479F-BE07-76B6B3F80BF1}" type="slidenum">
              <a:rPr lang="tr-TR" smtClean="0"/>
              <a:pPr/>
              <a:t>‹#›</a:t>
            </a:fld>
            <a:endParaRPr lang="tr-TR"/>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1492942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AEB3DAA0-B6AA-4ACD-9FB1-17185E43A90D}" type="datetime1">
              <a:rPr lang="en-US" smtClean="0"/>
              <a:t>2/19/2020</a:t>
            </a:fld>
            <a:endParaRPr lang="tr-TR"/>
          </a:p>
        </p:txBody>
      </p:sp>
      <p:sp>
        <p:nvSpPr>
          <p:cNvPr id="4" name="Footer Placeholder 3"/>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5" name="Slide Number Placeholder 4"/>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7469024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D7F1EA-F52B-42F5-8478-0AF9BFD7E958}" type="datetime1">
              <a:rPr lang="en-US" smtClean="0"/>
              <a:t>2/19/2020</a:t>
            </a:fld>
            <a:endParaRPr lang="tr-TR"/>
          </a:p>
        </p:txBody>
      </p:sp>
      <p:sp>
        <p:nvSpPr>
          <p:cNvPr id="3" name="Footer Placeholder 2"/>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4" name="Slide Number Placeholder 3"/>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37475535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4050" b="0"/>
            </a:lvl1pPr>
          </a:lstStyle>
          <a:p>
            <a:r>
              <a:rPr lang="tr-TR" smtClean="0"/>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1800"/>
            </a:lvl1pPr>
            <a:lvl2pPr>
              <a:defRPr sz="1650"/>
            </a:lvl2pPr>
            <a:lvl3pPr>
              <a:defRPr sz="1500"/>
            </a:lvl3pPr>
            <a:lvl4pPr>
              <a:defRPr sz="1350"/>
            </a:lvl4pPr>
            <a:lvl5pPr>
              <a:defRPr sz="1350"/>
            </a:lvl5pPr>
            <a:lvl6pPr>
              <a:defRPr sz="1500"/>
            </a:lvl6pPr>
            <a:lvl7pPr>
              <a:defRPr sz="1500"/>
            </a:lvl7pPr>
            <a:lvl8pPr>
              <a:defRPr sz="1500"/>
            </a:lvl8pPr>
            <a:lvl9pPr>
              <a:defRPr sz="15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1575">
                <a:solidFill>
                  <a:schemeClr val="tx2"/>
                </a:solidFill>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989E4876-F515-4632-ACBF-711C6699D7F1}" type="datetime1">
              <a:rPr lang="en-US" smtClean="0"/>
              <a:t>2/19/2020</a:t>
            </a:fld>
            <a:endParaRPr lang="tr-TR"/>
          </a:p>
        </p:txBody>
      </p:sp>
      <p:sp>
        <p:nvSpPr>
          <p:cNvPr id="6" name="Footer Placeholder 5"/>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454458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1050348" y="213719"/>
            <a:ext cx="6781800" cy="1600200"/>
          </a:xfrm>
        </p:spPr>
        <p:txBody>
          <a:bodyPr>
            <a:normAutofit/>
          </a:bodyPr>
          <a:lstStyle>
            <a:lvl1pPr algn="ctr">
              <a:defRPr lang="tr-TR" sz="1800" b="1" kern="1200" dirty="0" smtClean="0">
                <a:solidFill>
                  <a:schemeClr val="tx1">
                    <a:lumMod val="95000"/>
                    <a:lumOff val="5000"/>
                  </a:schemeClr>
                </a:solidFill>
                <a:latin typeface="+mn-lt"/>
                <a:ea typeface="+mn-ea"/>
                <a:cs typeface="+mn-cs"/>
              </a:defRPr>
            </a:lvl1pPr>
          </a:lstStyle>
          <a:p>
            <a:r>
              <a:rPr lang="tr-TR" dirty="0" smtClean="0"/>
              <a:t>Asıl başlık stili için tıklatın</a:t>
            </a:r>
            <a:endParaRPr lang="en-US" dirty="0"/>
          </a:p>
        </p:txBody>
      </p:sp>
      <p:sp>
        <p:nvSpPr>
          <p:cNvPr id="3" name="Content Placeholder 2"/>
          <p:cNvSpPr>
            <a:spLocks noGrp="1"/>
          </p:cNvSpPr>
          <p:nvPr>
            <p:ph idx="1"/>
          </p:nvPr>
        </p:nvSpPr>
        <p:spPr>
          <a:xfrm>
            <a:off x="838200" y="2003703"/>
            <a:ext cx="7543800" cy="3886200"/>
          </a:xfrm>
        </p:spPr>
        <p:txBody>
          <a:bodyPr/>
          <a:lstStyle>
            <a:lvl1pPr marL="205740" indent="-205740">
              <a:buClrTx/>
              <a:buFont typeface="Wingdings" panose="05000000000000000000" pitchFamily="2" charset="2"/>
              <a:buChar char="Ø"/>
              <a:defRPr sz="1500">
                <a:solidFill>
                  <a:schemeClr val="tx1"/>
                </a:solidFill>
              </a:defRPr>
            </a:lvl1pPr>
            <a:lvl2pPr marL="445770" indent="-205740">
              <a:buClrTx/>
              <a:buFont typeface="Wingdings" panose="05000000000000000000" pitchFamily="2" charset="2"/>
              <a:buChar char="Ø"/>
              <a:defRPr>
                <a:solidFill>
                  <a:schemeClr val="tx1"/>
                </a:solidFill>
              </a:defRPr>
            </a:lvl2pPr>
            <a:lvl3pPr marL="651510" indent="-171450">
              <a:buClrTx/>
              <a:buFont typeface="Wingdings" panose="05000000000000000000" pitchFamily="2" charset="2"/>
              <a:buChar char="Ø"/>
              <a:defRPr>
                <a:solidFill>
                  <a:schemeClr val="tx1"/>
                </a:solidFill>
              </a:defRPr>
            </a:lvl3pPr>
            <a:lvl4pPr marL="857250" indent="-171450">
              <a:buClrTx/>
              <a:buFont typeface="Wingdings" panose="05000000000000000000" pitchFamily="2" charset="2"/>
              <a:buChar char="Ø"/>
              <a:defRPr>
                <a:solidFill>
                  <a:schemeClr val="tx1"/>
                </a:solidFill>
              </a:defRPr>
            </a:lvl4pPr>
            <a:lvl5pPr marL="1028700" indent="-171450">
              <a:buClrTx/>
              <a:buFont typeface="Wingdings" panose="05000000000000000000" pitchFamily="2" charset="2"/>
              <a:buChar char="Ø"/>
              <a:defRPr>
                <a:solidFill>
                  <a:schemeClr val="tx1"/>
                </a:solidFill>
              </a:defRPr>
            </a:lvl5pPr>
          </a:lstStyle>
          <a:p>
            <a:pPr lvl="0"/>
            <a:r>
              <a:rPr lang="tr-TR" dirty="0" smtClean="0"/>
              <a:t>Asıl metin stillerini düzenle</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en-US" dirty="0"/>
          </a:p>
        </p:txBody>
      </p:sp>
      <p:sp>
        <p:nvSpPr>
          <p:cNvPr id="4" name="Date Placeholder 3"/>
          <p:cNvSpPr>
            <a:spLocks noGrp="1"/>
          </p:cNvSpPr>
          <p:nvPr>
            <p:ph type="dt" sz="half" idx="10"/>
          </p:nvPr>
        </p:nvSpPr>
        <p:spPr/>
        <p:txBody>
          <a:bodyPr/>
          <a:lstStyle/>
          <a:p>
            <a:fld id="{419913B4-353A-43F0-919E-C9E766A5124A}" type="datetime1">
              <a:rPr lang="en-US" smtClean="0"/>
              <a:t>2/19/2020</a:t>
            </a:fld>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83211488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4050" b="0"/>
            </a:lvl1pPr>
          </a:lstStyle>
          <a:p>
            <a:r>
              <a:rPr lang="tr-TR" smtClean="0"/>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tr-TR" smtClean="0"/>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3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6EC930EE-5137-4864-99E0-78D0AA38347E}" type="datetime1">
              <a:rPr lang="en-US" smtClean="0"/>
              <a:t>2/19/2020</a:t>
            </a:fld>
            <a:endParaRPr lang="tr-TR"/>
          </a:p>
        </p:txBody>
      </p:sp>
      <p:sp>
        <p:nvSpPr>
          <p:cNvPr id="6" name="Footer Placeholder 5"/>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8547969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DDDF37A8-D33E-4B0E-8235-475DB97D5147}" type="datetime1">
              <a:rPr lang="en-US" smtClean="0"/>
              <a:t>2/19/2020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03643762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F4E96E1F-70EC-4C9F-84B9-309ABB33F145}" type="datetime1">
              <a:rPr lang="en-US" smtClean="0"/>
              <a:t>2/19/2020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7974391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Only" preserve="1">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457200" y="277813"/>
            <a:ext cx="8229600" cy="585311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3" name="Rectangle 44"/>
          <p:cNvSpPr>
            <a:spLocks noGrp="1" noChangeArrowheads="1"/>
          </p:cNvSpPr>
          <p:nvPr>
            <p:ph type="dt" sz="half" idx="10"/>
          </p:nvPr>
        </p:nvSpPr>
        <p:spPr>
          <a:ln/>
        </p:spPr>
        <p:txBody>
          <a:bodyPr/>
          <a:lstStyle>
            <a:lvl1pPr>
              <a:defRPr/>
            </a:lvl1pPr>
          </a:lstStyle>
          <a:p>
            <a:pPr>
              <a:defRPr/>
            </a:pPr>
            <a:fld id="{852F65B9-AF3F-4168-8F3A-EA905B549768}" type="datetime1">
              <a:rPr lang="en-US" smtClean="0"/>
              <a:t>2/19/2020</a:t>
            </a:fld>
            <a:endParaRPr lang="tr-TR"/>
          </a:p>
        </p:txBody>
      </p:sp>
      <p:sp>
        <p:nvSpPr>
          <p:cNvPr id="4" name="Rectangle 45"/>
          <p:cNvSpPr>
            <a:spLocks noGrp="1" noChangeArrowheads="1"/>
          </p:cNvSpPr>
          <p:nvPr>
            <p:ph type="ftr" sz="quarter" idx="11"/>
          </p:nvPr>
        </p:nvSpPr>
        <p:spPr>
          <a:ln/>
        </p:spPr>
        <p:txBody>
          <a:bodyPr/>
          <a:lstStyle>
            <a:lvl1pPr>
              <a:defRPr/>
            </a:lvl1pPr>
          </a:lstStyle>
          <a:p>
            <a:pPr>
              <a:defRPr/>
            </a:pPr>
            <a:r>
              <a:rPr lang="tr-TR" smtClean="0"/>
              <a:t>Prof. Dr. Harun TANRIVERMİŞ, Yrd. Doç. Dr. Yeşim ALİEFENDİOĞLU Ekonomi I 2016-2017 Güz Dönemi</a:t>
            </a:r>
            <a:endParaRPr lang="tr-TR"/>
          </a:p>
        </p:txBody>
      </p:sp>
      <p:sp>
        <p:nvSpPr>
          <p:cNvPr id="5" name="Rectangle 46"/>
          <p:cNvSpPr>
            <a:spLocks noGrp="1" noChangeArrowheads="1"/>
          </p:cNvSpPr>
          <p:nvPr>
            <p:ph type="sldNum" sz="quarter" idx="12"/>
          </p:nvPr>
        </p:nvSpPr>
        <p:spPr>
          <a:ln/>
        </p:spPr>
        <p:txBody>
          <a:bodyPr/>
          <a:lstStyle>
            <a:lvl1pPr>
              <a:defRPr/>
            </a:lvl1pPr>
          </a:lstStyle>
          <a:p>
            <a:pPr>
              <a:defRPr/>
            </a:pPr>
            <a:fld id="{4ACC9CEF-1B2B-47A9-B112-A53E035B6F79}" type="slidenum">
              <a:rPr lang="tr-TR" smtClean="0"/>
              <a:pPr>
                <a:defRPr/>
              </a:pPr>
              <a:t>‹#›</a:t>
            </a:fld>
            <a:endParaRPr lang="tr-TR"/>
          </a:p>
        </p:txBody>
      </p:sp>
    </p:spTree>
    <p:extLst>
      <p:ext uri="{BB962C8B-B14F-4D97-AF65-F5344CB8AC3E}">
        <p14:creationId xmlns:p14="http://schemas.microsoft.com/office/powerpoint/2010/main" val="411206933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xAndObj" preserve="1">
  <p:cSld name="Başlık, Metin ve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smtClean="0"/>
              <a:t>Asıl başlık stili için tıklatın</a:t>
            </a:r>
            <a:endParaRPr lang="tr-TR"/>
          </a:p>
        </p:txBody>
      </p:sp>
      <p:sp>
        <p:nvSpPr>
          <p:cNvPr id="3" name="Metin Yer Tutucusu 2"/>
          <p:cNvSpPr>
            <a:spLocks noGrp="1"/>
          </p:cNvSpPr>
          <p:nvPr>
            <p:ph type="body" sz="half" idx="1"/>
          </p:nvPr>
        </p:nvSpPr>
        <p:spPr>
          <a:xfrm>
            <a:off x="457200" y="1600202"/>
            <a:ext cx="4038600" cy="4530725"/>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2"/>
            <a:ext cx="4038600" cy="4530725"/>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Rectangle 44"/>
          <p:cNvSpPr>
            <a:spLocks noGrp="1" noChangeArrowheads="1"/>
          </p:cNvSpPr>
          <p:nvPr>
            <p:ph type="dt" sz="half" idx="10"/>
          </p:nvPr>
        </p:nvSpPr>
        <p:spPr>
          <a:ln/>
        </p:spPr>
        <p:txBody>
          <a:bodyPr/>
          <a:lstStyle>
            <a:lvl1pPr>
              <a:defRPr/>
            </a:lvl1pPr>
          </a:lstStyle>
          <a:p>
            <a:pPr>
              <a:defRPr/>
            </a:pPr>
            <a:fld id="{06D7AFE2-252A-473E-B74B-445E14A41A1C}" type="datetime1">
              <a:rPr lang="en-US" smtClean="0"/>
              <a:t>2/19/2020</a:t>
            </a:fld>
            <a:endParaRPr lang="tr-TR"/>
          </a:p>
        </p:txBody>
      </p:sp>
      <p:sp>
        <p:nvSpPr>
          <p:cNvPr id="6" name="Rectangle 45"/>
          <p:cNvSpPr>
            <a:spLocks noGrp="1" noChangeArrowheads="1"/>
          </p:cNvSpPr>
          <p:nvPr>
            <p:ph type="ftr" sz="quarter" idx="11"/>
          </p:nvPr>
        </p:nvSpPr>
        <p:spPr>
          <a:ln/>
        </p:spPr>
        <p:txBody>
          <a:bodyPr/>
          <a:lstStyle>
            <a:lvl1pPr>
              <a:defRPr/>
            </a:lvl1pPr>
          </a:lstStyle>
          <a:p>
            <a:pPr>
              <a:defRPr/>
            </a:pPr>
            <a:r>
              <a:rPr lang="tr-TR" smtClean="0"/>
              <a:t>Prof. Dr. Harun TANRIVERMİŞ, Yrd. Doç. Dr. Yeşim ALİEFENDİOĞLU Ekonomi I 2016-2017 Güz Dönemi</a:t>
            </a:r>
            <a:endParaRPr lang="tr-TR"/>
          </a:p>
        </p:txBody>
      </p:sp>
      <p:sp>
        <p:nvSpPr>
          <p:cNvPr id="7" name="Rectangle 46"/>
          <p:cNvSpPr>
            <a:spLocks noGrp="1" noChangeArrowheads="1"/>
          </p:cNvSpPr>
          <p:nvPr>
            <p:ph type="sldNum" sz="quarter" idx="12"/>
          </p:nvPr>
        </p:nvSpPr>
        <p:spPr>
          <a:ln/>
        </p:spPr>
        <p:txBody>
          <a:bodyPr/>
          <a:lstStyle>
            <a:lvl1pPr>
              <a:defRPr/>
            </a:lvl1pPr>
          </a:lstStyle>
          <a:p>
            <a:pPr>
              <a:defRPr/>
            </a:pPr>
            <a:fld id="{5F9C2CDE-511F-4CCA-A6CE-70569E99ECA7}" type="slidenum">
              <a:rPr lang="tr-TR" smtClean="0"/>
              <a:pPr>
                <a:defRPr/>
              </a:pPr>
              <a:t>‹#›</a:t>
            </a:fld>
            <a:endParaRPr lang="tr-TR"/>
          </a:p>
        </p:txBody>
      </p:sp>
    </p:spTree>
    <p:extLst>
      <p:ext uri="{BB962C8B-B14F-4D97-AF65-F5344CB8AC3E}">
        <p14:creationId xmlns:p14="http://schemas.microsoft.com/office/powerpoint/2010/main" val="245389097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bl" preserve="1">
  <p:cSld name="Başlık ve Tablo">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smtClean="0"/>
              <a:t>Asıl başlık stili için tıklatın</a:t>
            </a:r>
            <a:endParaRPr lang="tr-TR"/>
          </a:p>
        </p:txBody>
      </p:sp>
      <p:sp>
        <p:nvSpPr>
          <p:cNvPr id="3" name="Tablo Yer Tutucusu 2"/>
          <p:cNvSpPr>
            <a:spLocks noGrp="1"/>
          </p:cNvSpPr>
          <p:nvPr>
            <p:ph type="tbl" idx="1"/>
          </p:nvPr>
        </p:nvSpPr>
        <p:spPr>
          <a:xfrm>
            <a:off x="457200" y="1600202"/>
            <a:ext cx="8229600" cy="4530725"/>
          </a:xfrm>
        </p:spPr>
        <p:txBody>
          <a:bodyPr/>
          <a:lstStyle/>
          <a:p>
            <a:pPr lvl="0"/>
            <a:r>
              <a:rPr lang="tr-TR" noProof="0" smtClean="0"/>
              <a:t>Tablo eklemek için simgeyi tıklatın</a:t>
            </a:r>
          </a:p>
        </p:txBody>
      </p:sp>
      <p:sp>
        <p:nvSpPr>
          <p:cNvPr id="4" name="Rectangle 44"/>
          <p:cNvSpPr>
            <a:spLocks noGrp="1" noChangeArrowheads="1"/>
          </p:cNvSpPr>
          <p:nvPr>
            <p:ph type="dt" sz="half" idx="10"/>
          </p:nvPr>
        </p:nvSpPr>
        <p:spPr>
          <a:ln/>
        </p:spPr>
        <p:txBody>
          <a:bodyPr/>
          <a:lstStyle>
            <a:lvl1pPr>
              <a:defRPr/>
            </a:lvl1pPr>
          </a:lstStyle>
          <a:p>
            <a:pPr>
              <a:defRPr/>
            </a:pPr>
            <a:fld id="{6A24C5B5-B0BC-4A99-9668-7AA50979CB18}" type="datetime1">
              <a:rPr lang="en-US" smtClean="0"/>
              <a:t>2/19/2020</a:t>
            </a:fld>
            <a:endParaRPr lang="tr-TR"/>
          </a:p>
        </p:txBody>
      </p:sp>
      <p:sp>
        <p:nvSpPr>
          <p:cNvPr id="5" name="Rectangle 45"/>
          <p:cNvSpPr>
            <a:spLocks noGrp="1" noChangeArrowheads="1"/>
          </p:cNvSpPr>
          <p:nvPr>
            <p:ph type="ftr" sz="quarter" idx="11"/>
          </p:nvPr>
        </p:nvSpPr>
        <p:spPr>
          <a:ln/>
        </p:spPr>
        <p:txBody>
          <a:bodyPr/>
          <a:lstStyle>
            <a:lvl1pPr>
              <a:defRPr/>
            </a:lvl1pPr>
          </a:lstStyle>
          <a:p>
            <a:pPr>
              <a:defRPr/>
            </a:pPr>
            <a:r>
              <a:rPr lang="tr-TR" smtClean="0"/>
              <a:t>Prof. Dr. Harun TANRIVERMİŞ, Yrd. Doç. Dr. Yeşim ALİEFENDİOĞLU Ekonomi I 2016-2017 Güz Dönemi</a:t>
            </a:r>
            <a:endParaRPr lang="tr-TR"/>
          </a:p>
        </p:txBody>
      </p:sp>
      <p:sp>
        <p:nvSpPr>
          <p:cNvPr id="6" name="Rectangle 46"/>
          <p:cNvSpPr>
            <a:spLocks noGrp="1" noChangeArrowheads="1"/>
          </p:cNvSpPr>
          <p:nvPr>
            <p:ph type="sldNum" sz="quarter" idx="12"/>
          </p:nvPr>
        </p:nvSpPr>
        <p:spPr>
          <a:ln/>
        </p:spPr>
        <p:txBody>
          <a:bodyPr/>
          <a:lstStyle>
            <a:lvl1pPr>
              <a:defRPr/>
            </a:lvl1pPr>
          </a:lstStyle>
          <a:p>
            <a:pPr>
              <a:defRPr/>
            </a:pPr>
            <a:fld id="{B5694B09-DDCA-463B-A0FD-225071502900}" type="slidenum">
              <a:rPr lang="tr-TR" smtClean="0"/>
              <a:pPr>
                <a:defRPr/>
              </a:pPr>
              <a:t>‹#›</a:t>
            </a:fld>
            <a:endParaRPr lang="tr-TR"/>
          </a:p>
        </p:txBody>
      </p:sp>
    </p:spTree>
    <p:extLst>
      <p:ext uri="{BB962C8B-B14F-4D97-AF65-F5344CB8AC3E}">
        <p14:creationId xmlns:p14="http://schemas.microsoft.com/office/powerpoint/2010/main" val="247452489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fourObj" preserve="1">
  <p:cSld name="Başlık, 4 İçerik">
    <p:spTree>
      <p:nvGrpSpPr>
        <p:cNvPr id="1" name=""/>
        <p:cNvGrpSpPr/>
        <p:nvPr/>
      </p:nvGrpSpPr>
      <p:grpSpPr>
        <a:xfrm>
          <a:off x="0" y="0"/>
          <a:ext cx="0" cy="0"/>
          <a:chOff x="0" y="0"/>
          <a:chExt cx="0" cy="0"/>
        </a:xfrm>
      </p:grpSpPr>
      <p:sp>
        <p:nvSpPr>
          <p:cNvPr id="2" name="Başlık 1"/>
          <p:cNvSpPr>
            <a:spLocks noGrp="1"/>
          </p:cNvSpPr>
          <p:nvPr>
            <p:ph type="title" sz="quarter"/>
          </p:nvPr>
        </p:nvSpPr>
        <p:spPr>
          <a:xfrm>
            <a:off x="457200" y="277813"/>
            <a:ext cx="8229600" cy="1143000"/>
          </a:xfrm>
        </p:spPr>
        <p:txBody>
          <a:bodyPr/>
          <a:lstStyle/>
          <a:p>
            <a:r>
              <a:rPr lang="tr-TR" smtClean="0"/>
              <a:t>Asıl başlık stili için tıklatın</a:t>
            </a:r>
            <a:endParaRPr lang="tr-TR"/>
          </a:p>
        </p:txBody>
      </p:sp>
      <p:sp>
        <p:nvSpPr>
          <p:cNvPr id="3" name="İçerik Yer Tutucusu 2"/>
          <p:cNvSpPr>
            <a:spLocks noGrp="1"/>
          </p:cNvSpPr>
          <p:nvPr>
            <p:ph sz="quarter" idx="1"/>
          </p:nvPr>
        </p:nvSpPr>
        <p:spPr>
          <a:xfrm>
            <a:off x="457200" y="1600202"/>
            <a:ext cx="4038600" cy="2189163"/>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quarter" idx="2"/>
          </p:nvPr>
        </p:nvSpPr>
        <p:spPr>
          <a:xfrm>
            <a:off x="4648200" y="1600202"/>
            <a:ext cx="4038600" cy="2189163"/>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İçerik Yer Tutucusu 4"/>
          <p:cNvSpPr>
            <a:spLocks noGrp="1"/>
          </p:cNvSpPr>
          <p:nvPr>
            <p:ph sz="quarter" idx="3"/>
          </p:nvPr>
        </p:nvSpPr>
        <p:spPr>
          <a:xfrm>
            <a:off x="457200" y="3941763"/>
            <a:ext cx="4038600" cy="218916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İçerik Yer Tutucusu 5"/>
          <p:cNvSpPr>
            <a:spLocks noGrp="1"/>
          </p:cNvSpPr>
          <p:nvPr>
            <p:ph sz="quarter" idx="4"/>
          </p:nvPr>
        </p:nvSpPr>
        <p:spPr>
          <a:xfrm>
            <a:off x="4648200" y="3941763"/>
            <a:ext cx="4038600" cy="218916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Rectangle 44"/>
          <p:cNvSpPr>
            <a:spLocks noGrp="1" noChangeArrowheads="1"/>
          </p:cNvSpPr>
          <p:nvPr>
            <p:ph type="dt" sz="half" idx="10"/>
          </p:nvPr>
        </p:nvSpPr>
        <p:spPr>
          <a:ln/>
        </p:spPr>
        <p:txBody>
          <a:bodyPr/>
          <a:lstStyle>
            <a:lvl1pPr>
              <a:defRPr/>
            </a:lvl1pPr>
          </a:lstStyle>
          <a:p>
            <a:pPr>
              <a:defRPr/>
            </a:pPr>
            <a:fld id="{37B4A527-8F12-4586-8896-F9A7002F02D4}" type="datetime1">
              <a:rPr lang="en-US" smtClean="0"/>
              <a:t>2/19/2020</a:t>
            </a:fld>
            <a:endParaRPr lang="tr-TR"/>
          </a:p>
        </p:txBody>
      </p:sp>
      <p:sp>
        <p:nvSpPr>
          <p:cNvPr id="8" name="Rectangle 45"/>
          <p:cNvSpPr>
            <a:spLocks noGrp="1" noChangeArrowheads="1"/>
          </p:cNvSpPr>
          <p:nvPr>
            <p:ph type="ftr" sz="quarter" idx="11"/>
          </p:nvPr>
        </p:nvSpPr>
        <p:spPr>
          <a:ln/>
        </p:spPr>
        <p:txBody>
          <a:bodyPr/>
          <a:lstStyle>
            <a:lvl1pPr>
              <a:defRPr/>
            </a:lvl1pPr>
          </a:lstStyle>
          <a:p>
            <a:pPr>
              <a:defRPr/>
            </a:pPr>
            <a:r>
              <a:rPr lang="tr-TR" smtClean="0"/>
              <a:t>Prof. Dr. Harun TANRIVERMİŞ, Yrd. Doç. Dr. Yeşim ALİEFENDİOĞLU Ekonomi I 2016-2017 Güz Dönemi</a:t>
            </a:r>
            <a:endParaRPr lang="tr-TR"/>
          </a:p>
        </p:txBody>
      </p:sp>
      <p:sp>
        <p:nvSpPr>
          <p:cNvPr id="9" name="Rectangle 46"/>
          <p:cNvSpPr>
            <a:spLocks noGrp="1" noChangeArrowheads="1"/>
          </p:cNvSpPr>
          <p:nvPr>
            <p:ph type="sldNum" sz="quarter" idx="12"/>
          </p:nvPr>
        </p:nvSpPr>
        <p:spPr>
          <a:ln/>
        </p:spPr>
        <p:txBody>
          <a:bodyPr/>
          <a:lstStyle>
            <a:lvl1pPr>
              <a:defRPr/>
            </a:lvl1pPr>
          </a:lstStyle>
          <a:p>
            <a:pPr>
              <a:defRPr/>
            </a:pPr>
            <a:fld id="{1DFE3CA1-1F67-46BC-B6F2-EBF60CBDD860}" type="slidenum">
              <a:rPr lang="tr-TR" smtClean="0"/>
              <a:pPr>
                <a:defRPr/>
              </a:pPr>
              <a:t>‹#›</a:t>
            </a:fld>
            <a:endParaRPr lang="tr-TR"/>
          </a:p>
        </p:txBody>
      </p:sp>
    </p:spTree>
    <p:extLst>
      <p:ext uri="{BB962C8B-B14F-4D97-AF65-F5344CB8AC3E}">
        <p14:creationId xmlns:p14="http://schemas.microsoft.com/office/powerpoint/2010/main" val="217563434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Başlık Slaydı">
    <p:spTree>
      <p:nvGrpSpPr>
        <p:cNvPr id="1" name=""/>
        <p:cNvGrpSpPr/>
        <p:nvPr/>
      </p:nvGrpSpPr>
      <p:grpSpPr>
        <a:xfrm>
          <a:off x="0" y="0"/>
          <a:ext cx="0" cy="0"/>
          <a:chOff x="0" y="0"/>
          <a:chExt cx="0" cy="0"/>
        </a:xfrm>
      </p:grpSpPr>
      <p:sp>
        <p:nvSpPr>
          <p:cNvPr id="7" name="Metin Yer Tutucusu 11"/>
          <p:cNvSpPr>
            <a:spLocks noGrp="1"/>
          </p:cNvSpPr>
          <p:nvPr>
            <p:ph idx="1"/>
          </p:nvPr>
        </p:nvSpPr>
        <p:spPr>
          <a:xfrm>
            <a:off x="410935" y="1299507"/>
            <a:ext cx="7886700" cy="1179054"/>
          </a:xfrm>
          <a:prstGeom prst="rect">
            <a:avLst/>
          </a:prstGeom>
        </p:spPr>
        <p:txBody>
          <a:bodyPr rIns="0" anchor="b" anchorCtr="0">
            <a:noAutofit/>
          </a:bodyPr>
          <a:lstStyle>
            <a:lvl1pPr marL="0" indent="0" algn="l">
              <a:buNone/>
              <a:defRPr sz="2000" b="0" i="0" baseline="0">
                <a:latin typeface="Arial" panose="020B0604020202020204" pitchFamily="34" charset="0"/>
                <a:cs typeface="Arial" panose="020B0604020202020204" pitchFamily="34" charset="0"/>
              </a:defRPr>
            </a:lvl1pPr>
          </a:lstStyle>
          <a:p>
            <a:pPr lvl="0"/>
            <a:r>
              <a:rPr lang="tr-TR" noProof="0" dirty="0" smtClean="0"/>
              <a:t>Asıl metin stillerini düzenle</a:t>
            </a:r>
          </a:p>
        </p:txBody>
      </p:sp>
      <p:sp>
        <p:nvSpPr>
          <p:cNvPr id="9" name="Başlık Yer Tutucusu 10"/>
          <p:cNvSpPr>
            <a:spLocks noGrp="1"/>
          </p:cNvSpPr>
          <p:nvPr>
            <p:ph type="title"/>
          </p:nvPr>
        </p:nvSpPr>
        <p:spPr>
          <a:xfrm>
            <a:off x="410935" y="370117"/>
            <a:ext cx="7886700" cy="673965"/>
          </a:xfrm>
          <a:prstGeom prst="rect">
            <a:avLst/>
          </a:prstGeom>
        </p:spPr>
        <p:txBody>
          <a:bodyPr rIns="0" anchor="b" anchorCtr="0">
            <a:normAutofit/>
          </a:bodyPr>
          <a:lstStyle>
            <a:lvl1pPr>
              <a:defRPr sz="2400"/>
            </a:lvl1pPr>
          </a:lstStyle>
          <a:p>
            <a:pPr lvl="0"/>
            <a:r>
              <a:rPr lang="tr-TR" dirty="0" smtClean="0"/>
              <a:t>Asıl başlık stili için tıklatın</a:t>
            </a:r>
            <a:endParaRPr lang="tr-TR" dirty="0"/>
          </a:p>
        </p:txBody>
      </p:sp>
    </p:spTree>
    <p:extLst>
      <p:ext uri="{BB962C8B-B14F-4D97-AF65-F5344CB8AC3E}">
        <p14:creationId xmlns:p14="http://schemas.microsoft.com/office/powerpoint/2010/main" val="36181988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cSld name="Özel Düze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dirty="0"/>
          </a:p>
        </p:txBody>
      </p:sp>
    </p:spTree>
    <p:extLst>
      <p:ext uri="{BB962C8B-B14F-4D97-AF65-F5344CB8AC3E}">
        <p14:creationId xmlns:p14="http://schemas.microsoft.com/office/powerpoint/2010/main" val="3722005629"/>
      </p:ext>
    </p:extLst>
  </p:cSld>
  <p:clrMapOvr>
    <a:masterClrMapping/>
  </p:clrMapOvr>
  <p:hf sldNum="0" hdr="0" dt="0"/>
</p:sldLayout>
</file>

<file path=ppt/slideLayouts/slideLayout29.xml><?xml version="1.0" encoding="utf-8"?>
<p:sldLayout xmlns:a="http://schemas.openxmlformats.org/drawingml/2006/main" xmlns:r="http://schemas.openxmlformats.org/officeDocument/2006/relationships" xmlns:p="http://schemas.openxmlformats.org/presentationml/2006/main" type="obj">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Asıl başlık stili için tıklatın</a:t>
            </a:r>
            <a:endParaRPr lang="tr-TR" dirty="0"/>
          </a:p>
        </p:txBody>
      </p:sp>
      <p:sp>
        <p:nvSpPr>
          <p:cNvPr id="3" name="İçerik Yer Tutucusu 2"/>
          <p:cNvSpPr>
            <a:spLocks noGrp="1"/>
          </p:cNvSpPr>
          <p:nvPr>
            <p:ph idx="1"/>
          </p:nvPr>
        </p:nvSpPr>
        <p:spPr>
          <a:xfrm>
            <a:off x="1066800" y="1981200"/>
            <a:ext cx="7543800" cy="4114800"/>
          </a:xfrm>
          <a:prstGeom prst="rect">
            <a:avLst/>
          </a:prstGeom>
        </p:spPr>
        <p:txBody>
          <a:bodyPr/>
          <a:lstStyle>
            <a:lvl1pPr marL="1714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1pPr>
            <a:lvl2pPr marL="5143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2pPr>
            <a:lvl3pPr marL="8572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3pPr>
            <a:lvl4pPr marL="12001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4pPr>
            <a:lvl5pPr marL="15430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5pPr>
          </a:lstStyle>
          <a:p>
            <a:pPr lvl="0"/>
            <a:r>
              <a:rPr lang="tr-TR" dirty="0" smtClean="0"/>
              <a:t>Asıl metin stillerini düzenle</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tr-TR" dirty="0"/>
          </a:p>
        </p:txBody>
      </p:sp>
      <p:sp>
        <p:nvSpPr>
          <p:cNvPr id="4" name="Rectangle 17"/>
          <p:cNvSpPr>
            <a:spLocks noGrp="1" noChangeArrowheads="1"/>
          </p:cNvSpPr>
          <p:nvPr>
            <p:ph type="dt" sz="half" idx="10"/>
          </p:nvPr>
        </p:nvSpPr>
        <p:spPr>
          <a:xfrm>
            <a:off x="1066800" y="6248400"/>
            <a:ext cx="1905000" cy="457200"/>
          </a:xfrm>
          <a:prstGeom prst="rect">
            <a:avLst/>
          </a:prstGeom>
          <a:ln/>
        </p:spPr>
        <p:txBody>
          <a:bodyPr/>
          <a:lstStyle>
            <a:lvl1pPr>
              <a:defRPr/>
            </a:lvl1pPr>
          </a:lstStyle>
          <a:p>
            <a:fld id="{419913B4-353A-43F0-919E-C9E766A5124A}" type="datetime1">
              <a:rPr lang="en-US" smtClean="0"/>
              <a:t>2/19/2020</a:t>
            </a:fld>
            <a:endParaRPr lang="en-US"/>
          </a:p>
        </p:txBody>
      </p:sp>
      <p:sp>
        <p:nvSpPr>
          <p:cNvPr id="5" name="Rectangle 18"/>
          <p:cNvSpPr>
            <a:spLocks noGrp="1" noChangeArrowheads="1"/>
          </p:cNvSpPr>
          <p:nvPr>
            <p:ph type="ftr" sz="quarter" idx="11"/>
          </p:nvPr>
        </p:nvSpPr>
        <p:spPr>
          <a:xfrm>
            <a:off x="3429000" y="6248400"/>
            <a:ext cx="2895600" cy="457200"/>
          </a:xfrm>
          <a:prstGeom prst="rect">
            <a:avLst/>
          </a:prstGeom>
          <a:ln/>
        </p:spPr>
        <p:txBody>
          <a:bodyPr/>
          <a:lstStyle>
            <a:lvl1pPr>
              <a:defRPr/>
            </a:lvl1pPr>
          </a:lstStyle>
          <a:p>
            <a:pPr>
              <a:defRPr/>
            </a:pPr>
            <a:endParaRPr lang="tr-TR"/>
          </a:p>
        </p:txBody>
      </p:sp>
      <p:sp>
        <p:nvSpPr>
          <p:cNvPr id="6" name="Rectangle 19"/>
          <p:cNvSpPr>
            <a:spLocks noGrp="1" noChangeArrowheads="1"/>
          </p:cNvSpPr>
          <p:nvPr>
            <p:ph type="sldNum" sz="quarter" idx="12"/>
          </p:nvPr>
        </p:nvSpPr>
        <p:spPr>
          <a:xfrm>
            <a:off x="6705600" y="6248400"/>
            <a:ext cx="1905000" cy="457200"/>
          </a:xfrm>
          <a:prstGeom prst="rect">
            <a:avLst/>
          </a:prstGeom>
          <a:ln/>
        </p:spPr>
        <p:txBody>
          <a:bodyPr/>
          <a:lstStyle>
            <a:lvl1pPr>
              <a:defRPr/>
            </a:lvl1pPr>
          </a:lstStyle>
          <a:p>
            <a:fld id="{450E119D-8EDB-4D0A-AB54-479909DD9FBC}" type="slidenum">
              <a:rPr lang="en-US" smtClean="0"/>
              <a:t>‹#›</a:t>
            </a:fld>
            <a:endParaRPr lang="en-US"/>
          </a:p>
        </p:txBody>
      </p:sp>
    </p:spTree>
    <p:extLst>
      <p:ext uri="{BB962C8B-B14F-4D97-AF65-F5344CB8AC3E}">
        <p14:creationId xmlns:p14="http://schemas.microsoft.com/office/powerpoint/2010/main" val="25052684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title"/>
          </p:nvPr>
        </p:nvSpPr>
        <p:spPr>
          <a:xfrm>
            <a:off x="762000" y="3276600"/>
            <a:ext cx="7543800" cy="1676400"/>
          </a:xfrm>
        </p:spPr>
        <p:txBody>
          <a:bodyPr anchor="b" anchorCtr="0"/>
          <a:lstStyle>
            <a:lvl1pPr algn="l">
              <a:defRPr sz="405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100">
                <a:solidFill>
                  <a:schemeClr val="tx2"/>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13212512-3B4A-4C0D-950D-6FFEACF07EB0}" type="datetime1">
              <a:rPr lang="en-US" smtClean="0"/>
              <a:t>2/19/2020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80110625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1_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Asıl başlık stili için tıklatın</a:t>
            </a:r>
            <a:endParaRPr lang="en-US" dirty="0"/>
          </a:p>
        </p:txBody>
      </p:sp>
      <p:sp>
        <p:nvSpPr>
          <p:cNvPr id="4" name="Date Placeholder 3"/>
          <p:cNvSpPr>
            <a:spLocks noGrp="1"/>
          </p:cNvSpPr>
          <p:nvPr>
            <p:ph type="dt" sz="half" idx="10"/>
          </p:nvPr>
        </p:nvSpPr>
        <p:spPr/>
        <p:txBody>
          <a:bodyPr/>
          <a:lstStyle/>
          <a:p>
            <a:fld id="{419913B4-353A-43F0-919E-C9E766A5124A}" type="datetime1">
              <a:rPr lang="en-US" smtClean="0"/>
              <a:t>2/19/2020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8186513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Date Placeholder 4"/>
          <p:cNvSpPr>
            <a:spLocks noGrp="1"/>
          </p:cNvSpPr>
          <p:nvPr>
            <p:ph type="dt" sz="half" idx="10"/>
          </p:nvPr>
        </p:nvSpPr>
        <p:spPr/>
        <p:txBody>
          <a:bodyPr/>
          <a:lstStyle/>
          <a:p>
            <a:fld id="{FEB19078-E88E-432E-B463-E382E09B18DC}" type="datetime1">
              <a:rPr lang="en-US" smtClean="0"/>
              <a:t>2/19/2020</a:t>
            </a:fld>
            <a:endParaRPr lang="en-US"/>
          </a:p>
        </p:txBody>
      </p:sp>
      <p:sp>
        <p:nvSpPr>
          <p:cNvPr id="6" name="Footer Placeholder 5"/>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9026643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100" b="0">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100" b="0">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Date Placeholder 6"/>
          <p:cNvSpPr>
            <a:spLocks noGrp="1"/>
          </p:cNvSpPr>
          <p:nvPr>
            <p:ph type="dt" sz="half" idx="10"/>
          </p:nvPr>
        </p:nvSpPr>
        <p:spPr/>
        <p:txBody>
          <a:bodyPr/>
          <a:lstStyle/>
          <a:p>
            <a:fld id="{32BF88A8-F742-4F69-A35B-1B28FBF07202}" type="datetime1">
              <a:rPr lang="en-US" smtClean="0"/>
              <a:t>2/19/2020</a:t>
            </a:fld>
            <a:endParaRPr lang="en-US"/>
          </a:p>
        </p:txBody>
      </p:sp>
      <p:sp>
        <p:nvSpPr>
          <p:cNvPr id="8" name="Footer Placeholder 7"/>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9" name="Slide Number Placeholder 8"/>
          <p:cNvSpPr>
            <a:spLocks noGrp="1"/>
          </p:cNvSpPr>
          <p:nvPr>
            <p:ph type="sldNum" sz="quarter" idx="12"/>
          </p:nvPr>
        </p:nvSpPr>
        <p:spPr/>
        <p:txBody>
          <a:bodyPr/>
          <a:lstStyle/>
          <a:p>
            <a:fld id="{450E119D-8EDB-4D0A-AB54-479909DD9FBC}" type="slidenum">
              <a:rPr lang="en-US" smtClean="0"/>
              <a:t>‹#›</a:t>
            </a:fld>
            <a:endParaRPr lang="en-US"/>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43776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246C0540-C812-4A10-A4A2-8F2918206376}" type="datetime1">
              <a:rPr lang="en-US" smtClean="0"/>
              <a:t>2/19/2020</a:t>
            </a:fld>
            <a:endParaRPr lang="en-US"/>
          </a:p>
        </p:txBody>
      </p:sp>
      <p:sp>
        <p:nvSpPr>
          <p:cNvPr id="4" name="Footer Placeholder 3"/>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5" name="Slide Number Placeholder 4"/>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0046229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80DDDF-7A43-4041-A150-A5265DD17B5B}" type="datetime1">
              <a:rPr lang="en-US" smtClean="0"/>
              <a:t>2/19/2020</a:t>
            </a:fld>
            <a:endParaRPr lang="en-US"/>
          </a:p>
        </p:txBody>
      </p:sp>
      <p:sp>
        <p:nvSpPr>
          <p:cNvPr id="3" name="Footer Placeholder 2"/>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4" name="Slide Number Placeholder 3"/>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4838819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4050" b="0"/>
            </a:lvl1pPr>
          </a:lstStyle>
          <a:p>
            <a:r>
              <a:rPr lang="tr-TR" smtClean="0"/>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1800"/>
            </a:lvl1pPr>
            <a:lvl2pPr>
              <a:defRPr sz="1650"/>
            </a:lvl2pPr>
            <a:lvl3pPr>
              <a:defRPr sz="1500"/>
            </a:lvl3pPr>
            <a:lvl4pPr>
              <a:defRPr sz="1350"/>
            </a:lvl4pPr>
            <a:lvl5pPr>
              <a:defRPr sz="1350"/>
            </a:lvl5pPr>
            <a:lvl6pPr>
              <a:defRPr sz="1500"/>
            </a:lvl6pPr>
            <a:lvl7pPr>
              <a:defRPr sz="1500"/>
            </a:lvl7pPr>
            <a:lvl8pPr>
              <a:defRPr sz="1500"/>
            </a:lvl8pPr>
            <a:lvl9pPr>
              <a:defRPr sz="15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1575">
                <a:solidFill>
                  <a:schemeClr val="tx2"/>
                </a:solidFill>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737B923B-C384-40AA-8590-01472514B94D}" type="datetime1">
              <a:rPr lang="en-US" smtClean="0"/>
              <a:t>2/19/2020</a:t>
            </a:fld>
            <a:endParaRPr lang="en-US"/>
          </a:p>
        </p:txBody>
      </p:sp>
      <p:sp>
        <p:nvSpPr>
          <p:cNvPr id="6" name="Footer Placeholder 5"/>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9432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4050" b="0"/>
            </a:lvl1pPr>
          </a:lstStyle>
          <a:p>
            <a:r>
              <a:rPr lang="tr-TR" smtClean="0"/>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tr-TR" smtClean="0"/>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3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E3210B27-1C63-4458-A0DE-D05A3D5ED342}" type="datetime1">
              <a:rPr lang="en-US" smtClean="0"/>
              <a:t>2/19/2020</a:t>
            </a:fld>
            <a:endParaRPr lang="en-US"/>
          </a:p>
        </p:txBody>
      </p:sp>
      <p:sp>
        <p:nvSpPr>
          <p:cNvPr id="6" name="Footer Placeholder 5"/>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7582204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6" Type="http://schemas.openxmlformats.org/officeDocument/2006/relationships/theme" Target="../theme/theme2.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29.xml"/><Relationship Id="rId2" Type="http://schemas.openxmlformats.org/officeDocument/2006/relationships/slideLayout" Target="../slideLayouts/slideLayout28.xml"/><Relationship Id="rId1" Type="http://schemas.openxmlformats.org/officeDocument/2006/relationships/slideLayout" Target="../slideLayouts/slideLayout27.xml"/><Relationship Id="rId6" Type="http://schemas.openxmlformats.org/officeDocument/2006/relationships/image" Target="../media/image2.jpeg"/><Relationship Id="rId5" Type="http://schemas.openxmlformats.org/officeDocument/2006/relationships/theme" Target="../theme/theme3.xml"/><Relationship Id="rId4"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900" b="1">
                <a:solidFill>
                  <a:schemeClr val="tx2">
                    <a:lumMod val="90000"/>
                    <a:lumOff val="10000"/>
                  </a:schemeClr>
                </a:solidFill>
                <a:latin typeface="+mn-lt"/>
              </a:defRPr>
            </a:lvl1pPr>
          </a:lstStyle>
          <a:p>
            <a:fld id="{D5BA3AE7-9ECF-44E5-AA35-A658ADA8F751}" type="datetime1">
              <a:rPr lang="en-US" smtClean="0"/>
              <a:t>2/19/2020</a:t>
            </a:fld>
            <a:endParaRPr lang="en-US"/>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900" b="1">
                <a:solidFill>
                  <a:schemeClr val="tx2">
                    <a:lumMod val="90000"/>
                    <a:lumOff val="10000"/>
                  </a:schemeClr>
                </a:solidFill>
              </a:defRPr>
            </a:lvl1p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1800">
                <a:solidFill>
                  <a:schemeClr val="tx1">
                    <a:lumMod val="85000"/>
                    <a:lumOff val="15000"/>
                  </a:schemeClr>
                </a:solidFill>
                <a:latin typeface="+mj-lt"/>
              </a:defRPr>
            </a:lvl1pPr>
          </a:lstStyle>
          <a:p>
            <a:fld id="{450E119D-8EDB-4D0A-AB54-479909DD9FBC}" type="slidenum">
              <a:rPr lang="en-US" smtClean="0"/>
              <a:t>‹#›</a:t>
            </a:fld>
            <a:endParaRPr lang="en-US"/>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6328270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dt="0"/>
  <p:txStyles>
    <p:titleStyle>
      <a:lvl1pPr algn="l" defTabSz="685800" rtl="0" eaLnBrk="1" latinLnBrk="0" hangingPunct="1">
        <a:spcBef>
          <a:spcPct val="0"/>
        </a:spcBef>
        <a:buNone/>
        <a:defRPr sz="405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05740" indent="-205740" algn="l" defTabSz="6858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1pPr>
      <a:lvl2pPr marL="445770" indent="-205740" algn="l" defTabSz="685800" rtl="0" eaLnBrk="1" latinLnBrk="0" hangingPunct="1">
        <a:spcBef>
          <a:spcPct val="20000"/>
        </a:spcBef>
        <a:buClr>
          <a:schemeClr val="accent1"/>
        </a:buClr>
        <a:buFont typeface="Arial" pitchFamily="34" charset="0"/>
        <a:buChar char="•"/>
        <a:defRPr sz="1650" kern="1200">
          <a:solidFill>
            <a:schemeClr val="tx2"/>
          </a:solidFill>
          <a:latin typeface="+mn-lt"/>
          <a:ea typeface="+mn-ea"/>
          <a:cs typeface="+mn-cs"/>
        </a:defRPr>
      </a:lvl2pPr>
      <a:lvl3pPr marL="651510" indent="-171450" algn="l" defTabSz="685800" rtl="0" eaLnBrk="1" latinLnBrk="0" hangingPunct="1">
        <a:spcBef>
          <a:spcPct val="20000"/>
        </a:spcBef>
        <a:buClr>
          <a:schemeClr val="accent1"/>
        </a:buClr>
        <a:buFont typeface="Arial" pitchFamily="34" charset="0"/>
        <a:buChar char="•"/>
        <a:defRPr sz="1500" kern="1200">
          <a:solidFill>
            <a:schemeClr val="tx2"/>
          </a:solidFill>
          <a:latin typeface="+mn-lt"/>
          <a:ea typeface="+mn-ea"/>
          <a:cs typeface="+mn-cs"/>
        </a:defRPr>
      </a:lvl3pPr>
      <a:lvl4pPr marL="857250" indent="-171450" algn="l" defTabSz="685800" rtl="0" eaLnBrk="1" latinLnBrk="0" hangingPunct="1">
        <a:spcBef>
          <a:spcPct val="20000"/>
        </a:spcBef>
        <a:buClr>
          <a:schemeClr val="accent1"/>
        </a:buClr>
        <a:buFont typeface="Arial" pitchFamily="34" charset="0"/>
        <a:buChar char="•"/>
        <a:defRPr sz="1350" kern="1200">
          <a:solidFill>
            <a:schemeClr val="tx2"/>
          </a:solidFill>
          <a:latin typeface="+mn-lt"/>
          <a:ea typeface="+mn-ea"/>
          <a:cs typeface="+mn-cs"/>
        </a:defRPr>
      </a:lvl4pPr>
      <a:lvl5pPr marL="1028700" indent="-171450" algn="l" defTabSz="685800" rtl="0" eaLnBrk="1" latinLnBrk="0" hangingPunct="1">
        <a:spcBef>
          <a:spcPct val="20000"/>
        </a:spcBef>
        <a:buClr>
          <a:schemeClr val="accent1"/>
        </a:buClr>
        <a:buFont typeface="Arial" pitchFamily="34" charset="0"/>
        <a:buChar char="•"/>
        <a:defRPr sz="1350" kern="1200" baseline="0">
          <a:solidFill>
            <a:schemeClr val="tx2"/>
          </a:solidFill>
          <a:latin typeface="+mn-lt"/>
          <a:ea typeface="+mn-ea"/>
          <a:cs typeface="+mn-cs"/>
        </a:defRPr>
      </a:lvl5pPr>
      <a:lvl6pPr marL="123444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6pPr>
      <a:lvl7pPr marL="1426464"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7pPr>
      <a:lvl8pPr marL="164592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8pPr>
      <a:lvl9pPr marL="185166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900" b="1">
                <a:solidFill>
                  <a:schemeClr val="tx2">
                    <a:lumMod val="90000"/>
                    <a:lumOff val="10000"/>
                  </a:schemeClr>
                </a:solidFill>
                <a:latin typeface="+mn-lt"/>
              </a:defRPr>
            </a:lvl1pPr>
          </a:lstStyle>
          <a:p>
            <a:fld id="{39369955-C8A4-4023-9F6B-3A82C0FA9480}" type="datetime1">
              <a:rPr lang="en-US" smtClean="0"/>
              <a:t>2/19/2020</a:t>
            </a:fld>
            <a:endParaRPr lang="tr-TR"/>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900" b="1">
                <a:solidFill>
                  <a:schemeClr val="tx2">
                    <a:lumMod val="90000"/>
                    <a:lumOff val="10000"/>
                  </a:schemeClr>
                </a:solidFill>
              </a:defRPr>
            </a:lvl1p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1800">
                <a:solidFill>
                  <a:schemeClr val="tx1">
                    <a:lumMod val="85000"/>
                    <a:lumOff val="15000"/>
                  </a:schemeClr>
                </a:solidFill>
                <a:latin typeface="+mj-lt"/>
              </a:defRPr>
            </a:lvl1pPr>
          </a:lstStyle>
          <a:p>
            <a:fld id="{B1DEFA8C-F947-479F-BE07-76B6B3F80BF1}" type="slidenum">
              <a:rPr lang="tr-TR" smtClean="0"/>
              <a:pPr/>
              <a:t>‹#›</a:t>
            </a:fld>
            <a:endParaRPr lang="tr-TR"/>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941729721"/>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 id="2147483687" r:id="rId14"/>
    <p:sldLayoutId id="2147483688" r:id="rId15"/>
  </p:sldLayoutIdLst>
  <p:hf sldNum="0" hdr="0" dt="0"/>
  <p:txStyles>
    <p:titleStyle>
      <a:lvl1pPr algn="l" defTabSz="685800" rtl="0" eaLnBrk="1" latinLnBrk="0" hangingPunct="1">
        <a:spcBef>
          <a:spcPct val="0"/>
        </a:spcBef>
        <a:buNone/>
        <a:defRPr sz="405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05740" indent="-205740" algn="l" defTabSz="6858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1pPr>
      <a:lvl2pPr marL="445770" indent="-205740" algn="l" defTabSz="685800" rtl="0" eaLnBrk="1" latinLnBrk="0" hangingPunct="1">
        <a:spcBef>
          <a:spcPct val="20000"/>
        </a:spcBef>
        <a:buClr>
          <a:schemeClr val="accent1"/>
        </a:buClr>
        <a:buFont typeface="Arial" pitchFamily="34" charset="0"/>
        <a:buChar char="•"/>
        <a:defRPr sz="1650" kern="1200">
          <a:solidFill>
            <a:schemeClr val="tx2"/>
          </a:solidFill>
          <a:latin typeface="+mn-lt"/>
          <a:ea typeface="+mn-ea"/>
          <a:cs typeface="+mn-cs"/>
        </a:defRPr>
      </a:lvl2pPr>
      <a:lvl3pPr marL="651510" indent="-171450" algn="l" defTabSz="685800" rtl="0" eaLnBrk="1" latinLnBrk="0" hangingPunct="1">
        <a:spcBef>
          <a:spcPct val="20000"/>
        </a:spcBef>
        <a:buClr>
          <a:schemeClr val="accent1"/>
        </a:buClr>
        <a:buFont typeface="Arial" pitchFamily="34" charset="0"/>
        <a:buChar char="•"/>
        <a:defRPr sz="1500" kern="1200">
          <a:solidFill>
            <a:schemeClr val="tx2"/>
          </a:solidFill>
          <a:latin typeface="+mn-lt"/>
          <a:ea typeface="+mn-ea"/>
          <a:cs typeface="+mn-cs"/>
        </a:defRPr>
      </a:lvl3pPr>
      <a:lvl4pPr marL="857250" indent="-171450" algn="l" defTabSz="685800" rtl="0" eaLnBrk="1" latinLnBrk="0" hangingPunct="1">
        <a:spcBef>
          <a:spcPct val="20000"/>
        </a:spcBef>
        <a:buClr>
          <a:schemeClr val="accent1"/>
        </a:buClr>
        <a:buFont typeface="Arial" pitchFamily="34" charset="0"/>
        <a:buChar char="•"/>
        <a:defRPr sz="1350" kern="1200">
          <a:solidFill>
            <a:schemeClr val="tx2"/>
          </a:solidFill>
          <a:latin typeface="+mn-lt"/>
          <a:ea typeface="+mn-ea"/>
          <a:cs typeface="+mn-cs"/>
        </a:defRPr>
      </a:lvl4pPr>
      <a:lvl5pPr marL="1028700" indent="-171450" algn="l" defTabSz="685800" rtl="0" eaLnBrk="1" latinLnBrk="0" hangingPunct="1">
        <a:spcBef>
          <a:spcPct val="20000"/>
        </a:spcBef>
        <a:buClr>
          <a:schemeClr val="accent1"/>
        </a:buClr>
        <a:buFont typeface="Arial" pitchFamily="34" charset="0"/>
        <a:buChar char="•"/>
        <a:defRPr sz="1350" kern="1200" baseline="0">
          <a:solidFill>
            <a:schemeClr val="tx2"/>
          </a:solidFill>
          <a:latin typeface="+mn-lt"/>
          <a:ea typeface="+mn-ea"/>
          <a:cs typeface="+mn-cs"/>
        </a:defRPr>
      </a:lvl5pPr>
      <a:lvl6pPr marL="123444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6pPr>
      <a:lvl7pPr marL="1426464"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7pPr>
      <a:lvl8pPr marL="164592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8pPr>
      <a:lvl9pPr marL="185166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Resim 6"/>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0" y="2"/>
            <a:ext cx="9144000" cy="685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9112642"/>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Lst>
  <p:hf sldNum="0" hdr="0" dt="0"/>
  <p:txStyles>
    <p:titleStyle>
      <a:lvl1pPr algn="l" rtl="0" eaLnBrk="1" fontAlgn="base" hangingPunct="1">
        <a:lnSpc>
          <a:spcPct val="90000"/>
        </a:lnSpc>
        <a:spcBef>
          <a:spcPct val="0"/>
        </a:spcBef>
        <a:spcAft>
          <a:spcPct val="0"/>
        </a:spcAft>
        <a:defRPr lang="tr-TR" sz="1500" b="1" kern="1200" dirty="0">
          <a:solidFill>
            <a:srgbClr val="160093"/>
          </a:solidFill>
          <a:latin typeface="Arial"/>
          <a:ea typeface="ＭＳ Ｐゴシック" charset="0"/>
          <a:cs typeface="Arial"/>
        </a:defRPr>
      </a:lvl1pPr>
      <a:lvl2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2pPr>
      <a:lvl3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3pPr>
      <a:lvl4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4pPr>
      <a:lvl5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5pPr>
      <a:lvl6pPr marL="3429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6pPr>
      <a:lvl7pPr marL="6858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7pPr>
      <a:lvl8pPr marL="10287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8pPr>
      <a:lvl9pPr marL="13716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9pPr>
    </p:titleStyle>
    <p:bodyStyle>
      <a:lvl1pPr marL="171450" indent="-171450" algn="l" rtl="0" eaLnBrk="1" fontAlgn="base" hangingPunct="1">
        <a:lnSpc>
          <a:spcPct val="90000"/>
        </a:lnSpc>
        <a:spcBef>
          <a:spcPts val="750"/>
        </a:spcBef>
        <a:spcAft>
          <a:spcPct val="0"/>
        </a:spcAft>
        <a:buFont typeface="Arial" panose="020B0604020202020204" pitchFamily="34" charset="0"/>
        <a:buChar char="•"/>
        <a:defRPr sz="2100" kern="1200">
          <a:solidFill>
            <a:schemeClr val="tx1"/>
          </a:solidFill>
          <a:latin typeface="+mn-lt"/>
          <a:ea typeface="+mn-ea"/>
          <a:cs typeface="+mn-cs"/>
        </a:defRPr>
      </a:lvl1pPr>
      <a:lvl2pPr marL="514350" indent="-171450" algn="l" rtl="0" eaLnBrk="1" fontAlgn="base" hangingPunct="1">
        <a:lnSpc>
          <a:spcPct val="90000"/>
        </a:lnSpc>
        <a:spcBef>
          <a:spcPts val="375"/>
        </a:spcBef>
        <a:spcAft>
          <a:spcPct val="0"/>
        </a:spcAft>
        <a:buFont typeface="Arial" panose="020B0604020202020204" pitchFamily="34" charset="0"/>
        <a:buChar char="•"/>
        <a:defRPr sz="1800" kern="1200">
          <a:solidFill>
            <a:schemeClr val="tx1"/>
          </a:solidFill>
          <a:latin typeface="+mn-lt"/>
          <a:ea typeface="+mn-ea"/>
          <a:cs typeface="+mn-cs"/>
        </a:defRPr>
      </a:lvl2pPr>
      <a:lvl3pPr marL="857250" indent="-171450" algn="l" rtl="0" eaLnBrk="1" fontAlgn="base" hangingPunct="1">
        <a:lnSpc>
          <a:spcPct val="90000"/>
        </a:lnSpc>
        <a:spcBef>
          <a:spcPts val="375"/>
        </a:spcBef>
        <a:spcAft>
          <a:spcPct val="0"/>
        </a:spcAft>
        <a:buFont typeface="Arial" panose="020B0604020202020204" pitchFamily="34" charset="0"/>
        <a:buChar char="•"/>
        <a:defRPr sz="1500" kern="1200">
          <a:solidFill>
            <a:schemeClr val="tx1"/>
          </a:solidFill>
          <a:latin typeface="+mn-lt"/>
          <a:ea typeface="+mn-ea"/>
          <a:cs typeface="+mn-cs"/>
        </a:defRPr>
      </a:lvl3pPr>
      <a:lvl4pPr marL="1200150" indent="-171450" algn="l" rtl="0" eaLnBrk="1" fontAlgn="base" hangingPunct="1">
        <a:lnSpc>
          <a:spcPct val="90000"/>
        </a:lnSpc>
        <a:spcBef>
          <a:spcPts val="375"/>
        </a:spcBef>
        <a:spcAft>
          <a:spcPct val="0"/>
        </a:spcAft>
        <a:buFont typeface="Arial" panose="020B0604020202020204" pitchFamily="34" charset="0"/>
        <a:buChar char="•"/>
        <a:defRPr kern="1200">
          <a:solidFill>
            <a:schemeClr val="tx1"/>
          </a:solidFill>
          <a:latin typeface="+mn-lt"/>
          <a:ea typeface="+mn-ea"/>
          <a:cs typeface="+mn-cs"/>
        </a:defRPr>
      </a:lvl4pPr>
      <a:lvl5pPr marL="1543050" indent="-171450" algn="l" rtl="0" eaLnBrk="1" fontAlgn="base" hangingPunct="1">
        <a:lnSpc>
          <a:spcPct val="90000"/>
        </a:lnSpc>
        <a:spcBef>
          <a:spcPts val="375"/>
        </a:spcBef>
        <a:spcAft>
          <a:spcPct val="0"/>
        </a:spcAft>
        <a:buFont typeface="Arial" panose="020B0604020202020204" pitchFamily="34" charset="0"/>
        <a:buChar char="•"/>
        <a:defRPr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tr-TR"/>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9.xml.rels><?xml version="1.0" encoding="UTF-8" standalone="yes"?>
<Relationships xmlns="http://schemas.openxmlformats.org/package/2006/relationships"><Relationship Id="rId2" Type="http://schemas.openxmlformats.org/officeDocument/2006/relationships/hyperlink" Target="https://tanjuhan.wordpress.com/2018/02/15/altinci-bo%CC%88lu%CC%88m-deg%CC%86erlemeye" TargetMode="External"/><Relationship Id="rId1" Type="http://schemas.openxmlformats.org/officeDocument/2006/relationships/slideLayout" Target="../slideLayouts/slideLayout2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Dikdörtgen 13"/>
          <p:cNvSpPr/>
          <p:nvPr/>
        </p:nvSpPr>
        <p:spPr>
          <a:xfrm>
            <a:off x="503198" y="1533155"/>
            <a:ext cx="8137603" cy="2850011"/>
          </a:xfrm>
          <a:prstGeom prst="rect">
            <a:avLst/>
          </a:prstGeom>
        </p:spPr>
        <p:txBody>
          <a:bodyPr wrap="square">
            <a:spAutoFit/>
          </a:bodyPr>
          <a:lstStyle/>
          <a:p>
            <a:pPr marL="0" lvl="1" algn="ctr">
              <a:spcBef>
                <a:spcPct val="20000"/>
              </a:spcBef>
              <a:buClr>
                <a:schemeClr val="accent1"/>
              </a:buClr>
            </a:pPr>
            <a:r>
              <a:rPr lang="tr-TR" sz="3200" b="1" dirty="0"/>
              <a:t>GGY407</a:t>
            </a:r>
          </a:p>
          <a:p>
            <a:pPr marL="0" lvl="1" algn="ctr">
              <a:spcBef>
                <a:spcPct val="20000"/>
              </a:spcBef>
              <a:buClr>
                <a:schemeClr val="accent1"/>
              </a:buClr>
            </a:pPr>
            <a:endParaRPr lang="tr-TR" sz="3200" b="1" dirty="0"/>
          </a:p>
          <a:p>
            <a:pPr marL="0" lvl="1" algn="ctr">
              <a:spcBef>
                <a:spcPct val="20000"/>
              </a:spcBef>
              <a:buClr>
                <a:schemeClr val="accent1"/>
              </a:buClr>
            </a:pPr>
            <a:r>
              <a:rPr lang="tr-TR" sz="3200" b="1" dirty="0"/>
              <a:t>Değerleme ve Finansal Raporlama Standartları ve Meslek Etiği</a:t>
            </a:r>
          </a:p>
          <a:p>
            <a:pPr marL="0" lvl="1" algn="ctr">
              <a:spcBef>
                <a:spcPct val="20000"/>
              </a:spcBef>
              <a:buClr>
                <a:schemeClr val="accent1"/>
              </a:buClr>
            </a:pPr>
            <a:endParaRPr lang="tr-TR" sz="3200" b="1" dirty="0">
              <a:solidFill>
                <a:schemeClr val="tx2"/>
              </a:solidFill>
              <a:latin typeface="Arial" panose="020B0604020202020204" pitchFamily="34" charset="0"/>
              <a:cs typeface="Arial" panose="020B0604020202020204" pitchFamily="34" charset="0"/>
            </a:endParaRPr>
          </a:p>
        </p:txBody>
      </p:sp>
      <p:sp>
        <p:nvSpPr>
          <p:cNvPr id="13" name="Dikdörtgen 12"/>
          <p:cNvSpPr/>
          <p:nvPr/>
        </p:nvSpPr>
        <p:spPr>
          <a:xfrm>
            <a:off x="440762" y="4393802"/>
            <a:ext cx="8479708" cy="584775"/>
          </a:xfrm>
          <a:prstGeom prst="rect">
            <a:avLst/>
          </a:prstGeom>
        </p:spPr>
        <p:txBody>
          <a:bodyPr wrap="square">
            <a:spAutoFit/>
          </a:bodyPr>
          <a:lstStyle/>
          <a:p>
            <a:pPr algn="ctr">
              <a:spcAft>
                <a:spcPts val="0"/>
              </a:spcAft>
            </a:pPr>
            <a:r>
              <a:rPr lang="tr-TR" sz="1600" b="1" dirty="0" smtClean="0">
                <a:latin typeface="Arial" panose="020B0604020202020204" pitchFamily="34" charset="0"/>
                <a:ea typeface="Times New Roman" panose="02020603050405020304" pitchFamily="18" charset="0"/>
                <a:cs typeface="Arial" panose="020B0604020202020204" pitchFamily="34" charset="0"/>
              </a:rPr>
              <a:t>Prof. Dr. Harun </a:t>
            </a:r>
            <a:r>
              <a:rPr lang="tr-TR" sz="1600" b="1" dirty="0" err="1" smtClean="0">
                <a:latin typeface="Arial" panose="020B0604020202020204" pitchFamily="34" charset="0"/>
                <a:ea typeface="Times New Roman" panose="02020603050405020304" pitchFamily="18" charset="0"/>
                <a:cs typeface="Arial" panose="020B0604020202020204" pitchFamily="34" charset="0"/>
              </a:rPr>
              <a:t>TANRIVERMİŞ&amp;Doç</a:t>
            </a:r>
            <a:r>
              <a:rPr lang="tr-TR" sz="1600" b="1" dirty="0" smtClean="0">
                <a:latin typeface="Arial" panose="020B0604020202020204" pitchFamily="34" charset="0"/>
                <a:ea typeface="Times New Roman" panose="02020603050405020304" pitchFamily="18" charset="0"/>
                <a:cs typeface="Arial" panose="020B0604020202020204" pitchFamily="34" charset="0"/>
              </a:rPr>
              <a:t>. Dr</a:t>
            </a:r>
            <a:r>
              <a:rPr lang="tr-TR" sz="1600" b="1" dirty="0">
                <a:latin typeface="Arial" panose="020B0604020202020204" pitchFamily="34" charset="0"/>
                <a:ea typeface="Times New Roman" panose="02020603050405020304" pitchFamily="18" charset="0"/>
                <a:cs typeface="Arial" panose="020B0604020202020204" pitchFamily="34" charset="0"/>
              </a:rPr>
              <a:t>. </a:t>
            </a:r>
            <a:r>
              <a:rPr lang="tr-TR" sz="1600" b="1" dirty="0" smtClean="0">
                <a:latin typeface="Arial" panose="020B0604020202020204" pitchFamily="34" charset="0"/>
                <a:ea typeface="Times New Roman" panose="02020603050405020304" pitchFamily="18" charset="0"/>
                <a:cs typeface="Arial" panose="020B0604020202020204" pitchFamily="34" charset="0"/>
              </a:rPr>
              <a:t>Erol DEMİR</a:t>
            </a:r>
            <a:endParaRPr lang="tr-TR" sz="1600" b="1" dirty="0">
              <a:latin typeface="Arial" panose="020B0604020202020204" pitchFamily="34" charset="0"/>
              <a:ea typeface="Times New Roman" panose="02020603050405020304" pitchFamily="18" charset="0"/>
              <a:cs typeface="Arial" panose="020B0604020202020204" pitchFamily="34" charset="0"/>
            </a:endParaRPr>
          </a:p>
          <a:p>
            <a:pPr algn="ctr">
              <a:spcAft>
                <a:spcPts val="0"/>
              </a:spcAft>
            </a:pPr>
            <a:r>
              <a:rPr lang="tr-TR" sz="1600" dirty="0">
                <a:latin typeface="Arial" panose="020B0604020202020204" pitchFamily="34" charset="0"/>
                <a:ea typeface="Times New Roman" panose="02020603050405020304" pitchFamily="18" charset="0"/>
                <a:cs typeface="Arial" panose="020B0604020202020204" pitchFamily="34" charset="0"/>
              </a:rPr>
              <a:t>Ankara Üniversitesi UBF Gayrimenkul Geliştirme ve Yönetimi Bölümü </a:t>
            </a:r>
          </a:p>
        </p:txBody>
      </p:sp>
    </p:spTree>
    <p:extLst>
      <p:ext uri="{BB962C8B-B14F-4D97-AF65-F5344CB8AC3E}">
        <p14:creationId xmlns:p14="http://schemas.microsoft.com/office/powerpoint/2010/main" val="234752556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13079" y="1167713"/>
            <a:ext cx="8517837" cy="4468903"/>
          </a:xfrm>
        </p:spPr>
        <p:txBody>
          <a:bodyPr anchor="t">
            <a:noAutofit/>
          </a:bodyPr>
          <a:lstStyle/>
          <a:p>
            <a:pPr marL="342900" indent="-342900" algn="just">
              <a:lnSpc>
                <a:spcPct val="150000"/>
              </a:lnSpc>
              <a:spcBef>
                <a:spcPts val="600"/>
              </a:spcBef>
              <a:spcAft>
                <a:spcPts val="600"/>
              </a:spcAft>
              <a:buFont typeface="Wingdings" panose="05000000000000000000" pitchFamily="2" charset="2"/>
              <a:buChar char="Ø"/>
            </a:pPr>
            <a:r>
              <a:rPr lang="tr-TR" sz="1600" spc="-50" dirty="0" smtClean="0">
                <a:solidFill>
                  <a:srgbClr val="000000"/>
                </a:solidFill>
                <a:ea typeface="Trebuchet MS" panose="020B0603020202020204" pitchFamily="34" charset="0"/>
                <a:cs typeface="Trebuchet MS" panose="020B0603020202020204" pitchFamily="34" charset="0"/>
              </a:rPr>
              <a:t>1938 </a:t>
            </a:r>
            <a:r>
              <a:rPr lang="tr-TR" sz="1600" spc="-50" dirty="0">
                <a:solidFill>
                  <a:srgbClr val="000000"/>
                </a:solidFill>
                <a:ea typeface="Trebuchet MS" panose="020B0603020202020204" pitchFamily="34" charset="0"/>
                <a:cs typeface="Trebuchet MS" panose="020B0603020202020204" pitchFamily="34" charset="0"/>
              </a:rPr>
              <a:t>yılında kurulan Kanada Değerleme Enstitüsü (</a:t>
            </a:r>
            <a:r>
              <a:rPr lang="tr-TR" sz="1600" spc="-50" dirty="0" err="1">
                <a:solidFill>
                  <a:srgbClr val="000000"/>
                </a:solidFill>
                <a:ea typeface="Trebuchet MS" panose="020B0603020202020204" pitchFamily="34" charset="0"/>
                <a:cs typeface="Trebuchet MS" panose="020B0603020202020204" pitchFamily="34" charset="0"/>
              </a:rPr>
              <a:t>Appraisal</a:t>
            </a:r>
            <a:r>
              <a:rPr lang="tr-TR" sz="1600" spc="-50" dirty="0">
                <a:solidFill>
                  <a:srgbClr val="000000"/>
                </a:solidFill>
                <a:ea typeface="Trebuchet MS" panose="020B0603020202020204" pitchFamily="34" charset="0"/>
                <a:cs typeface="Trebuchet MS" panose="020B0603020202020204" pitchFamily="34" charset="0"/>
              </a:rPr>
              <a:t> </a:t>
            </a:r>
            <a:r>
              <a:rPr lang="tr-TR" sz="1600" spc="-50" dirty="0" err="1">
                <a:solidFill>
                  <a:srgbClr val="000000"/>
                </a:solidFill>
                <a:ea typeface="Trebuchet MS" panose="020B0603020202020204" pitchFamily="34" charset="0"/>
                <a:cs typeface="Trebuchet MS" panose="020B0603020202020204" pitchFamily="34" charset="0"/>
              </a:rPr>
              <a:t>Institute</a:t>
            </a:r>
            <a:r>
              <a:rPr lang="tr-TR" sz="1600" spc="-50" dirty="0">
                <a:solidFill>
                  <a:srgbClr val="000000"/>
                </a:solidFill>
                <a:ea typeface="Trebuchet MS" panose="020B0603020202020204" pitchFamily="34" charset="0"/>
                <a:cs typeface="Trebuchet MS" panose="020B0603020202020204" pitchFamily="34" charset="0"/>
              </a:rPr>
              <a:t> of </a:t>
            </a:r>
            <a:r>
              <a:rPr lang="tr-TR" sz="1600" spc="-50" dirty="0" err="1">
                <a:solidFill>
                  <a:srgbClr val="000000"/>
                </a:solidFill>
                <a:ea typeface="Trebuchet MS" panose="020B0603020202020204" pitchFamily="34" charset="0"/>
                <a:cs typeface="Trebuchet MS" panose="020B0603020202020204" pitchFamily="34" charset="0"/>
              </a:rPr>
              <a:t>Canada</a:t>
            </a:r>
            <a:r>
              <a:rPr lang="tr-TR" sz="1600" spc="-50" dirty="0">
                <a:solidFill>
                  <a:srgbClr val="000000"/>
                </a:solidFill>
                <a:ea typeface="Trebuchet MS" panose="020B0603020202020204" pitchFamily="34" charset="0"/>
                <a:cs typeface="Trebuchet MS" panose="020B0603020202020204" pitchFamily="34" charset="0"/>
              </a:rPr>
              <a:t>, AIC), Kanada’nın önde gelen değerleme kuruluşudur.</a:t>
            </a:r>
          </a:p>
          <a:p>
            <a:pPr marL="342900" indent="-342900" algn="just">
              <a:lnSpc>
                <a:spcPct val="150000"/>
              </a:lnSpc>
              <a:spcBef>
                <a:spcPts val="600"/>
              </a:spcBef>
              <a:spcAft>
                <a:spcPts val="600"/>
              </a:spcAft>
              <a:buFont typeface="Wingdings" panose="05000000000000000000" pitchFamily="2" charset="2"/>
              <a:buChar char="Ø"/>
            </a:pPr>
            <a:r>
              <a:rPr lang="tr-TR" sz="1600" spc="-50" dirty="0">
                <a:solidFill>
                  <a:srgbClr val="000000"/>
                </a:solidFill>
                <a:ea typeface="Trebuchet MS" panose="020B0603020202020204" pitchFamily="34" charset="0"/>
                <a:cs typeface="Trebuchet MS" panose="020B0603020202020204" pitchFamily="34" charset="0"/>
              </a:rPr>
              <a:t>Enstitü tarafından AACI (</a:t>
            </a:r>
            <a:r>
              <a:rPr lang="tr-TR" sz="1600" spc="-50" dirty="0" err="1">
                <a:solidFill>
                  <a:srgbClr val="000000"/>
                </a:solidFill>
                <a:ea typeface="Trebuchet MS" panose="020B0603020202020204" pitchFamily="34" charset="0"/>
                <a:cs typeface="Trebuchet MS" panose="020B0603020202020204" pitchFamily="34" charset="0"/>
              </a:rPr>
              <a:t>Accredited</a:t>
            </a:r>
            <a:r>
              <a:rPr lang="tr-TR" sz="1600" spc="-50" dirty="0">
                <a:solidFill>
                  <a:srgbClr val="000000"/>
                </a:solidFill>
                <a:ea typeface="Trebuchet MS" panose="020B0603020202020204" pitchFamily="34" charset="0"/>
                <a:cs typeface="Trebuchet MS" panose="020B0603020202020204" pitchFamily="34" charset="0"/>
              </a:rPr>
              <a:t> </a:t>
            </a:r>
            <a:r>
              <a:rPr lang="tr-TR" sz="1600" spc="-50" dirty="0" err="1">
                <a:solidFill>
                  <a:srgbClr val="000000"/>
                </a:solidFill>
                <a:ea typeface="Trebuchet MS" panose="020B0603020202020204" pitchFamily="34" charset="0"/>
                <a:cs typeface="Trebuchet MS" panose="020B0603020202020204" pitchFamily="34" charset="0"/>
              </a:rPr>
              <a:t>Appraiser</a:t>
            </a:r>
            <a:r>
              <a:rPr lang="tr-TR" sz="1600" spc="-50" dirty="0">
                <a:solidFill>
                  <a:srgbClr val="000000"/>
                </a:solidFill>
                <a:ea typeface="Trebuchet MS" panose="020B0603020202020204" pitchFamily="34" charset="0"/>
                <a:cs typeface="Trebuchet MS" panose="020B0603020202020204" pitchFamily="34" charset="0"/>
              </a:rPr>
              <a:t> </a:t>
            </a:r>
            <a:r>
              <a:rPr lang="tr-TR" sz="1600" spc="-50" dirty="0" err="1">
                <a:solidFill>
                  <a:srgbClr val="000000"/>
                </a:solidFill>
                <a:ea typeface="Trebuchet MS" panose="020B0603020202020204" pitchFamily="34" charset="0"/>
                <a:cs typeface="Trebuchet MS" panose="020B0603020202020204" pitchFamily="34" charset="0"/>
              </a:rPr>
              <a:t>Canadian</a:t>
            </a:r>
            <a:r>
              <a:rPr lang="tr-TR" sz="1600" spc="-50" dirty="0">
                <a:solidFill>
                  <a:srgbClr val="000000"/>
                </a:solidFill>
                <a:ea typeface="Trebuchet MS" panose="020B0603020202020204" pitchFamily="34" charset="0"/>
                <a:cs typeface="Trebuchet MS" panose="020B0603020202020204" pitchFamily="34" charset="0"/>
              </a:rPr>
              <a:t> </a:t>
            </a:r>
            <a:r>
              <a:rPr lang="tr-TR" sz="1600" spc="-50" dirty="0" err="1">
                <a:solidFill>
                  <a:srgbClr val="000000"/>
                </a:solidFill>
                <a:ea typeface="Trebuchet MS" panose="020B0603020202020204" pitchFamily="34" charset="0"/>
                <a:cs typeface="Trebuchet MS" panose="020B0603020202020204" pitchFamily="34" charset="0"/>
              </a:rPr>
              <a:t>Institute</a:t>
            </a:r>
            <a:r>
              <a:rPr lang="tr-TR" sz="1600" spc="-50" dirty="0">
                <a:solidFill>
                  <a:srgbClr val="000000"/>
                </a:solidFill>
                <a:ea typeface="Trebuchet MS" panose="020B0603020202020204" pitchFamily="34" charset="0"/>
                <a:cs typeface="Trebuchet MS" panose="020B0603020202020204" pitchFamily="34" charset="0"/>
              </a:rPr>
              <a:t>, Lisanslı Değerleme Uzmanı) ve CRA (</a:t>
            </a:r>
            <a:r>
              <a:rPr lang="tr-TR" sz="1600" spc="-50" dirty="0" err="1">
                <a:solidFill>
                  <a:srgbClr val="000000"/>
                </a:solidFill>
                <a:ea typeface="Trebuchet MS" panose="020B0603020202020204" pitchFamily="34" charset="0"/>
                <a:cs typeface="Trebuchet MS" panose="020B0603020202020204" pitchFamily="34" charset="0"/>
              </a:rPr>
              <a:t>Canadian</a:t>
            </a:r>
            <a:r>
              <a:rPr lang="tr-TR" sz="1600" spc="-50" dirty="0">
                <a:solidFill>
                  <a:srgbClr val="000000"/>
                </a:solidFill>
                <a:ea typeface="Trebuchet MS" panose="020B0603020202020204" pitchFamily="34" charset="0"/>
                <a:cs typeface="Trebuchet MS" panose="020B0603020202020204" pitchFamily="34" charset="0"/>
              </a:rPr>
              <a:t> </a:t>
            </a:r>
            <a:r>
              <a:rPr lang="tr-TR" sz="1600" spc="-50" dirty="0" err="1">
                <a:solidFill>
                  <a:srgbClr val="000000"/>
                </a:solidFill>
                <a:ea typeface="Trebuchet MS" panose="020B0603020202020204" pitchFamily="34" charset="0"/>
                <a:cs typeface="Trebuchet MS" panose="020B0603020202020204" pitchFamily="34" charset="0"/>
              </a:rPr>
              <a:t>Residential</a:t>
            </a:r>
            <a:r>
              <a:rPr lang="tr-TR" sz="1600" spc="-50" dirty="0">
                <a:solidFill>
                  <a:srgbClr val="000000"/>
                </a:solidFill>
                <a:ea typeface="Trebuchet MS" panose="020B0603020202020204" pitchFamily="34" charset="0"/>
                <a:cs typeface="Trebuchet MS" panose="020B0603020202020204" pitchFamily="34" charset="0"/>
              </a:rPr>
              <a:t> </a:t>
            </a:r>
            <a:r>
              <a:rPr lang="tr-TR" sz="1600" spc="-50" dirty="0" err="1">
                <a:solidFill>
                  <a:srgbClr val="000000"/>
                </a:solidFill>
                <a:ea typeface="Trebuchet MS" panose="020B0603020202020204" pitchFamily="34" charset="0"/>
                <a:cs typeface="Trebuchet MS" panose="020B0603020202020204" pitchFamily="34" charset="0"/>
              </a:rPr>
              <a:t>Appraiser</a:t>
            </a:r>
            <a:r>
              <a:rPr lang="tr-TR" sz="1600" spc="-50" dirty="0">
                <a:solidFill>
                  <a:srgbClr val="000000"/>
                </a:solidFill>
                <a:ea typeface="Trebuchet MS" panose="020B0603020202020204" pitchFamily="34" charset="0"/>
                <a:cs typeface="Trebuchet MS" panose="020B0603020202020204" pitchFamily="34" charset="0"/>
              </a:rPr>
              <a:t>, Konut Değerleme Uzmanı) lisansı (unvanı) verilmektedir.</a:t>
            </a:r>
          </a:p>
          <a:p>
            <a:pPr marL="342900" indent="-342900" algn="just">
              <a:lnSpc>
                <a:spcPct val="150000"/>
              </a:lnSpc>
              <a:spcBef>
                <a:spcPts val="600"/>
              </a:spcBef>
              <a:spcAft>
                <a:spcPts val="600"/>
              </a:spcAft>
              <a:buFont typeface="Wingdings" panose="05000000000000000000" pitchFamily="2" charset="2"/>
              <a:buChar char="Ø"/>
            </a:pPr>
            <a:r>
              <a:rPr lang="tr-TR" sz="1600" spc="-50" dirty="0">
                <a:solidFill>
                  <a:srgbClr val="000000"/>
                </a:solidFill>
                <a:ea typeface="Trebuchet MS" panose="020B0603020202020204" pitchFamily="34" charset="0"/>
                <a:cs typeface="Trebuchet MS" panose="020B0603020202020204" pitchFamily="34" charset="0"/>
              </a:rPr>
              <a:t>AAIC ve CRA unvanlarını alabilmek için profesyonel tecrübe, sınav ve eğitim şartları aranır.</a:t>
            </a:r>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a:latin typeface="Arial" panose="020B0604020202020204" pitchFamily="34" charset="0"/>
              <a:cs typeface="Arial" panose="020B0604020202020204" pitchFamily="34" charset="0"/>
            </a:endParaRPr>
          </a:p>
        </p:txBody>
      </p:sp>
      <p:sp>
        <p:nvSpPr>
          <p:cNvPr id="6" name="Dikdörtgen 5"/>
          <p:cNvSpPr/>
          <p:nvPr/>
        </p:nvSpPr>
        <p:spPr>
          <a:xfrm>
            <a:off x="313080" y="188248"/>
            <a:ext cx="8517837" cy="636625"/>
          </a:xfrm>
          <a:prstGeom prst="rect">
            <a:avLst/>
          </a:prstGeom>
        </p:spPr>
        <p:txBody>
          <a:bodyPr/>
          <a:lstStyle/>
          <a:p>
            <a:pPr marL="0" lvl="1" algn="ctr">
              <a:spcBef>
                <a:spcPct val="20000"/>
              </a:spcBef>
              <a:buClr>
                <a:schemeClr val="accent1"/>
              </a:buClr>
            </a:pPr>
            <a:r>
              <a:rPr lang="tr-TR" sz="2400" b="1" dirty="0">
                <a:solidFill>
                  <a:schemeClr val="tx2"/>
                </a:solidFill>
              </a:rPr>
              <a:t>Kanada Değerleme Standartları (CUSPAP)</a:t>
            </a:r>
          </a:p>
        </p:txBody>
      </p:sp>
      <p:sp>
        <p:nvSpPr>
          <p:cNvPr id="4" name="Unvan 3"/>
          <p:cNvSpPr>
            <a:spLocks noGrp="1"/>
          </p:cNvSpPr>
          <p:nvPr>
            <p:ph type="title"/>
          </p:nvPr>
        </p:nvSpPr>
        <p:spPr/>
        <p:txBody>
          <a:bodyPr/>
          <a:lstStyle/>
          <a:p>
            <a:r>
              <a:rPr lang="tr-TR" dirty="0" smtClean="0"/>
              <a:t>  </a:t>
            </a:r>
            <a:endParaRPr lang="en-US" dirty="0"/>
          </a:p>
        </p:txBody>
      </p:sp>
    </p:spTree>
    <p:extLst>
      <p:ext uri="{BB962C8B-B14F-4D97-AF65-F5344CB8AC3E}">
        <p14:creationId xmlns:p14="http://schemas.microsoft.com/office/powerpoint/2010/main" val="385620698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13079" y="1167713"/>
            <a:ext cx="8517837" cy="4468903"/>
          </a:xfrm>
        </p:spPr>
        <p:txBody>
          <a:bodyPr anchor="t">
            <a:noAutofit/>
          </a:bodyPr>
          <a:lstStyle/>
          <a:p>
            <a:pPr marL="342900" indent="-342900" algn="just">
              <a:lnSpc>
                <a:spcPct val="150000"/>
              </a:lnSpc>
              <a:spcBef>
                <a:spcPts val="600"/>
              </a:spcBef>
              <a:spcAft>
                <a:spcPts val="600"/>
              </a:spcAft>
              <a:buFont typeface="Wingdings" panose="05000000000000000000" pitchFamily="2" charset="2"/>
              <a:buChar char="Ø"/>
            </a:pPr>
            <a:r>
              <a:rPr lang="tr-TR" sz="1600" spc="-50" dirty="0">
                <a:solidFill>
                  <a:srgbClr val="000000"/>
                </a:solidFill>
                <a:ea typeface="Trebuchet MS" panose="020B0603020202020204" pitchFamily="34" charset="0"/>
                <a:cs typeface="Trebuchet MS" panose="020B0603020202020204" pitchFamily="34" charset="0"/>
              </a:rPr>
              <a:t>Özellikle son 10 yıldan bu yana adayların, öncelikle kamu üniversitesinde gayrimenkul geliştirme konusunda yüksek lisans derecesi almış olmaları ve ardından diploma ile değerleme başvurusunda bulunmaları gerekmektedir.</a:t>
            </a:r>
          </a:p>
          <a:p>
            <a:pPr marL="342900" indent="-342900" algn="just">
              <a:lnSpc>
                <a:spcPct val="150000"/>
              </a:lnSpc>
              <a:spcBef>
                <a:spcPts val="600"/>
              </a:spcBef>
              <a:spcAft>
                <a:spcPts val="600"/>
              </a:spcAft>
              <a:buFont typeface="Wingdings" panose="05000000000000000000" pitchFamily="2" charset="2"/>
              <a:buChar char="Ø"/>
            </a:pPr>
            <a:r>
              <a:rPr lang="tr-TR" sz="1600" spc="-50" dirty="0">
                <a:solidFill>
                  <a:srgbClr val="000000"/>
                </a:solidFill>
                <a:ea typeface="Trebuchet MS" panose="020B0603020202020204" pitchFamily="34" charset="0"/>
                <a:cs typeface="Trebuchet MS" panose="020B0603020202020204" pitchFamily="34" charset="0"/>
              </a:rPr>
              <a:t>Üç yıl değerleme uzman yardımcısı olarak çalışan kişiler, uygulama becerisi, rapor yazma, problem çözme ve mevzuat bilgisi yönlerinden yeterlilik sınavına alınmakta ve başarılı olan adaylara değerleme uzmanı lisansı verilmektedir. </a:t>
            </a:r>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a:latin typeface="Arial" panose="020B0604020202020204" pitchFamily="34" charset="0"/>
              <a:cs typeface="Arial" panose="020B0604020202020204" pitchFamily="34" charset="0"/>
            </a:endParaRPr>
          </a:p>
        </p:txBody>
      </p:sp>
      <p:sp>
        <p:nvSpPr>
          <p:cNvPr id="6" name="Dikdörtgen 5"/>
          <p:cNvSpPr/>
          <p:nvPr/>
        </p:nvSpPr>
        <p:spPr>
          <a:xfrm>
            <a:off x="313080" y="188248"/>
            <a:ext cx="8517837" cy="636625"/>
          </a:xfrm>
          <a:prstGeom prst="rect">
            <a:avLst/>
          </a:prstGeom>
        </p:spPr>
        <p:txBody>
          <a:bodyPr/>
          <a:lstStyle/>
          <a:p>
            <a:pPr marL="0" lvl="1" algn="ctr">
              <a:spcBef>
                <a:spcPct val="20000"/>
              </a:spcBef>
              <a:buClr>
                <a:schemeClr val="accent1"/>
              </a:buClr>
            </a:pPr>
            <a:r>
              <a:rPr lang="tr-TR" sz="2400" b="1" dirty="0">
                <a:solidFill>
                  <a:schemeClr val="tx2"/>
                </a:solidFill>
              </a:rPr>
              <a:t>Kanada Değerleme Standartları (CUSPAP)</a:t>
            </a:r>
          </a:p>
        </p:txBody>
      </p:sp>
      <p:sp>
        <p:nvSpPr>
          <p:cNvPr id="4" name="Unvan 3"/>
          <p:cNvSpPr>
            <a:spLocks noGrp="1"/>
          </p:cNvSpPr>
          <p:nvPr>
            <p:ph type="title"/>
          </p:nvPr>
        </p:nvSpPr>
        <p:spPr/>
        <p:txBody>
          <a:bodyPr/>
          <a:lstStyle/>
          <a:p>
            <a:r>
              <a:rPr lang="tr-TR" dirty="0" smtClean="0"/>
              <a:t>  </a:t>
            </a:r>
            <a:endParaRPr lang="en-US" dirty="0"/>
          </a:p>
        </p:txBody>
      </p:sp>
    </p:spTree>
    <p:extLst>
      <p:ext uri="{BB962C8B-B14F-4D97-AF65-F5344CB8AC3E}">
        <p14:creationId xmlns:p14="http://schemas.microsoft.com/office/powerpoint/2010/main" val="281194169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13079" y="1167713"/>
            <a:ext cx="8517837" cy="4468903"/>
          </a:xfrm>
        </p:spPr>
        <p:txBody>
          <a:bodyPr anchor="t">
            <a:noAutofit/>
          </a:bodyPr>
          <a:lstStyle/>
          <a:p>
            <a:pPr marL="342900" indent="-342900" algn="just">
              <a:lnSpc>
                <a:spcPct val="150000"/>
              </a:lnSpc>
              <a:spcBef>
                <a:spcPts val="600"/>
              </a:spcBef>
              <a:spcAft>
                <a:spcPts val="600"/>
              </a:spcAft>
              <a:buFont typeface="Wingdings" panose="05000000000000000000" pitchFamily="2" charset="2"/>
              <a:buChar char="Ø"/>
            </a:pPr>
            <a:r>
              <a:rPr lang="tr-TR" sz="1600" spc="-50" dirty="0">
                <a:solidFill>
                  <a:srgbClr val="000000"/>
                </a:solidFill>
                <a:ea typeface="Trebuchet MS" panose="020B0603020202020204" pitchFamily="34" charset="0"/>
                <a:cs typeface="Trebuchet MS" panose="020B0603020202020204" pitchFamily="34" charset="0"/>
              </a:rPr>
              <a:t>Değerleme uzmanlığında ileri derecede başarılı olan kişiler de kıdemli uzman unvanı ile kamu ve özel kesimde çalışma olanağına sahiptir.</a:t>
            </a:r>
          </a:p>
          <a:p>
            <a:pPr marL="342900" indent="-342900" algn="just">
              <a:lnSpc>
                <a:spcPct val="150000"/>
              </a:lnSpc>
              <a:spcBef>
                <a:spcPts val="600"/>
              </a:spcBef>
              <a:spcAft>
                <a:spcPts val="600"/>
              </a:spcAft>
              <a:buFont typeface="Wingdings" panose="05000000000000000000" pitchFamily="2" charset="2"/>
              <a:buChar char="Ø"/>
            </a:pPr>
            <a:r>
              <a:rPr lang="tr-TR" sz="1600" spc="-50" dirty="0">
                <a:solidFill>
                  <a:srgbClr val="000000"/>
                </a:solidFill>
                <a:ea typeface="Trebuchet MS" panose="020B0603020202020204" pitchFamily="34" charset="0"/>
                <a:cs typeface="Trebuchet MS" panose="020B0603020202020204" pitchFamily="34" charset="0"/>
              </a:rPr>
              <a:t>Kanada Profesyonel Değerleme Uygulaması Tekdüze Standartları (</a:t>
            </a:r>
            <a:r>
              <a:rPr lang="tr-TR" sz="1600" spc="-50" dirty="0" err="1">
                <a:solidFill>
                  <a:srgbClr val="000000"/>
                </a:solidFill>
                <a:ea typeface="Trebuchet MS" panose="020B0603020202020204" pitchFamily="34" charset="0"/>
                <a:cs typeface="Trebuchet MS" panose="020B0603020202020204" pitchFamily="34" charset="0"/>
              </a:rPr>
              <a:t>Canadian</a:t>
            </a:r>
            <a:r>
              <a:rPr lang="tr-TR" sz="1600" spc="-50" dirty="0">
                <a:solidFill>
                  <a:srgbClr val="000000"/>
                </a:solidFill>
                <a:ea typeface="Trebuchet MS" panose="020B0603020202020204" pitchFamily="34" charset="0"/>
                <a:cs typeface="Trebuchet MS" panose="020B0603020202020204" pitchFamily="34" charset="0"/>
              </a:rPr>
              <a:t> </a:t>
            </a:r>
            <a:r>
              <a:rPr lang="tr-TR" sz="1600" spc="-50" dirty="0" err="1">
                <a:solidFill>
                  <a:srgbClr val="000000"/>
                </a:solidFill>
                <a:ea typeface="Trebuchet MS" panose="020B0603020202020204" pitchFamily="34" charset="0"/>
                <a:cs typeface="Trebuchet MS" panose="020B0603020202020204" pitchFamily="34" charset="0"/>
              </a:rPr>
              <a:t>Uniform</a:t>
            </a:r>
            <a:r>
              <a:rPr lang="tr-TR" sz="1600" spc="-50" dirty="0">
                <a:solidFill>
                  <a:srgbClr val="000000"/>
                </a:solidFill>
                <a:ea typeface="Trebuchet MS" panose="020B0603020202020204" pitchFamily="34" charset="0"/>
                <a:cs typeface="Trebuchet MS" panose="020B0603020202020204" pitchFamily="34" charset="0"/>
              </a:rPr>
              <a:t> </a:t>
            </a:r>
            <a:r>
              <a:rPr lang="tr-TR" sz="1600" spc="-50" dirty="0" err="1">
                <a:solidFill>
                  <a:srgbClr val="000000"/>
                </a:solidFill>
                <a:ea typeface="Trebuchet MS" panose="020B0603020202020204" pitchFamily="34" charset="0"/>
                <a:cs typeface="Trebuchet MS" panose="020B0603020202020204" pitchFamily="34" charset="0"/>
              </a:rPr>
              <a:t>Standards</a:t>
            </a:r>
            <a:r>
              <a:rPr lang="tr-TR" sz="1600" spc="-50" dirty="0">
                <a:solidFill>
                  <a:srgbClr val="000000"/>
                </a:solidFill>
                <a:ea typeface="Trebuchet MS" panose="020B0603020202020204" pitchFamily="34" charset="0"/>
                <a:cs typeface="Trebuchet MS" panose="020B0603020202020204" pitchFamily="34" charset="0"/>
              </a:rPr>
              <a:t> of Professional </a:t>
            </a:r>
            <a:r>
              <a:rPr lang="tr-TR" sz="1600" spc="-50" dirty="0" err="1">
                <a:solidFill>
                  <a:srgbClr val="000000"/>
                </a:solidFill>
                <a:ea typeface="Trebuchet MS" panose="020B0603020202020204" pitchFamily="34" charset="0"/>
                <a:cs typeface="Trebuchet MS" panose="020B0603020202020204" pitchFamily="34" charset="0"/>
              </a:rPr>
              <a:t>Appraisal</a:t>
            </a:r>
            <a:r>
              <a:rPr lang="tr-TR" sz="1600" spc="-50" dirty="0">
                <a:solidFill>
                  <a:srgbClr val="000000"/>
                </a:solidFill>
                <a:ea typeface="Trebuchet MS" panose="020B0603020202020204" pitchFamily="34" charset="0"/>
                <a:cs typeface="Trebuchet MS" panose="020B0603020202020204" pitchFamily="34" charset="0"/>
              </a:rPr>
              <a:t> </a:t>
            </a:r>
            <a:r>
              <a:rPr lang="tr-TR" sz="1600" spc="-50" dirty="0" err="1">
                <a:solidFill>
                  <a:srgbClr val="000000"/>
                </a:solidFill>
                <a:ea typeface="Trebuchet MS" panose="020B0603020202020204" pitchFamily="34" charset="0"/>
                <a:cs typeface="Trebuchet MS" panose="020B0603020202020204" pitchFamily="34" charset="0"/>
              </a:rPr>
              <a:t>Practice</a:t>
            </a:r>
            <a:r>
              <a:rPr lang="tr-TR" sz="1600" spc="-50" dirty="0">
                <a:solidFill>
                  <a:srgbClr val="000000"/>
                </a:solidFill>
                <a:ea typeface="Trebuchet MS" panose="020B0603020202020204" pitchFamily="34" charset="0"/>
                <a:cs typeface="Trebuchet MS" panose="020B0603020202020204" pitchFamily="34" charset="0"/>
              </a:rPr>
              <a:t>, CUSPAP) Kanada Değerleme Enstitüsü tarafından çıkarılmıştır.</a:t>
            </a:r>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a:latin typeface="Arial" panose="020B0604020202020204" pitchFamily="34" charset="0"/>
              <a:cs typeface="Arial" panose="020B0604020202020204" pitchFamily="34" charset="0"/>
            </a:endParaRPr>
          </a:p>
        </p:txBody>
      </p:sp>
      <p:sp>
        <p:nvSpPr>
          <p:cNvPr id="6" name="Dikdörtgen 5"/>
          <p:cNvSpPr/>
          <p:nvPr/>
        </p:nvSpPr>
        <p:spPr>
          <a:xfrm>
            <a:off x="313080" y="188248"/>
            <a:ext cx="8517837" cy="636625"/>
          </a:xfrm>
          <a:prstGeom prst="rect">
            <a:avLst/>
          </a:prstGeom>
        </p:spPr>
        <p:txBody>
          <a:bodyPr/>
          <a:lstStyle/>
          <a:p>
            <a:pPr marL="0" lvl="1" algn="ctr">
              <a:spcBef>
                <a:spcPct val="20000"/>
              </a:spcBef>
              <a:buClr>
                <a:schemeClr val="accent1"/>
              </a:buClr>
            </a:pPr>
            <a:r>
              <a:rPr lang="tr-TR" sz="2400" b="1" dirty="0">
                <a:solidFill>
                  <a:schemeClr val="tx2"/>
                </a:solidFill>
              </a:rPr>
              <a:t>Kanada Değerleme Standartları (CUSPAP)</a:t>
            </a:r>
          </a:p>
        </p:txBody>
      </p:sp>
      <p:sp>
        <p:nvSpPr>
          <p:cNvPr id="4" name="Unvan 3"/>
          <p:cNvSpPr>
            <a:spLocks noGrp="1"/>
          </p:cNvSpPr>
          <p:nvPr>
            <p:ph type="title"/>
          </p:nvPr>
        </p:nvSpPr>
        <p:spPr/>
        <p:txBody>
          <a:bodyPr/>
          <a:lstStyle/>
          <a:p>
            <a:r>
              <a:rPr lang="tr-TR" dirty="0" smtClean="0"/>
              <a:t>  </a:t>
            </a:r>
            <a:endParaRPr lang="en-US" dirty="0"/>
          </a:p>
        </p:txBody>
      </p:sp>
    </p:spTree>
    <p:extLst>
      <p:ext uri="{BB962C8B-B14F-4D97-AF65-F5344CB8AC3E}">
        <p14:creationId xmlns:p14="http://schemas.microsoft.com/office/powerpoint/2010/main" val="5088754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13079" y="1167713"/>
            <a:ext cx="8517837" cy="4468903"/>
          </a:xfrm>
        </p:spPr>
        <p:txBody>
          <a:bodyPr anchor="t">
            <a:noAutofit/>
          </a:bodyPr>
          <a:lstStyle/>
          <a:p>
            <a:pPr marL="342900" indent="-342900" algn="just">
              <a:lnSpc>
                <a:spcPct val="150000"/>
              </a:lnSpc>
              <a:spcBef>
                <a:spcPts val="600"/>
              </a:spcBef>
              <a:spcAft>
                <a:spcPts val="600"/>
              </a:spcAft>
              <a:buFont typeface="Wingdings" panose="05000000000000000000" pitchFamily="2" charset="2"/>
              <a:buChar char="Ø"/>
            </a:pPr>
            <a:r>
              <a:rPr lang="tr-TR" sz="1600" spc="-50" dirty="0">
                <a:solidFill>
                  <a:srgbClr val="000000"/>
                </a:solidFill>
                <a:ea typeface="Trebuchet MS" panose="020B0603020202020204" pitchFamily="34" charset="0"/>
                <a:cs typeface="Trebuchet MS" panose="020B0603020202020204" pitchFamily="34" charset="0"/>
              </a:rPr>
              <a:t>Avrupa ve dünya ölçeğinde taşınmazların değerleme nedenleri hemen hemen aynıdır; bununla birlikte değerleme için kullanılan araçlar ve yöntemler aynı değildir.</a:t>
            </a:r>
          </a:p>
          <a:p>
            <a:pPr marL="342900" indent="-342900" algn="just">
              <a:lnSpc>
                <a:spcPct val="150000"/>
              </a:lnSpc>
              <a:spcBef>
                <a:spcPts val="600"/>
              </a:spcBef>
              <a:spcAft>
                <a:spcPts val="600"/>
              </a:spcAft>
              <a:buFont typeface="Wingdings" panose="05000000000000000000" pitchFamily="2" charset="2"/>
              <a:buChar char="Ø"/>
            </a:pPr>
            <a:r>
              <a:rPr lang="tr-TR" sz="1600" spc="-50" dirty="0" smtClean="0">
                <a:solidFill>
                  <a:srgbClr val="000000"/>
                </a:solidFill>
                <a:ea typeface="Trebuchet MS" panose="020B0603020202020204" pitchFamily="34" charset="0"/>
                <a:cs typeface="Trebuchet MS" panose="020B0603020202020204" pitchFamily="34" charset="0"/>
              </a:rPr>
              <a:t>AB’ye </a:t>
            </a:r>
            <a:r>
              <a:rPr lang="tr-TR" sz="1600" spc="-50" dirty="0">
                <a:solidFill>
                  <a:srgbClr val="000000"/>
                </a:solidFill>
                <a:ea typeface="Trebuchet MS" panose="020B0603020202020204" pitchFamily="34" charset="0"/>
                <a:cs typeface="Trebuchet MS" panose="020B0603020202020204" pitchFamily="34" charset="0"/>
              </a:rPr>
              <a:t>üye her bir ülkenin farklı kültürel, politik ve ekonomik tarihi, ulusal taşınmaz piyasalarının oluşturulmasında da, farklı pazar yapılarına, farklı ticari işleyişlere ve taşınmaz piyasasındaki aktörlerin farklı davranışlarına neden olmaktadır.</a:t>
            </a:r>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a:latin typeface="Arial" panose="020B0604020202020204" pitchFamily="34" charset="0"/>
              <a:cs typeface="Arial" panose="020B0604020202020204" pitchFamily="34" charset="0"/>
            </a:endParaRPr>
          </a:p>
        </p:txBody>
      </p:sp>
      <p:sp>
        <p:nvSpPr>
          <p:cNvPr id="6" name="Dikdörtgen 5"/>
          <p:cNvSpPr/>
          <p:nvPr/>
        </p:nvSpPr>
        <p:spPr>
          <a:xfrm>
            <a:off x="313080" y="188248"/>
            <a:ext cx="8517837" cy="636625"/>
          </a:xfrm>
          <a:prstGeom prst="rect">
            <a:avLst/>
          </a:prstGeom>
        </p:spPr>
        <p:txBody>
          <a:bodyPr/>
          <a:lstStyle/>
          <a:p>
            <a:pPr marL="0" lvl="1" algn="ctr">
              <a:spcBef>
                <a:spcPct val="20000"/>
              </a:spcBef>
              <a:buClr>
                <a:schemeClr val="accent1"/>
              </a:buClr>
            </a:pPr>
            <a:r>
              <a:rPr lang="tr-TR" sz="2400" b="1" dirty="0">
                <a:solidFill>
                  <a:schemeClr val="tx2"/>
                </a:solidFill>
              </a:rPr>
              <a:t>Avrupa Değerleme Kuruluşları Birliği</a:t>
            </a:r>
          </a:p>
          <a:p>
            <a:pPr marL="0" lvl="1" algn="ctr">
              <a:spcBef>
                <a:spcPct val="20000"/>
              </a:spcBef>
              <a:buClr>
                <a:schemeClr val="accent1"/>
              </a:buClr>
            </a:pPr>
            <a:r>
              <a:rPr lang="en-US" sz="2400" b="1" dirty="0">
                <a:solidFill>
                  <a:schemeClr val="tx2"/>
                </a:solidFill>
              </a:rPr>
              <a:t>The European Group of </a:t>
            </a:r>
            <a:r>
              <a:rPr lang="en-US" sz="2400" b="1" dirty="0" err="1">
                <a:solidFill>
                  <a:schemeClr val="tx2"/>
                </a:solidFill>
              </a:rPr>
              <a:t>Valuers'</a:t>
            </a:r>
            <a:r>
              <a:rPr lang="en-US" sz="2400" b="1" dirty="0">
                <a:solidFill>
                  <a:schemeClr val="tx2"/>
                </a:solidFill>
              </a:rPr>
              <a:t> Associations</a:t>
            </a:r>
            <a:r>
              <a:rPr lang="tr-TR" sz="2400" b="1" dirty="0">
                <a:solidFill>
                  <a:schemeClr val="tx2"/>
                </a:solidFill>
              </a:rPr>
              <a:t> (</a:t>
            </a:r>
            <a:r>
              <a:rPr lang="tr-TR" sz="2400" b="1" dirty="0" err="1">
                <a:solidFill>
                  <a:schemeClr val="tx2"/>
                </a:solidFill>
              </a:rPr>
              <a:t>TEGoVA</a:t>
            </a:r>
            <a:r>
              <a:rPr lang="tr-TR" sz="2400" b="1" dirty="0">
                <a:solidFill>
                  <a:schemeClr val="tx2"/>
                </a:solidFill>
              </a:rPr>
              <a:t>)</a:t>
            </a:r>
            <a:endParaRPr lang="tr-TR" sz="2400" b="1" dirty="0"/>
          </a:p>
        </p:txBody>
      </p:sp>
      <p:sp>
        <p:nvSpPr>
          <p:cNvPr id="4" name="Unvan 3"/>
          <p:cNvSpPr>
            <a:spLocks noGrp="1"/>
          </p:cNvSpPr>
          <p:nvPr>
            <p:ph type="title"/>
          </p:nvPr>
        </p:nvSpPr>
        <p:spPr/>
        <p:txBody>
          <a:bodyPr/>
          <a:lstStyle/>
          <a:p>
            <a:r>
              <a:rPr lang="tr-TR" dirty="0" smtClean="0"/>
              <a:t>  </a:t>
            </a:r>
            <a:endParaRPr lang="en-US" dirty="0"/>
          </a:p>
        </p:txBody>
      </p:sp>
    </p:spTree>
    <p:extLst>
      <p:ext uri="{BB962C8B-B14F-4D97-AF65-F5344CB8AC3E}">
        <p14:creationId xmlns:p14="http://schemas.microsoft.com/office/powerpoint/2010/main" val="269217262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13079" y="1167713"/>
            <a:ext cx="8517837" cy="4468903"/>
          </a:xfrm>
        </p:spPr>
        <p:txBody>
          <a:bodyPr anchor="t">
            <a:noAutofit/>
          </a:bodyPr>
          <a:lstStyle/>
          <a:p>
            <a:pPr algn="just">
              <a:lnSpc>
                <a:spcPct val="150000"/>
              </a:lnSpc>
              <a:spcBef>
                <a:spcPts val="600"/>
              </a:spcBef>
              <a:spcAft>
                <a:spcPts val="600"/>
              </a:spcAft>
            </a:pPr>
            <a:r>
              <a:rPr lang="tr-TR" sz="1600" spc="-50" dirty="0" smtClean="0">
                <a:solidFill>
                  <a:srgbClr val="000000"/>
                </a:solidFill>
                <a:ea typeface="Trebuchet MS" panose="020B0603020202020204" pitchFamily="34" charset="0"/>
                <a:cs typeface="Trebuchet MS" panose="020B0603020202020204" pitchFamily="34" charset="0"/>
              </a:rPr>
              <a:t> </a:t>
            </a:r>
            <a:r>
              <a:rPr lang="tr-TR" sz="1600" spc="-50" dirty="0" err="1" smtClean="0">
                <a:solidFill>
                  <a:srgbClr val="000000"/>
                </a:solidFill>
                <a:ea typeface="Trebuchet MS" panose="020B0603020202020204" pitchFamily="34" charset="0"/>
                <a:cs typeface="Trebuchet MS" panose="020B0603020202020204" pitchFamily="34" charset="0"/>
              </a:rPr>
              <a:t>TEGoVA</a:t>
            </a:r>
            <a:r>
              <a:rPr lang="tr-TR" sz="1600" spc="-50" dirty="0" smtClean="0">
                <a:solidFill>
                  <a:srgbClr val="000000"/>
                </a:solidFill>
                <a:ea typeface="Trebuchet MS" panose="020B0603020202020204" pitchFamily="34" charset="0"/>
                <a:cs typeface="Trebuchet MS" panose="020B0603020202020204" pitchFamily="34" charset="0"/>
              </a:rPr>
              <a:t> </a:t>
            </a:r>
            <a:r>
              <a:rPr lang="tr-TR" sz="1600" spc="-50" dirty="0">
                <a:solidFill>
                  <a:srgbClr val="000000"/>
                </a:solidFill>
                <a:ea typeface="Trebuchet MS" panose="020B0603020202020204" pitchFamily="34" charset="0"/>
                <a:cs typeface="Trebuchet MS" panose="020B0603020202020204" pitchFamily="34" charset="0"/>
              </a:rPr>
              <a:t>(</a:t>
            </a:r>
            <a:r>
              <a:rPr lang="tr-TR" sz="1600" spc="-50" dirty="0" err="1">
                <a:solidFill>
                  <a:srgbClr val="000000"/>
                </a:solidFill>
                <a:ea typeface="Trebuchet MS" panose="020B0603020202020204" pitchFamily="34" charset="0"/>
                <a:cs typeface="Trebuchet MS" panose="020B0603020202020204" pitchFamily="34" charset="0"/>
              </a:rPr>
              <a:t>The</a:t>
            </a:r>
            <a:r>
              <a:rPr lang="tr-TR" sz="1600" spc="-50" dirty="0">
                <a:solidFill>
                  <a:srgbClr val="000000"/>
                </a:solidFill>
                <a:ea typeface="Trebuchet MS" panose="020B0603020202020204" pitchFamily="34" charset="0"/>
                <a:cs typeface="Trebuchet MS" panose="020B0603020202020204" pitchFamily="34" charset="0"/>
              </a:rPr>
              <a:t> </a:t>
            </a:r>
            <a:r>
              <a:rPr lang="tr-TR" sz="1600" spc="-50" dirty="0" err="1">
                <a:solidFill>
                  <a:srgbClr val="000000"/>
                </a:solidFill>
                <a:ea typeface="Trebuchet MS" panose="020B0603020202020204" pitchFamily="34" charset="0"/>
                <a:cs typeface="Trebuchet MS" panose="020B0603020202020204" pitchFamily="34" charset="0"/>
              </a:rPr>
              <a:t>European</a:t>
            </a:r>
            <a:r>
              <a:rPr lang="tr-TR" sz="1600" spc="-50" dirty="0">
                <a:solidFill>
                  <a:srgbClr val="000000"/>
                </a:solidFill>
                <a:ea typeface="Trebuchet MS" panose="020B0603020202020204" pitchFamily="34" charset="0"/>
                <a:cs typeface="Trebuchet MS" panose="020B0603020202020204" pitchFamily="34" charset="0"/>
              </a:rPr>
              <a:t> </a:t>
            </a:r>
            <a:r>
              <a:rPr lang="tr-TR" sz="1600" spc="-50" dirty="0" err="1">
                <a:solidFill>
                  <a:srgbClr val="000000"/>
                </a:solidFill>
                <a:ea typeface="Trebuchet MS" panose="020B0603020202020204" pitchFamily="34" charset="0"/>
                <a:cs typeface="Trebuchet MS" panose="020B0603020202020204" pitchFamily="34" charset="0"/>
              </a:rPr>
              <a:t>Group</a:t>
            </a:r>
            <a:r>
              <a:rPr lang="tr-TR" sz="1600" spc="-50" dirty="0">
                <a:solidFill>
                  <a:srgbClr val="000000"/>
                </a:solidFill>
                <a:ea typeface="Trebuchet MS" panose="020B0603020202020204" pitchFamily="34" charset="0"/>
                <a:cs typeface="Trebuchet MS" panose="020B0603020202020204" pitchFamily="34" charset="0"/>
              </a:rPr>
              <a:t> of </a:t>
            </a:r>
            <a:r>
              <a:rPr lang="tr-TR" sz="1600" spc="-50" dirty="0" err="1">
                <a:solidFill>
                  <a:srgbClr val="000000"/>
                </a:solidFill>
                <a:ea typeface="Trebuchet MS" panose="020B0603020202020204" pitchFamily="34" charset="0"/>
                <a:cs typeface="Trebuchet MS" panose="020B0603020202020204" pitchFamily="34" charset="0"/>
              </a:rPr>
              <a:t>Valuers</a:t>
            </a:r>
            <a:r>
              <a:rPr lang="tr-TR" sz="1600" spc="-50" dirty="0">
                <a:solidFill>
                  <a:srgbClr val="000000"/>
                </a:solidFill>
                <a:ea typeface="Trebuchet MS" panose="020B0603020202020204" pitchFamily="34" charset="0"/>
                <a:cs typeface="Trebuchet MS" panose="020B0603020202020204" pitchFamily="34" charset="0"/>
              </a:rPr>
              <a:t>’ </a:t>
            </a:r>
            <a:r>
              <a:rPr lang="tr-TR" sz="1600" spc="-50" dirty="0" err="1">
                <a:solidFill>
                  <a:srgbClr val="000000"/>
                </a:solidFill>
                <a:ea typeface="Trebuchet MS" panose="020B0603020202020204" pitchFamily="34" charset="0"/>
                <a:cs typeface="Trebuchet MS" panose="020B0603020202020204" pitchFamily="34" charset="0"/>
              </a:rPr>
              <a:t>Associations</a:t>
            </a:r>
            <a:r>
              <a:rPr lang="tr-TR" sz="1600" spc="-50" dirty="0">
                <a:solidFill>
                  <a:srgbClr val="000000"/>
                </a:solidFill>
                <a:ea typeface="Trebuchet MS" panose="020B0603020202020204" pitchFamily="34" charset="0"/>
                <a:cs typeface="Trebuchet MS" panose="020B0603020202020204" pitchFamily="34" charset="0"/>
              </a:rPr>
              <a:t>)’</a:t>
            </a:r>
            <a:r>
              <a:rPr lang="tr-TR" sz="1600" spc="-50" dirty="0" err="1">
                <a:solidFill>
                  <a:srgbClr val="000000"/>
                </a:solidFill>
                <a:ea typeface="Trebuchet MS" panose="020B0603020202020204" pitchFamily="34" charset="0"/>
                <a:cs typeface="Trebuchet MS" panose="020B0603020202020204" pitchFamily="34" charset="0"/>
              </a:rPr>
              <a:t>nın</a:t>
            </a:r>
            <a:r>
              <a:rPr lang="tr-TR" sz="1600" spc="-50" dirty="0">
                <a:solidFill>
                  <a:srgbClr val="000000"/>
                </a:solidFill>
                <a:ea typeface="Trebuchet MS" panose="020B0603020202020204" pitchFamily="34" charset="0"/>
                <a:cs typeface="Trebuchet MS" panose="020B0603020202020204" pitchFamily="34" charset="0"/>
              </a:rPr>
              <a:t> amaçları:</a:t>
            </a:r>
          </a:p>
          <a:p>
            <a:pPr marL="342900" indent="-342900" algn="just">
              <a:lnSpc>
                <a:spcPct val="150000"/>
              </a:lnSpc>
              <a:spcBef>
                <a:spcPts val="600"/>
              </a:spcBef>
              <a:spcAft>
                <a:spcPts val="600"/>
              </a:spcAft>
              <a:buFont typeface="Wingdings" panose="05000000000000000000" pitchFamily="2" charset="2"/>
              <a:buChar char="Ø"/>
            </a:pPr>
            <a:r>
              <a:rPr lang="tr-TR" sz="1600" spc="-50" dirty="0">
                <a:solidFill>
                  <a:srgbClr val="000000"/>
                </a:solidFill>
                <a:ea typeface="Trebuchet MS" panose="020B0603020202020204" pitchFamily="34" charset="0"/>
                <a:cs typeface="Trebuchet MS" panose="020B0603020202020204" pitchFamily="34" charset="0"/>
              </a:rPr>
              <a:t>Taşınmaz ekonomisiyle ilintili olarak uluslararası örgütlerle işbirliği yapmak,</a:t>
            </a:r>
          </a:p>
          <a:p>
            <a:pPr marL="342900" indent="-342900" algn="just">
              <a:lnSpc>
                <a:spcPct val="150000"/>
              </a:lnSpc>
              <a:spcBef>
                <a:spcPts val="600"/>
              </a:spcBef>
              <a:spcAft>
                <a:spcPts val="600"/>
              </a:spcAft>
              <a:buFont typeface="Wingdings" panose="05000000000000000000" pitchFamily="2" charset="2"/>
              <a:buChar char="Ø"/>
            </a:pPr>
            <a:r>
              <a:rPr lang="tr-TR" sz="1600" spc="-50" dirty="0">
                <a:solidFill>
                  <a:srgbClr val="000000"/>
                </a:solidFill>
                <a:ea typeface="Trebuchet MS" panose="020B0603020202020204" pitchFamily="34" charset="0"/>
                <a:cs typeface="Trebuchet MS" panose="020B0603020202020204" pitchFamily="34" charset="0"/>
              </a:rPr>
              <a:t>AB içinde ilişkilerin korunması, taşınmaz değerleme uzmanlarının eğitim standartları için önermeler geliştirmek,</a:t>
            </a:r>
          </a:p>
          <a:p>
            <a:pPr marL="342900" indent="-342900" algn="just">
              <a:lnSpc>
                <a:spcPct val="150000"/>
              </a:lnSpc>
              <a:spcBef>
                <a:spcPts val="600"/>
              </a:spcBef>
              <a:spcAft>
                <a:spcPts val="600"/>
              </a:spcAft>
              <a:buFont typeface="Wingdings" panose="05000000000000000000" pitchFamily="2" charset="2"/>
              <a:buChar char="Ø"/>
            </a:pPr>
            <a:r>
              <a:rPr lang="tr-TR" sz="1600" spc="-50" dirty="0">
                <a:solidFill>
                  <a:srgbClr val="000000"/>
                </a:solidFill>
                <a:ea typeface="Trebuchet MS" panose="020B0603020202020204" pitchFamily="34" charset="0"/>
                <a:cs typeface="Trebuchet MS" panose="020B0603020202020204" pitchFamily="34" charset="0"/>
              </a:rPr>
              <a:t>Müşteri ve sözleşme yönelimli değerlemelerin yapılmasıyla değerleme uzmanlığı alanının Avrupa genelinde desteklenmesidir.</a:t>
            </a:r>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a:latin typeface="Arial" panose="020B0604020202020204" pitchFamily="34" charset="0"/>
              <a:cs typeface="Arial" panose="020B0604020202020204" pitchFamily="34" charset="0"/>
            </a:endParaRPr>
          </a:p>
        </p:txBody>
      </p:sp>
      <p:sp>
        <p:nvSpPr>
          <p:cNvPr id="6" name="Dikdörtgen 5"/>
          <p:cNvSpPr/>
          <p:nvPr/>
        </p:nvSpPr>
        <p:spPr>
          <a:xfrm>
            <a:off x="313080" y="188248"/>
            <a:ext cx="8517837" cy="636625"/>
          </a:xfrm>
          <a:prstGeom prst="rect">
            <a:avLst/>
          </a:prstGeom>
        </p:spPr>
        <p:txBody>
          <a:bodyPr/>
          <a:lstStyle/>
          <a:p>
            <a:pPr marL="0" lvl="1" algn="ctr">
              <a:spcBef>
                <a:spcPct val="20000"/>
              </a:spcBef>
              <a:buClr>
                <a:schemeClr val="accent1"/>
              </a:buClr>
            </a:pPr>
            <a:r>
              <a:rPr lang="tr-TR" sz="2400" b="1" dirty="0">
                <a:solidFill>
                  <a:schemeClr val="tx2"/>
                </a:solidFill>
              </a:rPr>
              <a:t>Avrupa Değerleme Kuruluşları Birliği</a:t>
            </a:r>
          </a:p>
          <a:p>
            <a:pPr marL="0" lvl="1" algn="ctr">
              <a:spcBef>
                <a:spcPct val="20000"/>
              </a:spcBef>
              <a:buClr>
                <a:schemeClr val="accent1"/>
              </a:buClr>
            </a:pPr>
            <a:r>
              <a:rPr lang="en-US" sz="2400" b="1" dirty="0">
                <a:solidFill>
                  <a:schemeClr val="tx2"/>
                </a:solidFill>
              </a:rPr>
              <a:t>The European Group of </a:t>
            </a:r>
            <a:r>
              <a:rPr lang="en-US" sz="2400" b="1" dirty="0" err="1">
                <a:solidFill>
                  <a:schemeClr val="tx2"/>
                </a:solidFill>
              </a:rPr>
              <a:t>Valuers'</a:t>
            </a:r>
            <a:r>
              <a:rPr lang="en-US" sz="2400" b="1" dirty="0">
                <a:solidFill>
                  <a:schemeClr val="tx2"/>
                </a:solidFill>
              </a:rPr>
              <a:t> Associations</a:t>
            </a:r>
            <a:r>
              <a:rPr lang="tr-TR" sz="2400" b="1" dirty="0">
                <a:solidFill>
                  <a:schemeClr val="tx2"/>
                </a:solidFill>
              </a:rPr>
              <a:t> (</a:t>
            </a:r>
            <a:r>
              <a:rPr lang="tr-TR" sz="2400" b="1" dirty="0" err="1">
                <a:solidFill>
                  <a:schemeClr val="tx2"/>
                </a:solidFill>
              </a:rPr>
              <a:t>TEGoVA</a:t>
            </a:r>
            <a:r>
              <a:rPr lang="tr-TR" sz="2400" b="1" dirty="0">
                <a:solidFill>
                  <a:schemeClr val="tx2"/>
                </a:solidFill>
              </a:rPr>
              <a:t>)</a:t>
            </a:r>
            <a:endParaRPr lang="tr-TR" sz="2400" b="1" dirty="0"/>
          </a:p>
        </p:txBody>
      </p:sp>
      <p:sp>
        <p:nvSpPr>
          <p:cNvPr id="4" name="Unvan 3"/>
          <p:cNvSpPr>
            <a:spLocks noGrp="1"/>
          </p:cNvSpPr>
          <p:nvPr>
            <p:ph type="title"/>
          </p:nvPr>
        </p:nvSpPr>
        <p:spPr/>
        <p:txBody>
          <a:bodyPr/>
          <a:lstStyle/>
          <a:p>
            <a:r>
              <a:rPr lang="tr-TR" dirty="0" smtClean="0"/>
              <a:t>  </a:t>
            </a:r>
            <a:endParaRPr lang="en-US" dirty="0"/>
          </a:p>
        </p:txBody>
      </p:sp>
    </p:spTree>
    <p:extLst>
      <p:ext uri="{BB962C8B-B14F-4D97-AF65-F5344CB8AC3E}">
        <p14:creationId xmlns:p14="http://schemas.microsoft.com/office/powerpoint/2010/main" val="202066708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13079" y="1167713"/>
            <a:ext cx="8517837" cy="4468903"/>
          </a:xfrm>
        </p:spPr>
        <p:txBody>
          <a:bodyPr anchor="t">
            <a:noAutofit/>
          </a:bodyPr>
          <a:lstStyle/>
          <a:p>
            <a:pPr marL="342900" indent="-342900" algn="just">
              <a:lnSpc>
                <a:spcPct val="150000"/>
              </a:lnSpc>
              <a:spcBef>
                <a:spcPts val="600"/>
              </a:spcBef>
              <a:spcAft>
                <a:spcPts val="600"/>
              </a:spcAft>
              <a:buFont typeface="Wingdings" panose="020B0604020202020204" pitchFamily="2" charset="2"/>
              <a:buChar char="§"/>
            </a:pPr>
            <a:r>
              <a:rPr lang="tr-TR" sz="1600" spc="-50" dirty="0" smtClean="0">
                <a:solidFill>
                  <a:srgbClr val="000000"/>
                </a:solidFill>
                <a:ea typeface="Trebuchet MS" panose="020B0603020202020204" pitchFamily="34" charset="0"/>
                <a:cs typeface="Trebuchet MS" panose="020B0603020202020204" pitchFamily="34" charset="0"/>
              </a:rPr>
              <a:t>Almanya’da </a:t>
            </a:r>
            <a:r>
              <a:rPr lang="tr-TR" sz="1600" spc="-50" dirty="0">
                <a:solidFill>
                  <a:srgbClr val="000000"/>
                </a:solidFill>
                <a:ea typeface="Trebuchet MS" panose="020B0603020202020204" pitchFamily="34" charset="0"/>
                <a:cs typeface="Trebuchet MS" panose="020B0603020202020204" pitchFamily="34" charset="0"/>
              </a:rPr>
              <a:t>taşınmaz değerlemesi ile ilgili düzenlemeler; ‘İmar Kanunu’ ve ‘Değerleme Tüzüğü’nde yer almaktadır.</a:t>
            </a:r>
          </a:p>
          <a:p>
            <a:pPr marL="342900" indent="-342900" algn="just">
              <a:lnSpc>
                <a:spcPct val="150000"/>
              </a:lnSpc>
              <a:spcBef>
                <a:spcPts val="600"/>
              </a:spcBef>
              <a:spcAft>
                <a:spcPts val="600"/>
              </a:spcAft>
              <a:buFont typeface="Wingdings" panose="020B0604020202020204" pitchFamily="2" charset="2"/>
              <a:buChar char="§"/>
            </a:pPr>
            <a:r>
              <a:rPr lang="tr-TR" sz="1600" spc="-50" dirty="0">
                <a:solidFill>
                  <a:srgbClr val="000000"/>
                </a:solidFill>
                <a:ea typeface="Trebuchet MS" panose="020B0603020202020204" pitchFamily="34" charset="0"/>
                <a:cs typeface="Trebuchet MS" panose="020B0603020202020204" pitchFamily="34" charset="0"/>
              </a:rPr>
              <a:t>Ülkede bu düzenlemelere ilave olarak bir de, değerleme çalışmalarında uygulayıcılara yol gösterici niteliğe sahip ‘Değerleme İlkeleri’ dokümanı bulunmaktadır.</a:t>
            </a:r>
          </a:p>
          <a:p>
            <a:pPr marL="342900" indent="-342900" algn="just">
              <a:lnSpc>
                <a:spcPct val="150000"/>
              </a:lnSpc>
              <a:spcBef>
                <a:spcPts val="600"/>
              </a:spcBef>
              <a:spcAft>
                <a:spcPts val="600"/>
              </a:spcAft>
              <a:buFont typeface="Wingdings" panose="020B0604020202020204" pitchFamily="2" charset="2"/>
              <a:buChar char="§"/>
            </a:pPr>
            <a:r>
              <a:rPr lang="tr-TR" sz="1600" spc="-50" dirty="0">
                <a:solidFill>
                  <a:srgbClr val="000000"/>
                </a:solidFill>
                <a:ea typeface="Trebuchet MS" panose="020B0603020202020204" pitchFamily="34" charset="0"/>
                <a:cs typeface="Trebuchet MS" panose="020B0603020202020204" pitchFamily="34" charset="0"/>
              </a:rPr>
              <a:t>Almanya’da vergilendirme amaçlı taşınmaz değerleme çalışmaları federal seviyede Maliye Bakanlığı bünyesinde yürütülürken, diğer bütün değerlemeler</a:t>
            </a:r>
          </a:p>
          <a:p>
            <a:pPr marL="342900" indent="-342900" algn="just">
              <a:lnSpc>
                <a:spcPct val="150000"/>
              </a:lnSpc>
              <a:spcBef>
                <a:spcPts val="600"/>
              </a:spcBef>
              <a:spcAft>
                <a:spcPts val="600"/>
              </a:spcAft>
              <a:buFont typeface="Wingdings" panose="020B0604020202020204" pitchFamily="2" charset="2"/>
              <a:buChar char="§"/>
            </a:pPr>
            <a:r>
              <a:rPr lang="tr-TR" sz="1600" spc="-50" dirty="0">
                <a:solidFill>
                  <a:srgbClr val="000000"/>
                </a:solidFill>
                <a:ea typeface="Trebuchet MS" panose="020B0603020202020204" pitchFamily="34" charset="0"/>
                <a:cs typeface="Trebuchet MS" panose="020B0603020202020204" pitchFamily="34" charset="0"/>
              </a:rPr>
              <a:t>‘Değerleme Uzmanları Komiteleri’ ve</a:t>
            </a:r>
          </a:p>
          <a:p>
            <a:pPr marL="342900" indent="-342900" algn="just">
              <a:lnSpc>
                <a:spcPct val="150000"/>
              </a:lnSpc>
              <a:spcBef>
                <a:spcPts val="600"/>
              </a:spcBef>
              <a:spcAft>
                <a:spcPts val="600"/>
              </a:spcAft>
              <a:buFont typeface="Wingdings" panose="020B0604020202020204" pitchFamily="2" charset="2"/>
              <a:buChar char="§"/>
            </a:pPr>
            <a:r>
              <a:rPr lang="tr-TR" sz="1600" spc="-50" dirty="0">
                <a:solidFill>
                  <a:srgbClr val="000000"/>
                </a:solidFill>
                <a:ea typeface="Trebuchet MS" panose="020B0603020202020204" pitchFamily="34" charset="0"/>
                <a:cs typeface="Trebuchet MS" panose="020B0603020202020204" pitchFamily="34" charset="0"/>
              </a:rPr>
              <a:t>‘Lisanslı Özel </a:t>
            </a:r>
            <a:r>
              <a:rPr lang="tr-TR" sz="1600" spc="-50" dirty="0" err="1">
                <a:solidFill>
                  <a:srgbClr val="000000"/>
                </a:solidFill>
                <a:ea typeface="Trebuchet MS" panose="020B0603020202020204" pitchFamily="34" charset="0"/>
                <a:cs typeface="Trebuchet MS" panose="020B0603020202020204" pitchFamily="34" charset="0"/>
              </a:rPr>
              <a:t>Değerlemeciler</a:t>
            </a:r>
            <a:r>
              <a:rPr lang="tr-TR" sz="1600" spc="-50" dirty="0">
                <a:solidFill>
                  <a:srgbClr val="000000"/>
                </a:solidFill>
                <a:ea typeface="Trebuchet MS" panose="020B0603020202020204" pitchFamily="34" charset="0"/>
                <a:cs typeface="Trebuchet MS" panose="020B0603020202020204" pitchFamily="34" charset="0"/>
              </a:rPr>
              <a:t>’ tarafından gerçekleştirilmektedir.</a:t>
            </a:r>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a:latin typeface="Arial" panose="020B0604020202020204" pitchFamily="34" charset="0"/>
              <a:cs typeface="Arial" panose="020B0604020202020204" pitchFamily="34" charset="0"/>
            </a:endParaRPr>
          </a:p>
        </p:txBody>
      </p:sp>
      <p:sp>
        <p:nvSpPr>
          <p:cNvPr id="6" name="Dikdörtgen 5"/>
          <p:cNvSpPr/>
          <p:nvPr/>
        </p:nvSpPr>
        <p:spPr>
          <a:xfrm>
            <a:off x="313080" y="188248"/>
            <a:ext cx="8517837" cy="636625"/>
          </a:xfrm>
          <a:prstGeom prst="rect">
            <a:avLst/>
          </a:prstGeom>
        </p:spPr>
        <p:txBody>
          <a:bodyPr/>
          <a:lstStyle/>
          <a:p>
            <a:pPr marL="0" lvl="1" algn="ctr">
              <a:spcBef>
                <a:spcPct val="20000"/>
              </a:spcBef>
              <a:buClr>
                <a:schemeClr val="accent1"/>
              </a:buClr>
            </a:pPr>
            <a:r>
              <a:rPr lang="tr-TR" sz="2400" b="1" dirty="0">
                <a:solidFill>
                  <a:schemeClr val="tx2"/>
                </a:solidFill>
              </a:rPr>
              <a:t>Almanya Değerleme Standartları</a:t>
            </a:r>
          </a:p>
        </p:txBody>
      </p:sp>
      <p:sp>
        <p:nvSpPr>
          <p:cNvPr id="4" name="Unvan 3"/>
          <p:cNvSpPr>
            <a:spLocks noGrp="1"/>
          </p:cNvSpPr>
          <p:nvPr>
            <p:ph type="title"/>
          </p:nvPr>
        </p:nvSpPr>
        <p:spPr/>
        <p:txBody>
          <a:bodyPr/>
          <a:lstStyle/>
          <a:p>
            <a:r>
              <a:rPr lang="tr-TR" dirty="0" smtClean="0"/>
              <a:t>  </a:t>
            </a:r>
            <a:endParaRPr lang="en-US" dirty="0"/>
          </a:p>
        </p:txBody>
      </p:sp>
    </p:spTree>
    <p:extLst>
      <p:ext uri="{BB962C8B-B14F-4D97-AF65-F5344CB8AC3E}">
        <p14:creationId xmlns:p14="http://schemas.microsoft.com/office/powerpoint/2010/main" val="40092785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13079" y="1167713"/>
            <a:ext cx="8517837" cy="4468903"/>
          </a:xfrm>
        </p:spPr>
        <p:txBody>
          <a:bodyPr anchor="t">
            <a:noAutofit/>
          </a:bodyPr>
          <a:lstStyle/>
          <a:p>
            <a:pPr marL="342900" indent="-342900" algn="just">
              <a:lnSpc>
                <a:spcPct val="150000"/>
              </a:lnSpc>
              <a:spcBef>
                <a:spcPts val="600"/>
              </a:spcBef>
              <a:spcAft>
                <a:spcPts val="600"/>
              </a:spcAft>
              <a:buFont typeface="Wingdings" panose="020B0604020202020204" pitchFamily="2" charset="2"/>
              <a:buChar char="§"/>
            </a:pPr>
            <a:r>
              <a:rPr lang="tr-TR" sz="1600" spc="-50" dirty="0">
                <a:solidFill>
                  <a:srgbClr val="000000"/>
                </a:solidFill>
                <a:ea typeface="Trebuchet MS" panose="020B0603020202020204" pitchFamily="34" charset="0"/>
                <a:cs typeface="Trebuchet MS" panose="020B0603020202020204" pitchFamily="34" charset="0"/>
              </a:rPr>
              <a:t>Hollanda’da taşınmaz değerlemesi faaliyetleri ‘Taşınmaz Değerleme Yasası’ ile düzenlenmiş bu düzenleme, değerleme çalışmalarının gerçekleştirilmesinde yol gösterici niteliğe sahip rehber dokümanlarla da desteklenmiştir.</a:t>
            </a:r>
          </a:p>
          <a:p>
            <a:pPr marL="342900" indent="-342900" algn="just">
              <a:lnSpc>
                <a:spcPct val="150000"/>
              </a:lnSpc>
              <a:spcBef>
                <a:spcPts val="600"/>
              </a:spcBef>
              <a:spcAft>
                <a:spcPts val="600"/>
              </a:spcAft>
              <a:buFont typeface="Wingdings" panose="020B0604020202020204" pitchFamily="2" charset="2"/>
              <a:buChar char="§"/>
            </a:pPr>
            <a:r>
              <a:rPr lang="tr-TR" sz="1600" spc="-50" dirty="0">
                <a:solidFill>
                  <a:srgbClr val="000000"/>
                </a:solidFill>
                <a:ea typeface="Trebuchet MS" panose="020B0603020202020204" pitchFamily="34" charset="0"/>
                <a:cs typeface="Trebuchet MS" panose="020B0603020202020204" pitchFamily="34" charset="0"/>
              </a:rPr>
              <a:t>Hollanda’da temelde vergilendirme amaçlı yürütülen değerleme çalışmaları, belediyelerin sorumluluğundadır.</a:t>
            </a:r>
          </a:p>
          <a:p>
            <a:pPr marL="342900" indent="-342900" algn="just">
              <a:lnSpc>
                <a:spcPct val="150000"/>
              </a:lnSpc>
              <a:spcBef>
                <a:spcPts val="600"/>
              </a:spcBef>
              <a:spcAft>
                <a:spcPts val="600"/>
              </a:spcAft>
              <a:buFont typeface="Wingdings" panose="020B0604020202020204" pitchFamily="2" charset="2"/>
              <a:buChar char="§"/>
            </a:pPr>
            <a:r>
              <a:rPr lang="tr-TR" sz="1600" spc="-50" dirty="0">
                <a:solidFill>
                  <a:srgbClr val="000000"/>
                </a:solidFill>
                <a:ea typeface="Trebuchet MS" panose="020B0603020202020204" pitchFamily="34" charset="0"/>
                <a:cs typeface="Trebuchet MS" panose="020B0603020202020204" pitchFamily="34" charset="0"/>
              </a:rPr>
              <a:t>20 civarında büyük belediye değerleme çalışmalarını değerleme modelleri çerçevesinde tamamen kendi bünyesindeki uzmanlarla ve kendi imkanlarıyla gerçekleştirirken, küçük belediyeler altyapıları yeterli olmadığından bu çalışmaları daha çok özel değerleme firmalarına ihale etmektedir (Han, 2018).</a:t>
            </a:r>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a:latin typeface="Arial" panose="020B0604020202020204" pitchFamily="34" charset="0"/>
              <a:cs typeface="Arial" panose="020B0604020202020204" pitchFamily="34" charset="0"/>
            </a:endParaRPr>
          </a:p>
        </p:txBody>
      </p:sp>
      <p:sp>
        <p:nvSpPr>
          <p:cNvPr id="6" name="Dikdörtgen 5"/>
          <p:cNvSpPr/>
          <p:nvPr/>
        </p:nvSpPr>
        <p:spPr>
          <a:xfrm>
            <a:off x="313080" y="188248"/>
            <a:ext cx="8517837" cy="636625"/>
          </a:xfrm>
          <a:prstGeom prst="rect">
            <a:avLst/>
          </a:prstGeom>
        </p:spPr>
        <p:txBody>
          <a:bodyPr/>
          <a:lstStyle/>
          <a:p>
            <a:pPr marL="0" lvl="1" algn="ctr">
              <a:buClr>
                <a:schemeClr val="accent1"/>
              </a:buClr>
            </a:pPr>
            <a:r>
              <a:rPr lang="tr-TR" sz="2400" b="1" dirty="0">
                <a:solidFill>
                  <a:schemeClr val="tx2"/>
                </a:solidFill>
              </a:rPr>
              <a:t>Hollanda Değerleme Standartları</a:t>
            </a:r>
            <a:endParaRPr lang="tr-TR" sz="2400" b="1" dirty="0"/>
          </a:p>
        </p:txBody>
      </p:sp>
      <p:sp>
        <p:nvSpPr>
          <p:cNvPr id="4" name="Unvan 3"/>
          <p:cNvSpPr>
            <a:spLocks noGrp="1"/>
          </p:cNvSpPr>
          <p:nvPr>
            <p:ph type="title"/>
          </p:nvPr>
        </p:nvSpPr>
        <p:spPr/>
        <p:txBody>
          <a:bodyPr/>
          <a:lstStyle/>
          <a:p>
            <a:r>
              <a:rPr lang="tr-TR" dirty="0" smtClean="0"/>
              <a:t>  </a:t>
            </a:r>
            <a:endParaRPr lang="en-US" dirty="0"/>
          </a:p>
        </p:txBody>
      </p:sp>
    </p:spTree>
    <p:extLst>
      <p:ext uri="{BB962C8B-B14F-4D97-AF65-F5344CB8AC3E}">
        <p14:creationId xmlns:p14="http://schemas.microsoft.com/office/powerpoint/2010/main" val="180987711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13079" y="1167713"/>
            <a:ext cx="8517837" cy="4468903"/>
          </a:xfrm>
        </p:spPr>
        <p:txBody>
          <a:bodyPr anchor="t">
            <a:noAutofit/>
          </a:bodyPr>
          <a:lstStyle/>
          <a:p>
            <a:pPr marL="0" indent="0" algn="ctr">
              <a:lnSpc>
                <a:spcPct val="150000"/>
              </a:lnSpc>
              <a:spcBef>
                <a:spcPts val="600"/>
              </a:spcBef>
              <a:spcAft>
                <a:spcPts val="600"/>
              </a:spcAft>
              <a:buNone/>
            </a:pPr>
            <a:r>
              <a:rPr lang="tr-TR" sz="1600" b="1" spc="-50" dirty="0">
                <a:solidFill>
                  <a:srgbClr val="000000"/>
                </a:solidFill>
                <a:ea typeface="Trebuchet MS" panose="020B0603020202020204" pitchFamily="34" charset="0"/>
                <a:cs typeface="Trebuchet MS" panose="020B0603020202020204" pitchFamily="34" charset="0"/>
              </a:rPr>
              <a:t>Kaynaklar</a:t>
            </a:r>
          </a:p>
          <a:p>
            <a:pPr algn="just">
              <a:lnSpc>
                <a:spcPct val="150000"/>
              </a:lnSpc>
              <a:spcBef>
                <a:spcPts val="600"/>
              </a:spcBef>
              <a:spcAft>
                <a:spcPts val="600"/>
              </a:spcAft>
            </a:pPr>
            <a:r>
              <a:rPr lang="tr-TR" sz="1600" spc="-50" dirty="0">
                <a:solidFill>
                  <a:srgbClr val="000000"/>
                </a:solidFill>
                <a:ea typeface="Trebuchet MS" panose="020B0603020202020204" pitchFamily="34" charset="0"/>
                <a:cs typeface="Trebuchet MS" panose="020B0603020202020204" pitchFamily="34" charset="0"/>
              </a:rPr>
              <a:t>Han, T., 2018. Altıncı Bölüm: Değerlemeye İlişkin Düzenlemeler ve Örgütler, Web Sitesi: </a:t>
            </a:r>
            <a:r>
              <a:rPr lang="tr-TR" sz="1600" spc="-50" dirty="0">
                <a:solidFill>
                  <a:srgbClr val="000000"/>
                </a:solidFill>
                <a:ea typeface="Trebuchet MS" panose="020B0603020202020204" pitchFamily="34" charset="0"/>
                <a:cs typeface="Trebuchet MS" panose="020B0603020202020204" pitchFamily="34" charset="0"/>
                <a:hlinkClick r:id="rId2"/>
              </a:rPr>
              <a:t>https://tanjuhan.wordpress.com/2018/02/15/altinci-bo%CC%88lu%CC%88m-deg%CC%86erlemeye</a:t>
            </a:r>
            <a:r>
              <a:rPr lang="tr-TR" sz="1600" spc="-50" dirty="0">
                <a:solidFill>
                  <a:srgbClr val="000000"/>
                </a:solidFill>
                <a:ea typeface="Trebuchet MS" panose="020B0603020202020204" pitchFamily="34" charset="0"/>
                <a:cs typeface="Trebuchet MS" panose="020B0603020202020204" pitchFamily="34" charset="0"/>
              </a:rPr>
              <a:t> i%CC%87li%CC%87s%CC%A7ki%CC%87n-du%CC%88zenlemeler-ve-o%CC%88rgu%CC%88tler/, Erişim Tarihi: 10.10.2019 </a:t>
            </a:r>
          </a:p>
          <a:p>
            <a:pPr algn="just">
              <a:lnSpc>
                <a:spcPct val="100000"/>
              </a:lnSpc>
              <a:buClr>
                <a:srgbClr val="000099"/>
              </a:buClr>
              <a:buFont typeface="Wingdings" panose="05000000000000000000" pitchFamily="2" charset="2"/>
              <a:buChar char="q"/>
            </a:pPr>
            <a:endParaRPr lang="tr-TR" sz="2000" dirty="0">
              <a:latin typeface="Arial" panose="020B0604020202020204" pitchFamily="34" charset="0"/>
              <a:cs typeface="Arial" panose="020B0604020202020204" pitchFamily="34" charset="0"/>
            </a:endParaRPr>
          </a:p>
        </p:txBody>
      </p:sp>
      <p:sp>
        <p:nvSpPr>
          <p:cNvPr id="4" name="Unvan 3"/>
          <p:cNvSpPr>
            <a:spLocks noGrp="1"/>
          </p:cNvSpPr>
          <p:nvPr>
            <p:ph type="title"/>
          </p:nvPr>
        </p:nvSpPr>
        <p:spPr/>
        <p:txBody>
          <a:bodyPr/>
          <a:lstStyle/>
          <a:p>
            <a:r>
              <a:rPr lang="tr-TR" dirty="0" smtClean="0"/>
              <a:t>  </a:t>
            </a:r>
            <a:endParaRPr lang="en-US" dirty="0"/>
          </a:p>
        </p:txBody>
      </p:sp>
    </p:spTree>
    <p:extLst>
      <p:ext uri="{BB962C8B-B14F-4D97-AF65-F5344CB8AC3E}">
        <p14:creationId xmlns:p14="http://schemas.microsoft.com/office/powerpoint/2010/main" val="68309328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konomi">
  <a:themeElements>
    <a:clrScheme name="Gazete kağıdı">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zete kağıdı">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extLst>
    <a:ext uri="{05A4C25C-085E-4340-85A3-A5531E510DB2}">
      <thm15:themeFamily xmlns="" xmlns:thm15="http://schemas.microsoft.com/office/thememl/2012/main" name="ekonomi" id="{14396F44-94C0-4BF2-8333-266569A57D02}" vid="{03703BF9-DFA0-42C9-89F9-C03DE1C4A071}"/>
    </a:ext>
  </a:extLst>
</a:theme>
</file>

<file path=ppt/theme/theme2.xml><?xml version="1.0" encoding="utf-8"?>
<a:theme xmlns:a="http://schemas.openxmlformats.org/drawingml/2006/main" name="1_Rics">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ppt/theme/theme3.xml><?xml version="1.0" encoding="utf-8"?>
<a:theme xmlns:a="http://schemas.openxmlformats.org/drawingml/2006/main" name="h.t.">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h.t." id="{413A7544-DC64-4FD9-B67F-E82A6B382656}" vid="{2993C0EF-C761-423D-BA24-A50FC7959470}"/>
    </a:ext>
  </a:extLst>
</a:theme>
</file>

<file path=ppt/theme/theme4.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ekonomi</Template>
  <TotalTime>25636</TotalTime>
  <Words>536</Words>
  <Application>Microsoft Office PowerPoint</Application>
  <PresentationFormat>Ekran Gösterisi (4:3)</PresentationFormat>
  <Paragraphs>63</Paragraphs>
  <Slides>9</Slides>
  <Notes>0</Notes>
  <HiddenSlides>0</HiddenSlides>
  <MMClips>0</MMClips>
  <ScaleCrop>false</ScaleCrop>
  <HeadingPairs>
    <vt:vector size="4" baseType="variant">
      <vt:variant>
        <vt:lpstr>Tema</vt:lpstr>
      </vt:variant>
      <vt:variant>
        <vt:i4>3</vt:i4>
      </vt:variant>
      <vt:variant>
        <vt:lpstr>Slayt Başlıkları</vt:lpstr>
      </vt:variant>
      <vt:variant>
        <vt:i4>9</vt:i4>
      </vt:variant>
    </vt:vector>
  </HeadingPairs>
  <TitlesOfParts>
    <vt:vector size="12" baseType="lpstr">
      <vt:lpstr>ekonomi</vt:lpstr>
      <vt:lpstr>1_Rics</vt:lpstr>
      <vt:lpstr>h.t.</vt:lpstr>
      <vt:lpstr>PowerPoint Sunusu</vt:lpstr>
      <vt:lpstr>  </vt:lpstr>
      <vt:lpstr>  </vt:lpstr>
      <vt:lpstr>  </vt:lpstr>
      <vt:lpstr>  </vt:lpstr>
      <vt:lpstr>  </vt:lpstr>
      <vt:lpstr>  </vt:lpstr>
      <vt:lpstr>  </vt:lpstr>
      <vt:lpstr>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ANKARA ÜNİVERSİTESİ UYGULAMALI BİLİMLER FAKÜLTESİ GAYRİMENKUL GELİŞTİRME VE YÖNETİMİ BÖLÜMÜ</dc:title>
  <dc:creator>sibel</dc:creator>
  <cp:lastModifiedBy>asus</cp:lastModifiedBy>
  <cp:revision>935</cp:revision>
  <cp:lastPrinted>2016-10-24T07:53:35Z</cp:lastPrinted>
  <dcterms:created xsi:type="dcterms:W3CDTF">2016-09-18T09:35:24Z</dcterms:created>
  <dcterms:modified xsi:type="dcterms:W3CDTF">2020-02-19T13:59:00Z</dcterms:modified>
</cp:coreProperties>
</file>