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76" r:id="rId4"/>
    <p:sldId id="609" r:id="rId5"/>
    <p:sldId id="669" r:id="rId6"/>
    <p:sldId id="670" r:id="rId7"/>
    <p:sldId id="671" r:id="rId8"/>
    <p:sldId id="672" r:id="rId9"/>
    <p:sldId id="673" r:id="rId10"/>
    <p:sldId id="674" r:id="rId11"/>
    <p:sldId id="675"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1" d="100"/>
          <a:sy n="81" d="100"/>
        </p:scale>
        <p:origin x="-1680" y="-90"/>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hyperlink" Target="https://tanjuhan.wordpress.com/2018/02/15/altinci-bo%CC%88lu%CC%88m-deg%CC%86erlemeye" TargetMode="Externa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850011"/>
          </a:xfrm>
          <a:prstGeom prst="rect">
            <a:avLst/>
          </a:prstGeom>
        </p:spPr>
        <p:txBody>
          <a:bodyPr wrap="square">
            <a:spAutoFit/>
          </a:bodyPr>
          <a:lstStyle/>
          <a:p>
            <a:pPr marL="0" lvl="1" algn="ctr">
              <a:spcBef>
                <a:spcPct val="20000"/>
              </a:spcBef>
              <a:buClr>
                <a:schemeClr val="accent1"/>
              </a:buClr>
            </a:pPr>
            <a:r>
              <a:rPr lang="tr-TR" sz="3200" b="1" dirty="0"/>
              <a:t>GGY407</a:t>
            </a:r>
          </a:p>
          <a:p>
            <a:pPr marL="0" lvl="1" algn="ctr">
              <a:spcBef>
                <a:spcPct val="20000"/>
              </a:spcBef>
              <a:buClr>
                <a:schemeClr val="accent1"/>
              </a:buClr>
            </a:pPr>
            <a:endParaRPr lang="tr-TR" sz="3200" b="1" dirty="0"/>
          </a:p>
          <a:p>
            <a:pPr marL="0" lvl="1" algn="ctr">
              <a:spcBef>
                <a:spcPct val="20000"/>
              </a:spcBef>
              <a:buClr>
                <a:schemeClr val="accent1"/>
              </a:buClr>
            </a:pPr>
            <a:r>
              <a:rPr lang="tr-TR" sz="3200" b="1" dirty="0"/>
              <a:t>Değerleme ve Finansal Raporlama Standartları ve Meslek Etiği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Prof. Dr. Harun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TANRIVERMİŞ&amp;Doç</a:t>
            </a:r>
            <a:r>
              <a:rPr lang="tr-TR" sz="1600" b="1" dirty="0" smtClean="0">
                <a:latin typeface="Arial" panose="020B0604020202020204" pitchFamily="34" charset="0"/>
                <a:ea typeface="Times New Roman" panose="02020603050405020304" pitchFamily="18" charset="0"/>
                <a:cs typeface="Arial" panose="020B0604020202020204" pitchFamily="34" charset="0"/>
              </a:rPr>
              <a:t>.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Erol DEMİR</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347525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50000"/>
              </a:lnSpc>
              <a:spcBef>
                <a:spcPts val="600"/>
              </a:spcBef>
              <a:spcAft>
                <a:spcPts val="600"/>
              </a:spcAft>
              <a:buFont typeface="Wingdings" panose="05000000000000000000" pitchFamily="2" charset="2"/>
              <a:buChar char="Ø"/>
            </a:pPr>
            <a:r>
              <a:rPr lang="tr-TR" sz="1600" spc="-50" dirty="0" smtClean="0">
                <a:solidFill>
                  <a:srgbClr val="000000"/>
                </a:solidFill>
                <a:ea typeface="Trebuchet MS" panose="020B0603020202020204" pitchFamily="34" charset="0"/>
                <a:cs typeface="Trebuchet MS" panose="020B0603020202020204" pitchFamily="34" charset="0"/>
              </a:rPr>
              <a:t>1938 </a:t>
            </a:r>
            <a:r>
              <a:rPr lang="tr-TR" sz="1600" spc="-50" dirty="0">
                <a:solidFill>
                  <a:srgbClr val="000000"/>
                </a:solidFill>
                <a:ea typeface="Trebuchet MS" panose="020B0603020202020204" pitchFamily="34" charset="0"/>
                <a:cs typeface="Trebuchet MS" panose="020B0603020202020204" pitchFamily="34" charset="0"/>
              </a:rPr>
              <a:t>yılında kurulan Kanada Değerleme Enstitüsü (</a:t>
            </a:r>
            <a:r>
              <a:rPr lang="tr-TR" sz="1600" spc="-50" dirty="0" err="1">
                <a:solidFill>
                  <a:srgbClr val="000000"/>
                </a:solidFill>
                <a:ea typeface="Trebuchet MS" panose="020B0603020202020204" pitchFamily="34" charset="0"/>
                <a:cs typeface="Trebuchet MS" panose="020B0603020202020204" pitchFamily="34" charset="0"/>
              </a:rPr>
              <a:t>Appraisal</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Institute</a:t>
            </a:r>
            <a:r>
              <a:rPr lang="tr-TR" sz="1600" spc="-50" dirty="0">
                <a:solidFill>
                  <a:srgbClr val="000000"/>
                </a:solidFill>
                <a:ea typeface="Trebuchet MS" panose="020B0603020202020204" pitchFamily="34" charset="0"/>
                <a:cs typeface="Trebuchet MS" panose="020B0603020202020204" pitchFamily="34" charset="0"/>
              </a:rPr>
              <a:t> of </a:t>
            </a:r>
            <a:r>
              <a:rPr lang="tr-TR" sz="1600" spc="-50" dirty="0" err="1">
                <a:solidFill>
                  <a:srgbClr val="000000"/>
                </a:solidFill>
                <a:ea typeface="Trebuchet MS" panose="020B0603020202020204" pitchFamily="34" charset="0"/>
                <a:cs typeface="Trebuchet MS" panose="020B0603020202020204" pitchFamily="34" charset="0"/>
              </a:rPr>
              <a:t>Canada</a:t>
            </a:r>
            <a:r>
              <a:rPr lang="tr-TR" sz="1600" spc="-50" dirty="0">
                <a:solidFill>
                  <a:srgbClr val="000000"/>
                </a:solidFill>
                <a:ea typeface="Trebuchet MS" panose="020B0603020202020204" pitchFamily="34" charset="0"/>
                <a:cs typeface="Trebuchet MS" panose="020B0603020202020204" pitchFamily="34" charset="0"/>
              </a:rPr>
              <a:t>, AIC), Kanada’nın önde gelen değerleme kuruluşudur.</a:t>
            </a:r>
          </a:p>
          <a:p>
            <a:pPr marL="342900" indent="-342900" algn="just">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Enstitü tarafından AACI (</a:t>
            </a:r>
            <a:r>
              <a:rPr lang="tr-TR" sz="1600" spc="-50" dirty="0" err="1">
                <a:solidFill>
                  <a:srgbClr val="000000"/>
                </a:solidFill>
                <a:ea typeface="Trebuchet MS" panose="020B0603020202020204" pitchFamily="34" charset="0"/>
                <a:cs typeface="Trebuchet MS" panose="020B0603020202020204" pitchFamily="34" charset="0"/>
              </a:rPr>
              <a:t>Accredited</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Appraiser</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Canadian</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Institute</a:t>
            </a:r>
            <a:r>
              <a:rPr lang="tr-TR" sz="1600" spc="-50" dirty="0">
                <a:solidFill>
                  <a:srgbClr val="000000"/>
                </a:solidFill>
                <a:ea typeface="Trebuchet MS" panose="020B0603020202020204" pitchFamily="34" charset="0"/>
                <a:cs typeface="Trebuchet MS" panose="020B0603020202020204" pitchFamily="34" charset="0"/>
              </a:rPr>
              <a:t>, Lisanslı Değerleme Uzmanı) ve CRA (</a:t>
            </a:r>
            <a:r>
              <a:rPr lang="tr-TR" sz="1600" spc="-50" dirty="0" err="1">
                <a:solidFill>
                  <a:srgbClr val="000000"/>
                </a:solidFill>
                <a:ea typeface="Trebuchet MS" panose="020B0603020202020204" pitchFamily="34" charset="0"/>
                <a:cs typeface="Trebuchet MS" panose="020B0603020202020204" pitchFamily="34" charset="0"/>
              </a:rPr>
              <a:t>Canadian</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Residential</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Appraiser</a:t>
            </a:r>
            <a:r>
              <a:rPr lang="tr-TR" sz="1600" spc="-50" dirty="0">
                <a:solidFill>
                  <a:srgbClr val="000000"/>
                </a:solidFill>
                <a:ea typeface="Trebuchet MS" panose="020B0603020202020204" pitchFamily="34" charset="0"/>
                <a:cs typeface="Trebuchet MS" panose="020B0603020202020204" pitchFamily="34" charset="0"/>
              </a:rPr>
              <a:t>, Konut Değerleme Uzmanı) lisansı (unvanı) verilmektedir.</a:t>
            </a:r>
          </a:p>
          <a:p>
            <a:pPr marL="342900" indent="-342900" algn="just">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AAIC ve CRA unvanlarını alabilmek için profesyonel tecrübe, sınav ve eğitim şartları aranır.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Kanada Değerleme Standartları (CUSPAP)</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Özellikle son 10 yıldan bu yana adayların, öncelikle kamu üniversitesinde gayrimenkul geliştirme konusunda yüksek lisans derecesi almış olmaları ve ardından diploma ile değerleme başvurusunda bulunmaları gerekmektedir.</a:t>
            </a:r>
          </a:p>
          <a:p>
            <a:pPr marL="342900" indent="-342900" algn="just">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Üç yıl değerleme uzman yardımcısı olarak çalışan kişiler, uygulama becerisi, rapor yazma, problem çözme ve mevzuat bilgisi yönlerinden yeterlilik sınavına alınmakta ve başarılı olan adaylara değerleme uzmanı lisansı verilmektedir.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Kanada Değerleme Standartları (CUSPAP)</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811941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Değerleme uzmanlığında ileri derecede başarılı olan kişiler de kıdemli uzman unvanı ile kamu ve özel kesimde çalışma olanağına sahiptir.</a:t>
            </a:r>
          </a:p>
          <a:p>
            <a:pPr marL="342900" indent="-342900" algn="just">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Kanada Profesyonel Değerleme Uygulaması Tekdüze Standartları (</a:t>
            </a:r>
            <a:r>
              <a:rPr lang="tr-TR" sz="1600" spc="-50" dirty="0" err="1">
                <a:solidFill>
                  <a:srgbClr val="000000"/>
                </a:solidFill>
                <a:ea typeface="Trebuchet MS" panose="020B0603020202020204" pitchFamily="34" charset="0"/>
                <a:cs typeface="Trebuchet MS" panose="020B0603020202020204" pitchFamily="34" charset="0"/>
              </a:rPr>
              <a:t>Canadian</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Uniform</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Standards</a:t>
            </a:r>
            <a:r>
              <a:rPr lang="tr-TR" sz="1600" spc="-50" dirty="0">
                <a:solidFill>
                  <a:srgbClr val="000000"/>
                </a:solidFill>
                <a:ea typeface="Trebuchet MS" panose="020B0603020202020204" pitchFamily="34" charset="0"/>
                <a:cs typeface="Trebuchet MS" panose="020B0603020202020204" pitchFamily="34" charset="0"/>
              </a:rPr>
              <a:t> of Professional </a:t>
            </a:r>
            <a:r>
              <a:rPr lang="tr-TR" sz="1600" spc="-50" dirty="0" err="1">
                <a:solidFill>
                  <a:srgbClr val="000000"/>
                </a:solidFill>
                <a:ea typeface="Trebuchet MS" panose="020B0603020202020204" pitchFamily="34" charset="0"/>
                <a:cs typeface="Trebuchet MS" panose="020B0603020202020204" pitchFamily="34" charset="0"/>
              </a:rPr>
              <a:t>Appraisal</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Practice</a:t>
            </a:r>
            <a:r>
              <a:rPr lang="tr-TR" sz="1600" spc="-50" dirty="0">
                <a:solidFill>
                  <a:srgbClr val="000000"/>
                </a:solidFill>
                <a:ea typeface="Trebuchet MS" panose="020B0603020202020204" pitchFamily="34" charset="0"/>
                <a:cs typeface="Trebuchet MS" panose="020B0603020202020204" pitchFamily="34" charset="0"/>
              </a:rPr>
              <a:t>, CUSPAP) Kanada Değerleme Enstitüsü tarafından çıkarılmıştır.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Kanada Değerleme Standartları (CUSPAP)</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50887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Avrupa ve dünya ölçeğinde taşınmazların değerleme nedenleri hemen hemen aynıdır; bununla birlikte değerleme için kullanılan araçlar ve yöntemler aynı değildir.</a:t>
            </a:r>
          </a:p>
          <a:p>
            <a:pPr marL="342900" indent="-342900" algn="just">
              <a:lnSpc>
                <a:spcPct val="150000"/>
              </a:lnSpc>
              <a:spcBef>
                <a:spcPts val="600"/>
              </a:spcBef>
              <a:spcAft>
                <a:spcPts val="600"/>
              </a:spcAft>
              <a:buFont typeface="Wingdings" panose="05000000000000000000" pitchFamily="2" charset="2"/>
              <a:buChar char="Ø"/>
            </a:pPr>
            <a:r>
              <a:rPr lang="tr-TR" sz="1600" spc="-50" dirty="0" smtClean="0">
                <a:solidFill>
                  <a:srgbClr val="000000"/>
                </a:solidFill>
                <a:ea typeface="Trebuchet MS" panose="020B0603020202020204" pitchFamily="34" charset="0"/>
                <a:cs typeface="Trebuchet MS" panose="020B0603020202020204" pitchFamily="34" charset="0"/>
              </a:rPr>
              <a:t>AB’ye </a:t>
            </a:r>
            <a:r>
              <a:rPr lang="tr-TR" sz="1600" spc="-50" dirty="0">
                <a:solidFill>
                  <a:srgbClr val="000000"/>
                </a:solidFill>
                <a:ea typeface="Trebuchet MS" panose="020B0603020202020204" pitchFamily="34" charset="0"/>
                <a:cs typeface="Trebuchet MS" panose="020B0603020202020204" pitchFamily="34" charset="0"/>
              </a:rPr>
              <a:t>üye her bir ülkenin farklı kültürel, politik ve ekonomik tarihi, ulusal taşınmaz piyasalarının oluşturulmasında da, farklı pazar yapılarına, farklı ticari işleyişlere ve taşınmaz piyasasındaki aktörlerin farklı davranışlarına neden olmaktadır.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Avrupa Değerleme Kuruluşları Birliği</a:t>
            </a:r>
          </a:p>
          <a:p>
            <a:pPr marL="0" lvl="1" algn="ctr">
              <a:spcBef>
                <a:spcPct val="20000"/>
              </a:spcBef>
              <a:buClr>
                <a:schemeClr val="accent1"/>
              </a:buClr>
            </a:pPr>
            <a:r>
              <a:rPr lang="en-US" sz="2400" b="1" dirty="0">
                <a:solidFill>
                  <a:schemeClr val="tx2"/>
                </a:solidFill>
              </a:rPr>
              <a:t>The European Group of </a:t>
            </a:r>
            <a:r>
              <a:rPr lang="en-US" sz="2400" b="1" dirty="0" err="1">
                <a:solidFill>
                  <a:schemeClr val="tx2"/>
                </a:solidFill>
              </a:rPr>
              <a:t>Valuers'</a:t>
            </a:r>
            <a:r>
              <a:rPr lang="en-US" sz="2400" b="1" dirty="0">
                <a:solidFill>
                  <a:schemeClr val="tx2"/>
                </a:solidFill>
              </a:rPr>
              <a:t> Associations</a:t>
            </a:r>
            <a:r>
              <a:rPr lang="tr-TR" sz="2400" b="1" dirty="0">
                <a:solidFill>
                  <a:schemeClr val="tx2"/>
                </a:solidFill>
              </a:rPr>
              <a:t> (</a:t>
            </a:r>
            <a:r>
              <a:rPr lang="tr-TR" sz="2400" b="1" dirty="0" err="1">
                <a:solidFill>
                  <a:schemeClr val="tx2"/>
                </a:solidFill>
              </a:rPr>
              <a:t>TEGoVA</a:t>
            </a:r>
            <a:r>
              <a:rPr lang="tr-TR" sz="2400" b="1" dirty="0">
                <a:solidFill>
                  <a:schemeClr val="tx2"/>
                </a:solidFill>
              </a:rPr>
              <a:t>)</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692172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50000"/>
              </a:lnSpc>
              <a:spcBef>
                <a:spcPts val="600"/>
              </a:spcBef>
              <a:spcAft>
                <a:spcPts val="600"/>
              </a:spcAft>
            </a:pPr>
            <a:r>
              <a:rPr lang="tr-TR" sz="1600" spc="-50" dirty="0" smtClean="0">
                <a:solidFill>
                  <a:srgbClr val="000000"/>
                </a:solidFill>
                <a:ea typeface="Trebuchet MS" panose="020B0603020202020204" pitchFamily="34" charset="0"/>
                <a:cs typeface="Trebuchet MS" panose="020B0603020202020204" pitchFamily="34" charset="0"/>
              </a:rPr>
              <a:t> </a:t>
            </a:r>
            <a:r>
              <a:rPr lang="tr-TR" sz="1600" spc="-50" dirty="0" err="1" smtClean="0">
                <a:solidFill>
                  <a:srgbClr val="000000"/>
                </a:solidFill>
                <a:ea typeface="Trebuchet MS" panose="020B0603020202020204" pitchFamily="34" charset="0"/>
                <a:cs typeface="Trebuchet MS" panose="020B0603020202020204" pitchFamily="34" charset="0"/>
              </a:rPr>
              <a:t>TEGoVA</a:t>
            </a:r>
            <a:r>
              <a:rPr lang="tr-TR" sz="1600" spc="-50" dirty="0" smtClean="0">
                <a:solidFill>
                  <a:srgbClr val="000000"/>
                </a:solidFill>
                <a:ea typeface="Trebuchet MS" panose="020B0603020202020204" pitchFamily="34" charset="0"/>
                <a:cs typeface="Trebuchet MS" panose="020B0603020202020204" pitchFamily="34" charset="0"/>
              </a:rPr>
              <a:t> </a:t>
            </a:r>
            <a:r>
              <a:rPr lang="tr-TR" sz="1600" spc="-50" dirty="0">
                <a:solidFill>
                  <a:srgbClr val="000000"/>
                </a:solidFill>
                <a:ea typeface="Trebuchet MS" panose="020B0603020202020204" pitchFamily="34" charset="0"/>
                <a:cs typeface="Trebuchet MS" panose="020B0603020202020204" pitchFamily="34" charset="0"/>
              </a:rPr>
              <a:t>(</a:t>
            </a:r>
            <a:r>
              <a:rPr lang="tr-TR" sz="1600" spc="-50" dirty="0" err="1">
                <a:solidFill>
                  <a:srgbClr val="000000"/>
                </a:solidFill>
                <a:ea typeface="Trebuchet MS" panose="020B0603020202020204" pitchFamily="34" charset="0"/>
                <a:cs typeface="Trebuchet MS" panose="020B0603020202020204" pitchFamily="34" charset="0"/>
              </a:rPr>
              <a:t>The</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European</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Group</a:t>
            </a:r>
            <a:r>
              <a:rPr lang="tr-TR" sz="1600" spc="-50" dirty="0">
                <a:solidFill>
                  <a:srgbClr val="000000"/>
                </a:solidFill>
                <a:ea typeface="Trebuchet MS" panose="020B0603020202020204" pitchFamily="34" charset="0"/>
                <a:cs typeface="Trebuchet MS" panose="020B0603020202020204" pitchFamily="34" charset="0"/>
              </a:rPr>
              <a:t> of </a:t>
            </a:r>
            <a:r>
              <a:rPr lang="tr-TR" sz="1600" spc="-50" dirty="0" err="1">
                <a:solidFill>
                  <a:srgbClr val="000000"/>
                </a:solidFill>
                <a:ea typeface="Trebuchet MS" panose="020B0603020202020204" pitchFamily="34" charset="0"/>
                <a:cs typeface="Trebuchet MS" panose="020B0603020202020204" pitchFamily="34" charset="0"/>
              </a:rPr>
              <a:t>Valuers</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Associations</a:t>
            </a:r>
            <a:r>
              <a:rPr lang="tr-TR" sz="1600" spc="-50" dirty="0">
                <a:solidFill>
                  <a:srgbClr val="000000"/>
                </a:solidFill>
                <a:ea typeface="Trebuchet MS" panose="020B0603020202020204" pitchFamily="34" charset="0"/>
                <a:cs typeface="Trebuchet MS" panose="020B0603020202020204" pitchFamily="34" charset="0"/>
              </a:rPr>
              <a:t>)’</a:t>
            </a:r>
            <a:r>
              <a:rPr lang="tr-TR" sz="1600" spc="-50" dirty="0" err="1">
                <a:solidFill>
                  <a:srgbClr val="000000"/>
                </a:solidFill>
                <a:ea typeface="Trebuchet MS" panose="020B0603020202020204" pitchFamily="34" charset="0"/>
                <a:cs typeface="Trebuchet MS" panose="020B0603020202020204" pitchFamily="34" charset="0"/>
              </a:rPr>
              <a:t>nın</a:t>
            </a:r>
            <a:r>
              <a:rPr lang="tr-TR" sz="1600" spc="-50" dirty="0">
                <a:solidFill>
                  <a:srgbClr val="000000"/>
                </a:solidFill>
                <a:ea typeface="Trebuchet MS" panose="020B0603020202020204" pitchFamily="34" charset="0"/>
                <a:cs typeface="Trebuchet MS" panose="020B0603020202020204" pitchFamily="34" charset="0"/>
              </a:rPr>
              <a:t> amaçları:</a:t>
            </a:r>
          </a:p>
          <a:p>
            <a:pPr marL="342900" indent="-342900" algn="just">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Taşınmaz ekonomisiyle ilintili olarak uluslararası örgütlerle işbirliği yapmak,</a:t>
            </a:r>
          </a:p>
          <a:p>
            <a:pPr marL="342900" indent="-342900" algn="just">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AB içinde ilişkilerin korunması, taşınmaz değerleme uzmanlarının eğitim standartları için önermeler geliştirmek,</a:t>
            </a:r>
          </a:p>
          <a:p>
            <a:pPr marL="342900" indent="-342900" algn="just">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Müşteri ve sözleşme yönelimli değerlemelerin yapılmasıyla değerleme uzmanlığı alanının Avrupa genelinde desteklenmesidir.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Avrupa Değerleme Kuruluşları Birliği</a:t>
            </a:r>
          </a:p>
          <a:p>
            <a:pPr marL="0" lvl="1" algn="ctr">
              <a:spcBef>
                <a:spcPct val="20000"/>
              </a:spcBef>
              <a:buClr>
                <a:schemeClr val="accent1"/>
              </a:buClr>
            </a:pPr>
            <a:r>
              <a:rPr lang="en-US" sz="2400" b="1" dirty="0">
                <a:solidFill>
                  <a:schemeClr val="tx2"/>
                </a:solidFill>
              </a:rPr>
              <a:t>The European Group of </a:t>
            </a:r>
            <a:r>
              <a:rPr lang="en-US" sz="2400" b="1" dirty="0" err="1">
                <a:solidFill>
                  <a:schemeClr val="tx2"/>
                </a:solidFill>
              </a:rPr>
              <a:t>Valuers'</a:t>
            </a:r>
            <a:r>
              <a:rPr lang="en-US" sz="2400" b="1" dirty="0">
                <a:solidFill>
                  <a:schemeClr val="tx2"/>
                </a:solidFill>
              </a:rPr>
              <a:t> Associations</a:t>
            </a:r>
            <a:r>
              <a:rPr lang="tr-TR" sz="2400" b="1" dirty="0">
                <a:solidFill>
                  <a:schemeClr val="tx2"/>
                </a:solidFill>
              </a:rPr>
              <a:t> (</a:t>
            </a:r>
            <a:r>
              <a:rPr lang="tr-TR" sz="2400" b="1" dirty="0" err="1">
                <a:solidFill>
                  <a:schemeClr val="tx2"/>
                </a:solidFill>
              </a:rPr>
              <a:t>TEGoVA</a:t>
            </a:r>
            <a:r>
              <a:rPr lang="tr-TR" sz="2400" b="1" dirty="0">
                <a:solidFill>
                  <a:schemeClr val="tx2"/>
                </a:solidFill>
              </a:rPr>
              <a:t>)</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020667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50000"/>
              </a:lnSpc>
              <a:spcBef>
                <a:spcPts val="600"/>
              </a:spcBef>
              <a:spcAft>
                <a:spcPts val="600"/>
              </a:spcAft>
              <a:buFont typeface="Wingdings" panose="020B0604020202020204" pitchFamily="2" charset="2"/>
              <a:buChar char="§"/>
            </a:pPr>
            <a:r>
              <a:rPr lang="tr-TR" sz="1600" spc="-50" dirty="0" smtClean="0">
                <a:solidFill>
                  <a:srgbClr val="000000"/>
                </a:solidFill>
                <a:ea typeface="Trebuchet MS" panose="020B0603020202020204" pitchFamily="34" charset="0"/>
                <a:cs typeface="Trebuchet MS" panose="020B0603020202020204" pitchFamily="34" charset="0"/>
              </a:rPr>
              <a:t>Almanya’da </a:t>
            </a:r>
            <a:r>
              <a:rPr lang="tr-TR" sz="1600" spc="-50" dirty="0">
                <a:solidFill>
                  <a:srgbClr val="000000"/>
                </a:solidFill>
                <a:ea typeface="Trebuchet MS" panose="020B0603020202020204" pitchFamily="34" charset="0"/>
                <a:cs typeface="Trebuchet MS" panose="020B0603020202020204" pitchFamily="34" charset="0"/>
              </a:rPr>
              <a:t>taşınmaz değerlemesi ile ilgili düzenlemeler; ‘İmar Kanunu’ ve ‘Değerleme Tüzüğü’nde yer almaktadır.</a:t>
            </a:r>
          </a:p>
          <a:p>
            <a:pPr marL="342900" indent="-342900" algn="just">
              <a:lnSpc>
                <a:spcPct val="150000"/>
              </a:lnSpc>
              <a:spcBef>
                <a:spcPts val="600"/>
              </a:spcBef>
              <a:spcAft>
                <a:spcPts val="600"/>
              </a:spcAft>
              <a:buFont typeface="Wingdings" panose="020B0604020202020204" pitchFamily="2" charset="2"/>
              <a:buChar char="§"/>
            </a:pPr>
            <a:r>
              <a:rPr lang="tr-TR" sz="1600" spc="-50" dirty="0">
                <a:solidFill>
                  <a:srgbClr val="000000"/>
                </a:solidFill>
                <a:ea typeface="Trebuchet MS" panose="020B0603020202020204" pitchFamily="34" charset="0"/>
                <a:cs typeface="Trebuchet MS" panose="020B0603020202020204" pitchFamily="34" charset="0"/>
              </a:rPr>
              <a:t>Ülkede bu düzenlemelere ilave olarak bir de, değerleme çalışmalarında uygulayıcılara yol gösterici niteliğe sahip ‘Değerleme İlkeleri’ dokümanı bulunmaktadır.</a:t>
            </a:r>
          </a:p>
          <a:p>
            <a:pPr marL="342900" indent="-342900" algn="just">
              <a:lnSpc>
                <a:spcPct val="150000"/>
              </a:lnSpc>
              <a:spcBef>
                <a:spcPts val="600"/>
              </a:spcBef>
              <a:spcAft>
                <a:spcPts val="600"/>
              </a:spcAft>
              <a:buFont typeface="Wingdings" panose="020B0604020202020204" pitchFamily="2" charset="2"/>
              <a:buChar char="§"/>
            </a:pPr>
            <a:r>
              <a:rPr lang="tr-TR" sz="1600" spc="-50" dirty="0">
                <a:solidFill>
                  <a:srgbClr val="000000"/>
                </a:solidFill>
                <a:ea typeface="Trebuchet MS" panose="020B0603020202020204" pitchFamily="34" charset="0"/>
                <a:cs typeface="Trebuchet MS" panose="020B0603020202020204" pitchFamily="34" charset="0"/>
              </a:rPr>
              <a:t>Almanya’da vergilendirme amaçlı taşınmaz değerleme çalışmaları federal seviyede Maliye Bakanlığı bünyesinde yürütülürken, diğer bütün değerlemeler</a:t>
            </a:r>
          </a:p>
          <a:p>
            <a:pPr marL="342900" indent="-342900" algn="just">
              <a:lnSpc>
                <a:spcPct val="150000"/>
              </a:lnSpc>
              <a:spcBef>
                <a:spcPts val="600"/>
              </a:spcBef>
              <a:spcAft>
                <a:spcPts val="600"/>
              </a:spcAft>
              <a:buFont typeface="Wingdings" panose="020B0604020202020204" pitchFamily="2" charset="2"/>
              <a:buChar char="§"/>
            </a:pPr>
            <a:r>
              <a:rPr lang="tr-TR" sz="1600" spc="-50" dirty="0">
                <a:solidFill>
                  <a:srgbClr val="000000"/>
                </a:solidFill>
                <a:ea typeface="Trebuchet MS" panose="020B0603020202020204" pitchFamily="34" charset="0"/>
                <a:cs typeface="Trebuchet MS" panose="020B0603020202020204" pitchFamily="34" charset="0"/>
              </a:rPr>
              <a:t>‘Değerleme Uzmanları Komiteleri’ ve</a:t>
            </a:r>
          </a:p>
          <a:p>
            <a:pPr marL="342900" indent="-342900" algn="just">
              <a:lnSpc>
                <a:spcPct val="150000"/>
              </a:lnSpc>
              <a:spcBef>
                <a:spcPts val="600"/>
              </a:spcBef>
              <a:spcAft>
                <a:spcPts val="600"/>
              </a:spcAft>
              <a:buFont typeface="Wingdings" panose="020B0604020202020204" pitchFamily="2" charset="2"/>
              <a:buChar char="§"/>
            </a:pPr>
            <a:r>
              <a:rPr lang="tr-TR" sz="1600" spc="-50" dirty="0">
                <a:solidFill>
                  <a:srgbClr val="000000"/>
                </a:solidFill>
                <a:ea typeface="Trebuchet MS" panose="020B0603020202020204" pitchFamily="34" charset="0"/>
                <a:cs typeface="Trebuchet MS" panose="020B0603020202020204" pitchFamily="34" charset="0"/>
              </a:rPr>
              <a:t>‘Lisanslı Özel </a:t>
            </a:r>
            <a:r>
              <a:rPr lang="tr-TR" sz="1600" spc="-50" dirty="0" err="1">
                <a:solidFill>
                  <a:srgbClr val="000000"/>
                </a:solidFill>
                <a:ea typeface="Trebuchet MS" panose="020B0603020202020204" pitchFamily="34" charset="0"/>
                <a:cs typeface="Trebuchet MS" panose="020B0603020202020204" pitchFamily="34" charset="0"/>
              </a:rPr>
              <a:t>Değerlemeciler</a:t>
            </a:r>
            <a:r>
              <a:rPr lang="tr-TR" sz="1600" spc="-50" dirty="0">
                <a:solidFill>
                  <a:srgbClr val="000000"/>
                </a:solidFill>
                <a:ea typeface="Trebuchet MS" panose="020B0603020202020204" pitchFamily="34" charset="0"/>
                <a:cs typeface="Trebuchet MS" panose="020B0603020202020204" pitchFamily="34" charset="0"/>
              </a:rPr>
              <a:t>’ tarafından gerçekleştirilmektedir.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Almanya Değerleme Standartları</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00927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50000"/>
              </a:lnSpc>
              <a:spcBef>
                <a:spcPts val="600"/>
              </a:spcBef>
              <a:spcAft>
                <a:spcPts val="600"/>
              </a:spcAft>
              <a:buFont typeface="Wingdings" panose="020B0604020202020204" pitchFamily="2" charset="2"/>
              <a:buChar char="§"/>
            </a:pPr>
            <a:r>
              <a:rPr lang="tr-TR" sz="1600" spc="-50" dirty="0">
                <a:solidFill>
                  <a:srgbClr val="000000"/>
                </a:solidFill>
                <a:ea typeface="Trebuchet MS" panose="020B0603020202020204" pitchFamily="34" charset="0"/>
                <a:cs typeface="Trebuchet MS" panose="020B0603020202020204" pitchFamily="34" charset="0"/>
              </a:rPr>
              <a:t>Hollanda’da taşınmaz değerlemesi faaliyetleri ‘Taşınmaz Değerleme Yasası’ ile düzenlenmiş bu düzenleme, değerleme çalışmalarının gerçekleştirilmesinde yol gösterici niteliğe sahip rehber dokümanlarla da desteklenmiştir.</a:t>
            </a:r>
          </a:p>
          <a:p>
            <a:pPr marL="342900" indent="-342900" algn="just">
              <a:lnSpc>
                <a:spcPct val="150000"/>
              </a:lnSpc>
              <a:spcBef>
                <a:spcPts val="600"/>
              </a:spcBef>
              <a:spcAft>
                <a:spcPts val="600"/>
              </a:spcAft>
              <a:buFont typeface="Wingdings" panose="020B0604020202020204" pitchFamily="2" charset="2"/>
              <a:buChar char="§"/>
            </a:pPr>
            <a:r>
              <a:rPr lang="tr-TR" sz="1600" spc="-50" dirty="0">
                <a:solidFill>
                  <a:srgbClr val="000000"/>
                </a:solidFill>
                <a:ea typeface="Trebuchet MS" panose="020B0603020202020204" pitchFamily="34" charset="0"/>
                <a:cs typeface="Trebuchet MS" panose="020B0603020202020204" pitchFamily="34" charset="0"/>
              </a:rPr>
              <a:t>Hollanda’da temelde vergilendirme amaçlı yürütülen değerleme çalışmaları, belediyelerin sorumluluğundadır.</a:t>
            </a:r>
          </a:p>
          <a:p>
            <a:pPr marL="342900" indent="-342900" algn="just">
              <a:lnSpc>
                <a:spcPct val="150000"/>
              </a:lnSpc>
              <a:spcBef>
                <a:spcPts val="600"/>
              </a:spcBef>
              <a:spcAft>
                <a:spcPts val="600"/>
              </a:spcAft>
              <a:buFont typeface="Wingdings" panose="020B0604020202020204" pitchFamily="2" charset="2"/>
              <a:buChar char="§"/>
            </a:pPr>
            <a:r>
              <a:rPr lang="tr-TR" sz="1600" spc="-50" dirty="0">
                <a:solidFill>
                  <a:srgbClr val="000000"/>
                </a:solidFill>
                <a:ea typeface="Trebuchet MS" panose="020B0603020202020204" pitchFamily="34" charset="0"/>
                <a:cs typeface="Trebuchet MS" panose="020B0603020202020204" pitchFamily="34" charset="0"/>
              </a:rPr>
              <a:t>20 civarında büyük belediye değerleme çalışmalarını değerleme modelleri çerçevesinde tamamen kendi bünyesindeki uzmanlarla ve kendi imkanlarıyla gerçekleştirirken, küçük belediyeler altyapıları yeterli olmadığından bu çalışmaları daha çok özel değerleme firmalarına ihale etmektedir (Han, 2018).</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buClr>
                <a:schemeClr val="accent1"/>
              </a:buClr>
            </a:pPr>
            <a:r>
              <a:rPr lang="tr-TR" sz="2400" b="1" dirty="0">
                <a:solidFill>
                  <a:schemeClr val="tx2"/>
                </a:solidFill>
              </a:rPr>
              <a:t>Hollanda Değerleme Standartları</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809877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ctr">
              <a:lnSpc>
                <a:spcPct val="150000"/>
              </a:lnSpc>
              <a:spcBef>
                <a:spcPts val="600"/>
              </a:spcBef>
              <a:spcAft>
                <a:spcPts val="600"/>
              </a:spcAft>
              <a:buNone/>
            </a:pPr>
            <a:r>
              <a:rPr lang="tr-TR" sz="1600" b="1" spc="-50" dirty="0">
                <a:solidFill>
                  <a:srgbClr val="000000"/>
                </a:solidFill>
                <a:ea typeface="Trebuchet MS" panose="020B0603020202020204" pitchFamily="34" charset="0"/>
                <a:cs typeface="Trebuchet MS" panose="020B0603020202020204" pitchFamily="34" charset="0"/>
              </a:rPr>
              <a:t>Kaynaklar</a:t>
            </a:r>
          </a:p>
          <a:p>
            <a:pPr algn="just">
              <a:lnSpc>
                <a:spcPct val="150000"/>
              </a:lnSpc>
              <a:spcBef>
                <a:spcPts val="600"/>
              </a:spcBef>
              <a:spcAft>
                <a:spcPts val="600"/>
              </a:spcAft>
            </a:pPr>
            <a:r>
              <a:rPr lang="tr-TR" sz="1600" spc="-50" dirty="0">
                <a:solidFill>
                  <a:srgbClr val="000000"/>
                </a:solidFill>
                <a:ea typeface="Trebuchet MS" panose="020B0603020202020204" pitchFamily="34" charset="0"/>
                <a:cs typeface="Trebuchet MS" panose="020B0603020202020204" pitchFamily="34" charset="0"/>
              </a:rPr>
              <a:t>Han, T., 2018. Altıncı Bölüm: Değerlemeye İlişkin Düzenlemeler ve Örgütler, Web Sitesi: </a:t>
            </a:r>
            <a:r>
              <a:rPr lang="tr-TR" sz="1600" spc="-50" dirty="0">
                <a:solidFill>
                  <a:srgbClr val="000000"/>
                </a:solidFill>
                <a:ea typeface="Trebuchet MS" panose="020B0603020202020204" pitchFamily="34" charset="0"/>
                <a:cs typeface="Trebuchet MS" panose="020B0603020202020204" pitchFamily="34" charset="0"/>
                <a:hlinkClick r:id="rId2"/>
              </a:rPr>
              <a:t>https://tanjuhan.wordpress.com/2018/02/15/altinci-bo%CC%88lu%CC%88m-deg%CC%86erlemeye</a:t>
            </a:r>
            <a:r>
              <a:rPr lang="tr-TR" sz="1600" spc="-50" dirty="0">
                <a:solidFill>
                  <a:srgbClr val="000000"/>
                </a:solidFill>
                <a:ea typeface="Trebuchet MS" panose="020B0603020202020204" pitchFamily="34" charset="0"/>
                <a:cs typeface="Trebuchet MS" panose="020B0603020202020204" pitchFamily="34" charset="0"/>
              </a:rPr>
              <a:t> i%CC%87li%CC%87s%CC%A7ki%CC%87n-du%CC%88zenlemeler-ve-o%CC%88rgu%CC%88tler/, Erişim Tarihi: 10.10.2019 </a:t>
            </a: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6830932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25636</TotalTime>
  <Words>536</Words>
  <Application>Microsoft Office PowerPoint</Application>
  <PresentationFormat>Ekran Gösterisi (4:3)</PresentationFormat>
  <Paragraphs>63</Paragraphs>
  <Slides>9</Slides>
  <Notes>0</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ekonomi</vt:lpstr>
      <vt:lpstr>1_Rics</vt:lpstr>
      <vt:lpstr>h.t.</vt:lpstr>
      <vt:lpstr>PowerPoint Sunusu</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935</cp:revision>
  <cp:lastPrinted>2016-10-24T07:53:35Z</cp:lastPrinted>
  <dcterms:created xsi:type="dcterms:W3CDTF">2016-09-18T09:35:24Z</dcterms:created>
  <dcterms:modified xsi:type="dcterms:W3CDTF">2020-02-19T13:59:00Z</dcterms:modified>
</cp:coreProperties>
</file>