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Lst>
  <p:notesMasterIdLst>
    <p:notesMasterId r:id="rId34"/>
  </p:notesMasterIdLst>
  <p:sldIdLst>
    <p:sldId id="256" r:id="rId2"/>
    <p:sldId id="264" r:id="rId3"/>
    <p:sldId id="259" r:id="rId4"/>
    <p:sldId id="262" r:id="rId5"/>
    <p:sldId id="257" r:id="rId6"/>
    <p:sldId id="258" r:id="rId7"/>
    <p:sldId id="261" r:id="rId8"/>
    <p:sldId id="263" r:id="rId9"/>
    <p:sldId id="265" r:id="rId10"/>
    <p:sldId id="266" r:id="rId11"/>
    <p:sldId id="269" r:id="rId12"/>
    <p:sldId id="268" r:id="rId13"/>
    <p:sldId id="270" r:id="rId14"/>
    <p:sldId id="271" r:id="rId15"/>
    <p:sldId id="272" r:id="rId16"/>
    <p:sldId id="273" r:id="rId17"/>
    <p:sldId id="274" r:id="rId18"/>
    <p:sldId id="260" r:id="rId19"/>
    <p:sldId id="275" r:id="rId20"/>
    <p:sldId id="276" r:id="rId21"/>
    <p:sldId id="277" r:id="rId22"/>
    <p:sldId id="282" r:id="rId23"/>
    <p:sldId id="283" r:id="rId24"/>
    <p:sldId id="284" r:id="rId25"/>
    <p:sldId id="285" r:id="rId26"/>
    <p:sldId id="286" r:id="rId27"/>
    <p:sldId id="287" r:id="rId28"/>
    <p:sldId id="278" r:id="rId29"/>
    <p:sldId id="279" r:id="rId30"/>
    <p:sldId id="280" r:id="rId31"/>
    <p:sldId id="281" r:id="rId32"/>
    <p:sldId id="267" r:id="rId33"/>
  </p:sldIdLst>
  <p:sldSz cx="12192000" cy="6858000"/>
  <p:notesSz cx="6858000" cy="9144000"/>
  <p:defaultText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766"/>
    <p:restoredTop sz="94515"/>
  </p:normalViewPr>
  <p:slideViewPr>
    <p:cSldViewPr snapToGrid="0" snapToObjects="1">
      <p:cViewPr>
        <p:scale>
          <a:sx n="56" d="100"/>
          <a:sy n="56" d="100"/>
        </p:scale>
        <p:origin x="1608" y="1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6F5E9D-9970-4F3D-BA54-83D73E5A7F9A}" type="doc">
      <dgm:prSet loTypeId="urn:microsoft.com/office/officeart/2017/3/layout/HorizontalLabelsTimeline" loCatId="process" qsTypeId="urn:microsoft.com/office/officeart/2005/8/quickstyle/simple2" qsCatId="simple" csTypeId="urn:microsoft.com/office/officeart/2005/8/colors/colorful2" csCatId="colorful" phldr="1"/>
      <dgm:spPr/>
      <dgm:t>
        <a:bodyPr/>
        <a:lstStyle/>
        <a:p>
          <a:endParaRPr lang="en-US"/>
        </a:p>
      </dgm:t>
    </dgm:pt>
    <dgm:pt modelId="{BC562B19-F4A0-4C18-81A8-E5D7582F9B2E}">
      <dgm:prSet/>
      <dgm:spPr/>
      <dgm:t>
        <a:bodyPr/>
        <a:lstStyle/>
        <a:p>
          <a:pPr>
            <a:defRPr b="1"/>
          </a:pPr>
          <a:r>
            <a:rPr lang="en-US"/>
            <a:t>1869–1877</a:t>
          </a:r>
        </a:p>
      </dgm:t>
    </dgm:pt>
    <dgm:pt modelId="{ABBAE0B5-3A18-47FC-91C7-77AB86BA60EF}" type="parTrans" cxnId="{6BAAFA75-B7DF-4A8D-985E-A8F88280F128}">
      <dgm:prSet/>
      <dgm:spPr/>
      <dgm:t>
        <a:bodyPr/>
        <a:lstStyle/>
        <a:p>
          <a:endParaRPr lang="en-US"/>
        </a:p>
      </dgm:t>
    </dgm:pt>
    <dgm:pt modelId="{E3924D7E-8A98-44BC-BCC4-FEF2B50BF26C}" type="sibTrans" cxnId="{6BAAFA75-B7DF-4A8D-985E-A8F88280F128}">
      <dgm:prSet/>
      <dgm:spPr/>
      <dgm:t>
        <a:bodyPr/>
        <a:lstStyle/>
        <a:p>
          <a:endParaRPr lang="en-US"/>
        </a:p>
      </dgm:t>
    </dgm:pt>
    <dgm:pt modelId="{789946D3-24F3-43D7-99C5-0723F8620463}">
      <dgm:prSet/>
      <dgm:spPr/>
      <dgm:t>
        <a:bodyPr/>
        <a:lstStyle/>
        <a:p>
          <a:r>
            <a:rPr lang="en-US" dirty="0"/>
            <a:t>President Ulysses S. Grant (18th president); Presidential term:</a:t>
          </a:r>
        </a:p>
      </dgm:t>
    </dgm:pt>
    <dgm:pt modelId="{233C97B9-A361-403F-8B71-5449BFF6DADB}" type="parTrans" cxnId="{2E26C062-0FE6-439F-8706-10448FE45CE5}">
      <dgm:prSet/>
      <dgm:spPr/>
      <dgm:t>
        <a:bodyPr/>
        <a:lstStyle/>
        <a:p>
          <a:endParaRPr lang="en-US"/>
        </a:p>
      </dgm:t>
    </dgm:pt>
    <dgm:pt modelId="{2F7A7247-8B9E-4AE2-9DEC-6C78C1D0353B}" type="sibTrans" cxnId="{2E26C062-0FE6-439F-8706-10448FE45CE5}">
      <dgm:prSet/>
      <dgm:spPr/>
      <dgm:t>
        <a:bodyPr/>
        <a:lstStyle/>
        <a:p>
          <a:endParaRPr lang="en-US"/>
        </a:p>
      </dgm:t>
    </dgm:pt>
    <dgm:pt modelId="{461F4D49-1B66-44EC-A8FE-53A3B111C2FA}">
      <dgm:prSet/>
      <dgm:spPr/>
      <dgm:t>
        <a:bodyPr/>
        <a:lstStyle/>
        <a:p>
          <a:pPr>
            <a:defRPr b="1"/>
          </a:pPr>
          <a:r>
            <a:rPr lang="en-US"/>
            <a:t>1870–1871</a:t>
          </a:r>
        </a:p>
      </dgm:t>
    </dgm:pt>
    <dgm:pt modelId="{69672039-F1DC-44FB-AACB-7D5ED5048CD7}" type="parTrans" cxnId="{EB2D018A-3848-4E9E-AA2A-222E4DECB890}">
      <dgm:prSet/>
      <dgm:spPr/>
      <dgm:t>
        <a:bodyPr/>
        <a:lstStyle/>
        <a:p>
          <a:endParaRPr lang="en-US"/>
        </a:p>
      </dgm:t>
    </dgm:pt>
    <dgm:pt modelId="{B6727AEF-D829-48D9-B636-50D74167F743}" type="sibTrans" cxnId="{EB2D018A-3848-4E9E-AA2A-222E4DECB890}">
      <dgm:prSet/>
      <dgm:spPr/>
      <dgm:t>
        <a:bodyPr/>
        <a:lstStyle/>
        <a:p>
          <a:endParaRPr lang="en-US"/>
        </a:p>
      </dgm:t>
    </dgm:pt>
    <dgm:pt modelId="{D25100C1-4892-4F89-AA7B-FBBB68B0D026}">
      <dgm:prSet/>
      <dgm:spPr/>
      <dgm:t>
        <a:bodyPr/>
        <a:lstStyle/>
        <a:p>
          <a:r>
            <a:rPr lang="en-US" dirty="0"/>
            <a:t>Grant urged the Congress to pass Enforcement Acts (1870-1871) that enabled him to arrest Klan members, and thus disband the group.</a:t>
          </a:r>
        </a:p>
      </dgm:t>
    </dgm:pt>
    <dgm:pt modelId="{E6B8395E-D49A-4B97-A15C-EE4F9CF2A8A6}" type="parTrans" cxnId="{68C1CF12-F78C-4F7B-9D27-7364CBF6FBA9}">
      <dgm:prSet/>
      <dgm:spPr/>
      <dgm:t>
        <a:bodyPr/>
        <a:lstStyle/>
        <a:p>
          <a:endParaRPr lang="en-US"/>
        </a:p>
      </dgm:t>
    </dgm:pt>
    <dgm:pt modelId="{AE4C83A6-E3EA-4ECC-9F25-B68CADA1EC92}" type="sibTrans" cxnId="{68C1CF12-F78C-4F7B-9D27-7364CBF6FBA9}">
      <dgm:prSet/>
      <dgm:spPr/>
      <dgm:t>
        <a:bodyPr/>
        <a:lstStyle/>
        <a:p>
          <a:endParaRPr lang="en-US"/>
        </a:p>
      </dgm:t>
    </dgm:pt>
    <dgm:pt modelId="{682F29C7-8B41-3148-975A-551AB9F96B34}" type="pres">
      <dgm:prSet presAssocID="{6B6F5E9D-9970-4F3D-BA54-83D73E5A7F9A}" presName="root" presStyleCnt="0">
        <dgm:presLayoutVars>
          <dgm:chMax/>
          <dgm:chPref/>
          <dgm:animLvl val="lvl"/>
        </dgm:presLayoutVars>
      </dgm:prSet>
      <dgm:spPr/>
    </dgm:pt>
    <dgm:pt modelId="{EC1FCC9C-5528-C245-9E5F-BFA78E268B19}" type="pres">
      <dgm:prSet presAssocID="{6B6F5E9D-9970-4F3D-BA54-83D73E5A7F9A}" presName="divider" presStyleLbl="fgAcc1" presStyleIdx="0" presStyleCnt="1"/>
      <dgm:spPr/>
    </dgm:pt>
    <dgm:pt modelId="{58183DF5-587C-6146-A797-606DA2E8C7BB}" type="pres">
      <dgm:prSet presAssocID="{6B6F5E9D-9970-4F3D-BA54-83D73E5A7F9A}" presName="nodes" presStyleCnt="0">
        <dgm:presLayoutVars>
          <dgm:chMax/>
          <dgm:chPref/>
          <dgm:animLvl val="lvl"/>
        </dgm:presLayoutVars>
      </dgm:prSet>
      <dgm:spPr/>
    </dgm:pt>
    <dgm:pt modelId="{8865D263-2D7D-AA4E-A1CD-7726926AD6C6}" type="pres">
      <dgm:prSet presAssocID="{BC562B19-F4A0-4C18-81A8-E5D7582F9B2E}" presName="composite" presStyleCnt="0"/>
      <dgm:spPr/>
    </dgm:pt>
    <dgm:pt modelId="{D6FED7F4-0B8E-2342-A398-78F92015F6CB}" type="pres">
      <dgm:prSet presAssocID="{BC562B19-F4A0-4C18-81A8-E5D7582F9B2E}" presName="L1TextContainer" presStyleLbl="alignNode1" presStyleIdx="0" presStyleCnt="2">
        <dgm:presLayoutVars>
          <dgm:chMax val="1"/>
          <dgm:chPref val="1"/>
          <dgm:bulletEnabled val="1"/>
        </dgm:presLayoutVars>
      </dgm:prSet>
      <dgm:spPr/>
    </dgm:pt>
    <dgm:pt modelId="{E3220130-6C89-9047-8B3D-B72649C6C48D}" type="pres">
      <dgm:prSet presAssocID="{BC562B19-F4A0-4C18-81A8-E5D7582F9B2E}" presName="L2TextContainerWrapper" presStyleCnt="0">
        <dgm:presLayoutVars>
          <dgm:bulletEnabled val="1"/>
        </dgm:presLayoutVars>
      </dgm:prSet>
      <dgm:spPr/>
    </dgm:pt>
    <dgm:pt modelId="{51CDCC9C-CE7D-3146-AC0E-B8BD5584AF96}" type="pres">
      <dgm:prSet presAssocID="{BC562B19-F4A0-4C18-81A8-E5D7582F9B2E}" presName="L2TextContainer" presStyleLbl="bgAccFollowNode1" presStyleIdx="0" presStyleCnt="2"/>
      <dgm:spPr/>
    </dgm:pt>
    <dgm:pt modelId="{13B7D310-969C-FB4F-A06E-3F09366861C8}" type="pres">
      <dgm:prSet presAssocID="{BC562B19-F4A0-4C18-81A8-E5D7582F9B2E}" presName="FlexibleEmptyPlaceHolder" presStyleCnt="0"/>
      <dgm:spPr/>
    </dgm:pt>
    <dgm:pt modelId="{C5B89E7D-4656-E545-848B-E69ACB011CEF}" type="pres">
      <dgm:prSet presAssocID="{BC562B19-F4A0-4C18-81A8-E5D7582F9B2E}" presName="ConnectLine" presStyleLbl="sibTrans1D1" presStyleIdx="0" presStyleCnt="2"/>
      <dgm:spPr/>
    </dgm:pt>
    <dgm:pt modelId="{B1C6BB0E-F0DF-B245-B33E-AEC1EB7B1834}" type="pres">
      <dgm:prSet presAssocID="{BC562B19-F4A0-4C18-81A8-E5D7582F9B2E}" presName="ConnectorPoint" presStyleLbl="node1" presStyleIdx="0" presStyleCnt="2"/>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D456E9E8-562B-5C4E-82E3-E294CBE5F814}" type="pres">
      <dgm:prSet presAssocID="{BC562B19-F4A0-4C18-81A8-E5D7582F9B2E}" presName="EmptyPlaceHolder" presStyleCnt="0"/>
      <dgm:spPr/>
    </dgm:pt>
    <dgm:pt modelId="{9B802156-3C3D-DB4F-BBAF-B8032236FBB0}" type="pres">
      <dgm:prSet presAssocID="{E3924D7E-8A98-44BC-BCC4-FEF2B50BF26C}" presName="spaceBetweenRectangles" presStyleCnt="0"/>
      <dgm:spPr/>
    </dgm:pt>
    <dgm:pt modelId="{E40168D8-297A-5E4E-93B3-05BA95CD49BB}" type="pres">
      <dgm:prSet presAssocID="{461F4D49-1B66-44EC-A8FE-53A3B111C2FA}" presName="composite" presStyleCnt="0"/>
      <dgm:spPr/>
    </dgm:pt>
    <dgm:pt modelId="{6AF34873-8CC3-0E48-84DF-A249A99D39C7}" type="pres">
      <dgm:prSet presAssocID="{461F4D49-1B66-44EC-A8FE-53A3B111C2FA}" presName="L1TextContainer" presStyleLbl="alignNode1" presStyleIdx="1" presStyleCnt="2">
        <dgm:presLayoutVars>
          <dgm:chMax val="1"/>
          <dgm:chPref val="1"/>
          <dgm:bulletEnabled val="1"/>
        </dgm:presLayoutVars>
      </dgm:prSet>
      <dgm:spPr/>
    </dgm:pt>
    <dgm:pt modelId="{BC95F6D0-D1B8-B64E-8C45-CD4DFDD86754}" type="pres">
      <dgm:prSet presAssocID="{461F4D49-1B66-44EC-A8FE-53A3B111C2FA}" presName="L2TextContainerWrapper" presStyleCnt="0">
        <dgm:presLayoutVars>
          <dgm:bulletEnabled val="1"/>
        </dgm:presLayoutVars>
      </dgm:prSet>
      <dgm:spPr/>
    </dgm:pt>
    <dgm:pt modelId="{672EA57C-7D51-BC4F-A8A7-2483EB19B52D}" type="pres">
      <dgm:prSet presAssocID="{461F4D49-1B66-44EC-A8FE-53A3B111C2FA}" presName="L2TextContainer" presStyleLbl="bgAccFollowNode1" presStyleIdx="1" presStyleCnt="2"/>
      <dgm:spPr/>
    </dgm:pt>
    <dgm:pt modelId="{DA380586-3595-2246-AFAE-5A68C384C95A}" type="pres">
      <dgm:prSet presAssocID="{461F4D49-1B66-44EC-A8FE-53A3B111C2FA}" presName="FlexibleEmptyPlaceHolder" presStyleCnt="0"/>
      <dgm:spPr/>
    </dgm:pt>
    <dgm:pt modelId="{96948E2F-D92F-9F40-B93D-3E4DAB2610AD}" type="pres">
      <dgm:prSet presAssocID="{461F4D49-1B66-44EC-A8FE-53A3B111C2FA}" presName="ConnectLine" presStyleLbl="sibTrans1D1" presStyleIdx="1" presStyleCnt="2"/>
      <dgm:spPr/>
    </dgm:pt>
    <dgm:pt modelId="{88EADD8C-7BD9-974A-98DA-2E758370491F}" type="pres">
      <dgm:prSet presAssocID="{461F4D49-1B66-44EC-A8FE-53A3B111C2FA}" presName="ConnectorPoint" presStyleLbl="node1" presStyleIdx="1" presStyleCnt="2"/>
      <dgm:spPr>
        <a:solidFill>
          <a:schemeClr val="accent2">
            <a:hueOff val="-1497946"/>
            <a:satOff val="-158"/>
            <a:lumOff val="7059"/>
            <a:alphaOff val="0"/>
          </a:schemeClr>
        </a:solidFill>
        <a:ln w="6350" cap="flat" cmpd="sng" algn="ctr">
          <a:solidFill>
            <a:schemeClr val="lt1">
              <a:hueOff val="0"/>
              <a:satOff val="0"/>
              <a:lumOff val="0"/>
              <a:alphaOff val="0"/>
            </a:schemeClr>
          </a:solidFill>
          <a:prstDash val="solid"/>
        </a:ln>
        <a:effectLst/>
      </dgm:spPr>
    </dgm:pt>
    <dgm:pt modelId="{3A420039-5F90-8042-B940-34E7CEE0DDF5}" type="pres">
      <dgm:prSet presAssocID="{461F4D49-1B66-44EC-A8FE-53A3B111C2FA}" presName="EmptyPlaceHolder" presStyleCnt="0"/>
      <dgm:spPr/>
    </dgm:pt>
  </dgm:ptLst>
  <dgm:cxnLst>
    <dgm:cxn modelId="{9D49C90D-D611-6642-BFC5-D04666A492B5}" type="presOf" srcId="{6B6F5E9D-9970-4F3D-BA54-83D73E5A7F9A}" destId="{682F29C7-8B41-3148-975A-551AB9F96B34}" srcOrd="0" destOrd="0" presId="urn:microsoft.com/office/officeart/2017/3/layout/HorizontalLabelsTimeline"/>
    <dgm:cxn modelId="{68C1CF12-F78C-4F7B-9D27-7364CBF6FBA9}" srcId="{461F4D49-1B66-44EC-A8FE-53A3B111C2FA}" destId="{D25100C1-4892-4F89-AA7B-FBBB68B0D026}" srcOrd="0" destOrd="0" parTransId="{E6B8395E-D49A-4B97-A15C-EE4F9CF2A8A6}" sibTransId="{AE4C83A6-E3EA-4ECC-9F25-B68CADA1EC92}"/>
    <dgm:cxn modelId="{5C61401F-A4AE-E540-B6B8-0C922B5B32F3}" type="presOf" srcId="{789946D3-24F3-43D7-99C5-0723F8620463}" destId="{51CDCC9C-CE7D-3146-AC0E-B8BD5584AF96}" srcOrd="0" destOrd="0" presId="urn:microsoft.com/office/officeart/2017/3/layout/HorizontalLabelsTimeline"/>
    <dgm:cxn modelId="{2E26C062-0FE6-439F-8706-10448FE45CE5}" srcId="{BC562B19-F4A0-4C18-81A8-E5D7582F9B2E}" destId="{789946D3-24F3-43D7-99C5-0723F8620463}" srcOrd="0" destOrd="0" parTransId="{233C97B9-A361-403F-8B71-5449BFF6DADB}" sibTransId="{2F7A7247-8B9E-4AE2-9DEC-6C78C1D0353B}"/>
    <dgm:cxn modelId="{AEB09764-42A2-C94B-82B7-30284D01C477}" type="presOf" srcId="{BC562B19-F4A0-4C18-81A8-E5D7582F9B2E}" destId="{D6FED7F4-0B8E-2342-A398-78F92015F6CB}" srcOrd="0" destOrd="0" presId="urn:microsoft.com/office/officeart/2017/3/layout/HorizontalLabelsTimeline"/>
    <dgm:cxn modelId="{6BAAFA75-B7DF-4A8D-985E-A8F88280F128}" srcId="{6B6F5E9D-9970-4F3D-BA54-83D73E5A7F9A}" destId="{BC562B19-F4A0-4C18-81A8-E5D7582F9B2E}" srcOrd="0" destOrd="0" parTransId="{ABBAE0B5-3A18-47FC-91C7-77AB86BA60EF}" sibTransId="{E3924D7E-8A98-44BC-BCC4-FEF2B50BF26C}"/>
    <dgm:cxn modelId="{24544F7F-593F-D74A-A342-08859135261F}" type="presOf" srcId="{461F4D49-1B66-44EC-A8FE-53A3B111C2FA}" destId="{6AF34873-8CC3-0E48-84DF-A249A99D39C7}" srcOrd="0" destOrd="0" presId="urn:microsoft.com/office/officeart/2017/3/layout/HorizontalLabelsTimeline"/>
    <dgm:cxn modelId="{EB2D018A-3848-4E9E-AA2A-222E4DECB890}" srcId="{6B6F5E9D-9970-4F3D-BA54-83D73E5A7F9A}" destId="{461F4D49-1B66-44EC-A8FE-53A3B111C2FA}" srcOrd="1" destOrd="0" parTransId="{69672039-F1DC-44FB-AACB-7D5ED5048CD7}" sibTransId="{B6727AEF-D829-48D9-B636-50D74167F743}"/>
    <dgm:cxn modelId="{C458ECD4-9791-5945-9A85-33B5A629FB53}" type="presOf" srcId="{D25100C1-4892-4F89-AA7B-FBBB68B0D026}" destId="{672EA57C-7D51-BC4F-A8A7-2483EB19B52D}" srcOrd="0" destOrd="0" presId="urn:microsoft.com/office/officeart/2017/3/layout/HorizontalLabelsTimeline"/>
    <dgm:cxn modelId="{46ED1BB0-406D-114D-B713-31EA1F258199}" type="presParOf" srcId="{682F29C7-8B41-3148-975A-551AB9F96B34}" destId="{EC1FCC9C-5528-C245-9E5F-BFA78E268B19}" srcOrd="0" destOrd="0" presId="urn:microsoft.com/office/officeart/2017/3/layout/HorizontalLabelsTimeline"/>
    <dgm:cxn modelId="{78BFB858-A446-A240-A4E2-DCA44CA3CB4B}" type="presParOf" srcId="{682F29C7-8B41-3148-975A-551AB9F96B34}" destId="{58183DF5-587C-6146-A797-606DA2E8C7BB}" srcOrd="1" destOrd="0" presId="urn:microsoft.com/office/officeart/2017/3/layout/HorizontalLabelsTimeline"/>
    <dgm:cxn modelId="{E227FFAB-2905-4645-B934-B5E0BD1878DD}" type="presParOf" srcId="{58183DF5-587C-6146-A797-606DA2E8C7BB}" destId="{8865D263-2D7D-AA4E-A1CD-7726926AD6C6}" srcOrd="0" destOrd="0" presId="urn:microsoft.com/office/officeart/2017/3/layout/HorizontalLabelsTimeline"/>
    <dgm:cxn modelId="{C47E9028-CCB3-CB4C-8251-D5FA88FC6158}" type="presParOf" srcId="{8865D263-2D7D-AA4E-A1CD-7726926AD6C6}" destId="{D6FED7F4-0B8E-2342-A398-78F92015F6CB}" srcOrd="0" destOrd="0" presId="urn:microsoft.com/office/officeart/2017/3/layout/HorizontalLabelsTimeline"/>
    <dgm:cxn modelId="{284930D5-5810-7C41-921D-500A95576851}" type="presParOf" srcId="{8865D263-2D7D-AA4E-A1CD-7726926AD6C6}" destId="{E3220130-6C89-9047-8B3D-B72649C6C48D}" srcOrd="1" destOrd="0" presId="urn:microsoft.com/office/officeart/2017/3/layout/HorizontalLabelsTimeline"/>
    <dgm:cxn modelId="{85ED904B-D872-3E4A-9C9A-2428D2E44310}" type="presParOf" srcId="{E3220130-6C89-9047-8B3D-B72649C6C48D}" destId="{51CDCC9C-CE7D-3146-AC0E-B8BD5584AF96}" srcOrd="0" destOrd="0" presId="urn:microsoft.com/office/officeart/2017/3/layout/HorizontalLabelsTimeline"/>
    <dgm:cxn modelId="{1917C74A-0D96-8F45-8EA9-607C925817DC}" type="presParOf" srcId="{E3220130-6C89-9047-8B3D-B72649C6C48D}" destId="{13B7D310-969C-FB4F-A06E-3F09366861C8}" srcOrd="1" destOrd="0" presId="urn:microsoft.com/office/officeart/2017/3/layout/HorizontalLabelsTimeline"/>
    <dgm:cxn modelId="{D60C2AB5-4F1C-5049-A426-FA6B91DFEA83}" type="presParOf" srcId="{8865D263-2D7D-AA4E-A1CD-7726926AD6C6}" destId="{C5B89E7D-4656-E545-848B-E69ACB011CEF}" srcOrd="2" destOrd="0" presId="urn:microsoft.com/office/officeart/2017/3/layout/HorizontalLabelsTimeline"/>
    <dgm:cxn modelId="{89F77C64-48A0-3D48-BE9A-A122970F7531}" type="presParOf" srcId="{8865D263-2D7D-AA4E-A1CD-7726926AD6C6}" destId="{B1C6BB0E-F0DF-B245-B33E-AEC1EB7B1834}" srcOrd="3" destOrd="0" presId="urn:microsoft.com/office/officeart/2017/3/layout/HorizontalLabelsTimeline"/>
    <dgm:cxn modelId="{FDDBD3B9-14EE-5E40-B6F0-6156376B1B0E}" type="presParOf" srcId="{8865D263-2D7D-AA4E-A1CD-7726926AD6C6}" destId="{D456E9E8-562B-5C4E-82E3-E294CBE5F814}" srcOrd="4" destOrd="0" presId="urn:microsoft.com/office/officeart/2017/3/layout/HorizontalLabelsTimeline"/>
    <dgm:cxn modelId="{534C2258-99F8-454A-A67D-8CA6C41DC611}" type="presParOf" srcId="{58183DF5-587C-6146-A797-606DA2E8C7BB}" destId="{9B802156-3C3D-DB4F-BBAF-B8032236FBB0}" srcOrd="1" destOrd="0" presId="urn:microsoft.com/office/officeart/2017/3/layout/HorizontalLabelsTimeline"/>
    <dgm:cxn modelId="{80024F8E-7EB1-8342-B712-B83FCF3B2823}" type="presParOf" srcId="{58183DF5-587C-6146-A797-606DA2E8C7BB}" destId="{E40168D8-297A-5E4E-93B3-05BA95CD49BB}" srcOrd="2" destOrd="0" presId="urn:microsoft.com/office/officeart/2017/3/layout/HorizontalLabelsTimeline"/>
    <dgm:cxn modelId="{F1BF4736-2060-FF4F-A713-AE0CD056EC71}" type="presParOf" srcId="{E40168D8-297A-5E4E-93B3-05BA95CD49BB}" destId="{6AF34873-8CC3-0E48-84DF-A249A99D39C7}" srcOrd="0" destOrd="0" presId="urn:microsoft.com/office/officeart/2017/3/layout/HorizontalLabelsTimeline"/>
    <dgm:cxn modelId="{5FCC8159-CA7A-2748-84CC-29F58CF672D4}" type="presParOf" srcId="{E40168D8-297A-5E4E-93B3-05BA95CD49BB}" destId="{BC95F6D0-D1B8-B64E-8C45-CD4DFDD86754}" srcOrd="1" destOrd="0" presId="urn:microsoft.com/office/officeart/2017/3/layout/HorizontalLabelsTimeline"/>
    <dgm:cxn modelId="{A3781E71-17EB-064B-8F6B-A91ABB3BA597}" type="presParOf" srcId="{BC95F6D0-D1B8-B64E-8C45-CD4DFDD86754}" destId="{672EA57C-7D51-BC4F-A8A7-2483EB19B52D}" srcOrd="0" destOrd="0" presId="urn:microsoft.com/office/officeart/2017/3/layout/HorizontalLabelsTimeline"/>
    <dgm:cxn modelId="{F891DCDB-999D-A548-A3E2-C7BA29BEF2DA}" type="presParOf" srcId="{BC95F6D0-D1B8-B64E-8C45-CD4DFDD86754}" destId="{DA380586-3595-2246-AFAE-5A68C384C95A}" srcOrd="1" destOrd="0" presId="urn:microsoft.com/office/officeart/2017/3/layout/HorizontalLabelsTimeline"/>
    <dgm:cxn modelId="{30E58CAA-4BA9-A445-B268-F64BD22DE08B}" type="presParOf" srcId="{E40168D8-297A-5E4E-93B3-05BA95CD49BB}" destId="{96948E2F-D92F-9F40-B93D-3E4DAB2610AD}" srcOrd="2" destOrd="0" presId="urn:microsoft.com/office/officeart/2017/3/layout/HorizontalLabelsTimeline"/>
    <dgm:cxn modelId="{E037647C-7FDC-3945-81F1-8D268709DC02}" type="presParOf" srcId="{E40168D8-297A-5E4E-93B3-05BA95CD49BB}" destId="{88EADD8C-7BD9-974A-98DA-2E758370491F}" srcOrd="3" destOrd="0" presId="urn:microsoft.com/office/officeart/2017/3/layout/HorizontalLabelsTimeline"/>
    <dgm:cxn modelId="{0F64790F-723F-BE4B-BD89-81910CFA2E9F}" type="presParOf" srcId="{E40168D8-297A-5E4E-93B3-05BA95CD49BB}" destId="{3A420039-5F90-8042-B940-34E7CEE0DDF5}" srcOrd="4" destOrd="0" presId="urn:microsoft.com/office/officeart/2017/3/layout/HorizontalLabels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1FCC9C-5528-C245-9E5F-BFA78E268B19}">
      <dsp:nvSpPr>
        <dsp:cNvPr id="0" name=""/>
        <dsp:cNvSpPr/>
      </dsp:nvSpPr>
      <dsp:spPr>
        <a:xfrm>
          <a:off x="0" y="1862806"/>
          <a:ext cx="10058399" cy="0"/>
        </a:xfrm>
        <a:prstGeom prst="lin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FED7F4-0B8E-2342-A398-78F92015F6CB}">
      <dsp:nvSpPr>
        <dsp:cNvPr id="0" name=""/>
        <dsp:cNvSpPr/>
      </dsp:nvSpPr>
      <dsp:spPr>
        <a:xfrm>
          <a:off x="301751" y="1154939"/>
          <a:ext cx="4425696" cy="44707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800100">
            <a:lnSpc>
              <a:spcPct val="90000"/>
            </a:lnSpc>
            <a:spcBef>
              <a:spcPct val="0"/>
            </a:spcBef>
            <a:spcAft>
              <a:spcPct val="35000"/>
            </a:spcAft>
            <a:buNone/>
            <a:defRPr b="1"/>
          </a:pPr>
          <a:r>
            <a:rPr lang="en-US" sz="1800" kern="1200"/>
            <a:t>1869–1877</a:t>
          </a:r>
        </a:p>
      </dsp:txBody>
      <dsp:txXfrm>
        <a:off x="301751" y="1154939"/>
        <a:ext cx="4425696" cy="447073"/>
      </dsp:txXfrm>
    </dsp:sp>
    <dsp:sp modelId="{51CDCC9C-CE7D-3146-AC0E-B8BD5584AF96}">
      <dsp:nvSpPr>
        <dsp:cNvPr id="0" name=""/>
        <dsp:cNvSpPr/>
      </dsp:nvSpPr>
      <dsp:spPr>
        <a:xfrm>
          <a:off x="301751" y="451148"/>
          <a:ext cx="4425696" cy="70379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t>President Ulysses S. Grant (18th president); Presidential term:</a:t>
          </a:r>
        </a:p>
      </dsp:txBody>
      <dsp:txXfrm>
        <a:off x="301751" y="451148"/>
        <a:ext cx="4425696" cy="703791"/>
      </dsp:txXfrm>
    </dsp:sp>
    <dsp:sp modelId="{C5B89E7D-4656-E545-848B-E69ACB011CEF}">
      <dsp:nvSpPr>
        <dsp:cNvPr id="0" name=""/>
        <dsp:cNvSpPr/>
      </dsp:nvSpPr>
      <dsp:spPr>
        <a:xfrm>
          <a:off x="2514599" y="1602013"/>
          <a:ext cx="0" cy="260792"/>
        </a:xfrm>
        <a:prstGeom prst="line">
          <a:avLst/>
        </a:prstGeom>
        <a:noFill/>
        <a:ln w="635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AF34873-8CC3-0E48-84DF-A249A99D39C7}">
      <dsp:nvSpPr>
        <dsp:cNvPr id="0" name=""/>
        <dsp:cNvSpPr/>
      </dsp:nvSpPr>
      <dsp:spPr>
        <a:xfrm>
          <a:off x="5330952" y="2123598"/>
          <a:ext cx="4425696" cy="447073"/>
        </a:xfrm>
        <a:prstGeom prst="rect">
          <a:avLst/>
        </a:prstGeom>
        <a:solidFill>
          <a:schemeClr val="accent2">
            <a:hueOff val="-1497946"/>
            <a:satOff val="-158"/>
            <a:lumOff val="7059"/>
            <a:alphaOff val="0"/>
          </a:schemeClr>
        </a:solidFill>
        <a:ln w="12700" cap="flat" cmpd="sng" algn="ctr">
          <a:solidFill>
            <a:schemeClr val="accent2">
              <a:hueOff val="-1497946"/>
              <a:satOff val="-158"/>
              <a:lumOff val="7059"/>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800100">
            <a:lnSpc>
              <a:spcPct val="90000"/>
            </a:lnSpc>
            <a:spcBef>
              <a:spcPct val="0"/>
            </a:spcBef>
            <a:spcAft>
              <a:spcPct val="35000"/>
            </a:spcAft>
            <a:buNone/>
            <a:defRPr b="1"/>
          </a:pPr>
          <a:r>
            <a:rPr lang="en-US" sz="1800" kern="1200"/>
            <a:t>1870–1871</a:t>
          </a:r>
        </a:p>
      </dsp:txBody>
      <dsp:txXfrm>
        <a:off x="5330952" y="2123598"/>
        <a:ext cx="4425696" cy="447073"/>
      </dsp:txXfrm>
    </dsp:sp>
    <dsp:sp modelId="{672EA57C-7D51-BC4F-A8A7-2483EB19B52D}">
      <dsp:nvSpPr>
        <dsp:cNvPr id="0" name=""/>
        <dsp:cNvSpPr/>
      </dsp:nvSpPr>
      <dsp:spPr>
        <a:xfrm>
          <a:off x="5330952" y="2570672"/>
          <a:ext cx="4425696" cy="929004"/>
        </a:xfrm>
        <a:prstGeom prst="rect">
          <a:avLst/>
        </a:prstGeom>
        <a:solidFill>
          <a:schemeClr val="accent2">
            <a:tint val="40000"/>
            <a:alpha val="90000"/>
            <a:hueOff val="-1541860"/>
            <a:satOff val="2348"/>
            <a:lumOff val="1477"/>
            <a:alphaOff val="0"/>
          </a:schemeClr>
        </a:solidFill>
        <a:ln w="12700" cap="flat" cmpd="sng" algn="ctr">
          <a:solidFill>
            <a:schemeClr val="accent2">
              <a:tint val="40000"/>
              <a:alpha val="90000"/>
              <a:hueOff val="-1541860"/>
              <a:satOff val="2348"/>
              <a:lumOff val="14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t>Grant urged the Congress to pass Enforcement Acts (1870-1871) that enabled him to arrest Klan members, and thus disband the group.</a:t>
          </a:r>
        </a:p>
      </dsp:txBody>
      <dsp:txXfrm>
        <a:off x="5330952" y="2570672"/>
        <a:ext cx="4425696" cy="929004"/>
      </dsp:txXfrm>
    </dsp:sp>
    <dsp:sp modelId="{96948E2F-D92F-9F40-B93D-3E4DAB2610AD}">
      <dsp:nvSpPr>
        <dsp:cNvPr id="0" name=""/>
        <dsp:cNvSpPr/>
      </dsp:nvSpPr>
      <dsp:spPr>
        <a:xfrm>
          <a:off x="7543800" y="1862805"/>
          <a:ext cx="0" cy="260792"/>
        </a:xfrm>
        <a:prstGeom prst="line">
          <a:avLst/>
        </a:prstGeom>
        <a:noFill/>
        <a:ln w="6350" cap="flat" cmpd="sng" algn="ctr">
          <a:solidFill>
            <a:schemeClr val="accent2">
              <a:hueOff val="-1497946"/>
              <a:satOff val="-158"/>
              <a:lumOff val="7059"/>
              <a:alphaOff val="0"/>
            </a:schemeClr>
          </a:solidFill>
          <a:prstDash val="solid"/>
        </a:ln>
        <a:effectLst/>
      </dsp:spPr>
      <dsp:style>
        <a:lnRef idx="1">
          <a:scrgbClr r="0" g="0" b="0"/>
        </a:lnRef>
        <a:fillRef idx="0">
          <a:scrgbClr r="0" g="0" b="0"/>
        </a:fillRef>
        <a:effectRef idx="0">
          <a:scrgbClr r="0" g="0" b="0"/>
        </a:effectRef>
        <a:fontRef idx="minor"/>
      </dsp:style>
    </dsp:sp>
    <dsp:sp modelId="{B1C6BB0E-F0DF-B245-B33E-AEC1EB7B1834}">
      <dsp:nvSpPr>
        <dsp:cNvPr id="0" name=""/>
        <dsp:cNvSpPr/>
      </dsp:nvSpPr>
      <dsp:spPr>
        <a:xfrm rot="2700000">
          <a:off x="2485621" y="1833827"/>
          <a:ext cx="57956" cy="57956"/>
        </a:xfrm>
        <a:prstGeom prst="rect">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88EADD8C-7BD9-974A-98DA-2E758370491F}">
      <dsp:nvSpPr>
        <dsp:cNvPr id="0" name=""/>
        <dsp:cNvSpPr/>
      </dsp:nvSpPr>
      <dsp:spPr>
        <a:xfrm rot="2700000">
          <a:off x="7514821" y="1833827"/>
          <a:ext cx="57956" cy="57956"/>
        </a:xfrm>
        <a:prstGeom prst="rect">
          <a:avLst/>
        </a:prstGeom>
        <a:solidFill>
          <a:schemeClr val="accent2">
            <a:hueOff val="-1497946"/>
            <a:satOff val="-158"/>
            <a:lumOff val="7059"/>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DB80EA-7EB8-5747-A8DA-4F792E92F4C6}" type="datetimeFigureOut">
              <a:rPr lang="en-US" smtClean="0"/>
              <a:t>1/8/21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D50E97-093B-2640-9AE3-9E9129737B05}" type="slidenum">
              <a:rPr lang="en-US" smtClean="0"/>
              <a:t>‹#›</a:t>
            </a:fld>
            <a:endParaRPr lang="en-US"/>
          </a:p>
        </p:txBody>
      </p:sp>
    </p:spTree>
    <p:extLst>
      <p:ext uri="{BB962C8B-B14F-4D97-AF65-F5344CB8AC3E}">
        <p14:creationId xmlns:p14="http://schemas.microsoft.com/office/powerpoint/2010/main" val="2241781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D50E97-093B-2640-9AE3-9E9129737B05}" type="slidenum">
              <a:rPr lang="en-US" smtClean="0"/>
              <a:t>3</a:t>
            </a:fld>
            <a:endParaRPr lang="en-US"/>
          </a:p>
        </p:txBody>
      </p:sp>
    </p:spTree>
    <p:extLst>
      <p:ext uri="{BB962C8B-B14F-4D97-AF65-F5344CB8AC3E}">
        <p14:creationId xmlns:p14="http://schemas.microsoft.com/office/powerpoint/2010/main" val="970169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www.history.com</a:t>
            </a:r>
            <a:r>
              <a:rPr lang="en-US" dirty="0"/>
              <a:t>/topics/reconstruction/</a:t>
            </a:r>
            <a:r>
              <a:rPr lang="en-US" dirty="0" err="1"/>
              <a:t>ku-klux-klan</a:t>
            </a:r>
            <a:endParaRPr lang="en-US" dirty="0"/>
          </a:p>
        </p:txBody>
      </p:sp>
      <p:sp>
        <p:nvSpPr>
          <p:cNvPr id="4" name="Slide Number Placeholder 3"/>
          <p:cNvSpPr>
            <a:spLocks noGrp="1"/>
          </p:cNvSpPr>
          <p:nvPr>
            <p:ph type="sldNum" sz="quarter" idx="5"/>
          </p:nvPr>
        </p:nvSpPr>
        <p:spPr/>
        <p:txBody>
          <a:bodyPr/>
          <a:lstStyle/>
          <a:p>
            <a:fld id="{E3D50E97-093B-2640-9AE3-9E9129737B05}" type="slidenum">
              <a:rPr lang="en-US" smtClean="0"/>
              <a:t>24</a:t>
            </a:fld>
            <a:endParaRPr lang="en-US"/>
          </a:p>
        </p:txBody>
      </p:sp>
    </p:spTree>
    <p:extLst>
      <p:ext uri="{BB962C8B-B14F-4D97-AF65-F5344CB8AC3E}">
        <p14:creationId xmlns:p14="http://schemas.microsoft.com/office/powerpoint/2010/main" val="621614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 on this and on American voting system, see  https://</a:t>
            </a:r>
            <a:r>
              <a:rPr lang="en-US" dirty="0" err="1"/>
              <a:t>www.abc.net.au</a:t>
            </a:r>
            <a:r>
              <a:rPr lang="en-US" dirty="0"/>
              <a:t>/news/2020-10-11/us-election-voting-changed-by-secret-</a:t>
            </a:r>
            <a:r>
              <a:rPr lang="en-US" dirty="0" err="1"/>
              <a:t>australian</a:t>
            </a:r>
            <a:r>
              <a:rPr lang="en-US" dirty="0"/>
              <a:t>-ballot-history/12726686</a:t>
            </a:r>
          </a:p>
        </p:txBody>
      </p:sp>
      <p:sp>
        <p:nvSpPr>
          <p:cNvPr id="4" name="Slide Number Placeholder 3"/>
          <p:cNvSpPr>
            <a:spLocks noGrp="1"/>
          </p:cNvSpPr>
          <p:nvPr>
            <p:ph type="sldNum" sz="quarter" idx="5"/>
          </p:nvPr>
        </p:nvSpPr>
        <p:spPr/>
        <p:txBody>
          <a:bodyPr/>
          <a:lstStyle/>
          <a:p>
            <a:fld id="{E3D50E97-093B-2640-9AE3-9E9129737B05}" type="slidenum">
              <a:rPr lang="en-US" smtClean="0"/>
              <a:t>27</a:t>
            </a:fld>
            <a:endParaRPr lang="en-US"/>
          </a:p>
        </p:txBody>
      </p:sp>
    </p:spTree>
    <p:extLst>
      <p:ext uri="{BB962C8B-B14F-4D97-AF65-F5344CB8AC3E}">
        <p14:creationId xmlns:p14="http://schemas.microsoft.com/office/powerpoint/2010/main" val="3381346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chiniquy.wordpress.com</a:t>
            </a:r>
            <a:r>
              <a:rPr lang="en-US" dirty="0"/>
              <a:t>/2015/06/09/racial-names-given-to-</a:t>
            </a:r>
            <a:r>
              <a:rPr lang="en-US" dirty="0" err="1"/>
              <a:t>african</a:t>
            </a:r>
            <a:r>
              <a:rPr lang="en-US" dirty="0"/>
              <a:t>-</a:t>
            </a:r>
            <a:r>
              <a:rPr lang="en-US" dirty="0" err="1"/>
              <a:t>americans</a:t>
            </a:r>
            <a:r>
              <a:rPr lang="en-US" dirty="0"/>
              <a:t>-by-</a:t>
            </a:r>
            <a:r>
              <a:rPr lang="en-US" dirty="0" err="1"/>
              <a:t>caucasians</a:t>
            </a:r>
            <a:r>
              <a:rPr lang="en-US" dirty="0"/>
              <a:t>/anti-</a:t>
            </a:r>
            <a:r>
              <a:rPr lang="en-US" dirty="0" err="1"/>
              <a:t>ku</a:t>
            </a:r>
            <a:r>
              <a:rPr lang="en-US" dirty="0"/>
              <a:t>-</a:t>
            </a:r>
            <a:r>
              <a:rPr lang="en-US" dirty="0" err="1"/>
              <a:t>klux</a:t>
            </a:r>
            <a:r>
              <a:rPr lang="en-US" dirty="0"/>
              <a:t>-</a:t>
            </a:r>
            <a:r>
              <a:rPr lang="en-US" dirty="0" err="1"/>
              <a:t>klan</a:t>
            </a:r>
            <a:r>
              <a:rPr lang="en-US" dirty="0"/>
              <a:t>-cartoon/</a:t>
            </a:r>
          </a:p>
        </p:txBody>
      </p:sp>
      <p:sp>
        <p:nvSpPr>
          <p:cNvPr id="4" name="Slide Number Placeholder 3"/>
          <p:cNvSpPr>
            <a:spLocks noGrp="1"/>
          </p:cNvSpPr>
          <p:nvPr>
            <p:ph type="sldNum" sz="quarter" idx="5"/>
          </p:nvPr>
        </p:nvSpPr>
        <p:spPr/>
        <p:txBody>
          <a:bodyPr/>
          <a:lstStyle/>
          <a:p>
            <a:fld id="{E3D50E97-093B-2640-9AE3-9E9129737B05}" type="slidenum">
              <a:rPr lang="en-US" smtClean="0"/>
              <a:t>28</a:t>
            </a:fld>
            <a:endParaRPr lang="en-US"/>
          </a:p>
        </p:txBody>
      </p:sp>
    </p:spTree>
    <p:extLst>
      <p:ext uri="{BB962C8B-B14F-4D97-AF65-F5344CB8AC3E}">
        <p14:creationId xmlns:p14="http://schemas.microsoft.com/office/powerpoint/2010/main" val="1814154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www.pbs.org</a:t>
            </a:r>
            <a:r>
              <a:rPr lang="en-US" dirty="0"/>
              <a:t>/</a:t>
            </a:r>
            <a:r>
              <a:rPr lang="en-US" dirty="0" err="1"/>
              <a:t>wgbh</a:t>
            </a:r>
            <a:r>
              <a:rPr lang="en-US" dirty="0"/>
              <a:t>/</a:t>
            </a:r>
            <a:r>
              <a:rPr lang="en-US" dirty="0" err="1"/>
              <a:t>americanexperience</a:t>
            </a:r>
            <a:r>
              <a:rPr lang="en-US" dirty="0"/>
              <a:t>/features/reconstruction-</a:t>
            </a:r>
            <a:r>
              <a:rPr lang="en-US" dirty="0" err="1"/>
              <a:t>thomas</a:t>
            </a:r>
            <a:r>
              <a:rPr lang="en-US" dirty="0"/>
              <a:t>-</a:t>
            </a:r>
            <a:r>
              <a:rPr lang="en-US" dirty="0" err="1"/>
              <a:t>nasts</a:t>
            </a:r>
            <a:r>
              <a:rPr lang="en-US" dirty="0"/>
              <a:t>-political-cartoons/</a:t>
            </a:r>
          </a:p>
        </p:txBody>
      </p:sp>
      <p:sp>
        <p:nvSpPr>
          <p:cNvPr id="4" name="Slide Number Placeholder 3"/>
          <p:cNvSpPr>
            <a:spLocks noGrp="1"/>
          </p:cNvSpPr>
          <p:nvPr>
            <p:ph type="sldNum" sz="quarter" idx="5"/>
          </p:nvPr>
        </p:nvSpPr>
        <p:spPr/>
        <p:txBody>
          <a:bodyPr/>
          <a:lstStyle/>
          <a:p>
            <a:fld id="{E3D50E97-093B-2640-9AE3-9E9129737B05}" type="slidenum">
              <a:rPr lang="en-US" smtClean="0"/>
              <a:t>29</a:t>
            </a:fld>
            <a:endParaRPr lang="en-US"/>
          </a:p>
        </p:txBody>
      </p:sp>
    </p:spTree>
    <p:extLst>
      <p:ext uri="{BB962C8B-B14F-4D97-AF65-F5344CB8AC3E}">
        <p14:creationId xmlns:p14="http://schemas.microsoft.com/office/powerpoint/2010/main" val="2925878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www.pbs.org</a:t>
            </a:r>
            <a:r>
              <a:rPr lang="en-US" dirty="0"/>
              <a:t>/</a:t>
            </a:r>
            <a:r>
              <a:rPr lang="en-US" dirty="0" err="1"/>
              <a:t>wgbh</a:t>
            </a:r>
            <a:r>
              <a:rPr lang="en-US" dirty="0"/>
              <a:t>/</a:t>
            </a:r>
            <a:r>
              <a:rPr lang="en-US" dirty="0" err="1"/>
              <a:t>americanexperience</a:t>
            </a:r>
            <a:r>
              <a:rPr lang="en-US" dirty="0"/>
              <a:t>/features/reconstruction-</a:t>
            </a:r>
            <a:r>
              <a:rPr lang="en-US" dirty="0" err="1"/>
              <a:t>thomas</a:t>
            </a:r>
            <a:r>
              <a:rPr lang="en-US" dirty="0"/>
              <a:t>-</a:t>
            </a:r>
            <a:r>
              <a:rPr lang="en-US" dirty="0" err="1"/>
              <a:t>nasts</a:t>
            </a:r>
            <a:r>
              <a:rPr lang="en-US" dirty="0"/>
              <a:t>-political-cartoons/</a:t>
            </a:r>
          </a:p>
        </p:txBody>
      </p:sp>
      <p:sp>
        <p:nvSpPr>
          <p:cNvPr id="4" name="Slide Number Placeholder 3"/>
          <p:cNvSpPr>
            <a:spLocks noGrp="1"/>
          </p:cNvSpPr>
          <p:nvPr>
            <p:ph type="sldNum" sz="quarter" idx="5"/>
          </p:nvPr>
        </p:nvSpPr>
        <p:spPr/>
        <p:txBody>
          <a:bodyPr/>
          <a:lstStyle/>
          <a:p>
            <a:fld id="{E3D50E97-093B-2640-9AE3-9E9129737B05}" type="slidenum">
              <a:rPr lang="en-US" smtClean="0"/>
              <a:t>30</a:t>
            </a:fld>
            <a:endParaRPr lang="en-US"/>
          </a:p>
        </p:txBody>
      </p:sp>
    </p:spTree>
    <p:extLst>
      <p:ext uri="{BB962C8B-B14F-4D97-AF65-F5344CB8AC3E}">
        <p14:creationId xmlns:p14="http://schemas.microsoft.com/office/powerpoint/2010/main" val="2466491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www.pbs.org</a:t>
            </a:r>
            <a:r>
              <a:rPr lang="en-US" dirty="0"/>
              <a:t>/</a:t>
            </a:r>
            <a:r>
              <a:rPr lang="en-US" dirty="0" err="1"/>
              <a:t>wgbh</a:t>
            </a:r>
            <a:r>
              <a:rPr lang="en-US" dirty="0"/>
              <a:t>/</a:t>
            </a:r>
            <a:r>
              <a:rPr lang="en-US" dirty="0" err="1"/>
              <a:t>americanexperience</a:t>
            </a:r>
            <a:r>
              <a:rPr lang="en-US" dirty="0"/>
              <a:t>/features/reconstruction-</a:t>
            </a:r>
            <a:r>
              <a:rPr lang="en-US" dirty="0" err="1"/>
              <a:t>thomas</a:t>
            </a:r>
            <a:r>
              <a:rPr lang="en-US" dirty="0"/>
              <a:t>-</a:t>
            </a:r>
            <a:r>
              <a:rPr lang="en-US" dirty="0" err="1"/>
              <a:t>nasts</a:t>
            </a:r>
            <a:r>
              <a:rPr lang="en-US" dirty="0"/>
              <a:t>-political-cartoons/</a:t>
            </a:r>
          </a:p>
        </p:txBody>
      </p:sp>
      <p:sp>
        <p:nvSpPr>
          <p:cNvPr id="4" name="Slide Number Placeholder 3"/>
          <p:cNvSpPr>
            <a:spLocks noGrp="1"/>
          </p:cNvSpPr>
          <p:nvPr>
            <p:ph type="sldNum" sz="quarter" idx="5"/>
          </p:nvPr>
        </p:nvSpPr>
        <p:spPr/>
        <p:txBody>
          <a:bodyPr/>
          <a:lstStyle/>
          <a:p>
            <a:fld id="{E3D50E97-093B-2640-9AE3-9E9129737B05}" type="slidenum">
              <a:rPr lang="en-US" smtClean="0"/>
              <a:t>31</a:t>
            </a:fld>
            <a:endParaRPr lang="en-US"/>
          </a:p>
        </p:txBody>
      </p:sp>
    </p:spTree>
    <p:extLst>
      <p:ext uri="{BB962C8B-B14F-4D97-AF65-F5344CB8AC3E}">
        <p14:creationId xmlns:p14="http://schemas.microsoft.com/office/powerpoint/2010/main" val="3157894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www.ourdocuments.gov</a:t>
            </a:r>
            <a:r>
              <a:rPr lang="en-US" dirty="0"/>
              <a:t>/</a:t>
            </a:r>
            <a:r>
              <a:rPr lang="en-US" dirty="0" err="1"/>
              <a:t>doc.php?flash</a:t>
            </a:r>
            <a:r>
              <a:rPr lang="en-US" dirty="0"/>
              <a:t>=</a:t>
            </a:r>
            <a:r>
              <a:rPr lang="en-US" dirty="0" err="1"/>
              <a:t>false&amp;doc</a:t>
            </a:r>
            <a:r>
              <a:rPr lang="en-US" dirty="0"/>
              <a:t>=40&amp;page=transcript</a:t>
            </a:r>
          </a:p>
        </p:txBody>
      </p:sp>
      <p:sp>
        <p:nvSpPr>
          <p:cNvPr id="4" name="Slide Number Placeholder 3"/>
          <p:cNvSpPr>
            <a:spLocks noGrp="1"/>
          </p:cNvSpPr>
          <p:nvPr>
            <p:ph type="sldNum" sz="quarter" idx="5"/>
          </p:nvPr>
        </p:nvSpPr>
        <p:spPr/>
        <p:txBody>
          <a:bodyPr/>
          <a:lstStyle/>
          <a:p>
            <a:fld id="{E3D50E97-093B-2640-9AE3-9E9129737B05}" type="slidenum">
              <a:rPr lang="en-US" smtClean="0"/>
              <a:t>5</a:t>
            </a:fld>
            <a:endParaRPr lang="en-US"/>
          </a:p>
        </p:txBody>
      </p:sp>
    </p:spTree>
    <p:extLst>
      <p:ext uri="{BB962C8B-B14F-4D97-AF65-F5344CB8AC3E}">
        <p14:creationId xmlns:p14="http://schemas.microsoft.com/office/powerpoint/2010/main" val="4027187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constitutioncenter.org</a:t>
            </a:r>
            <a:r>
              <a:rPr lang="en-US" dirty="0"/>
              <a:t>/interactive-constitution/interpretation/amendment-xiii/</a:t>
            </a:r>
            <a:r>
              <a:rPr lang="en-US" dirty="0" err="1"/>
              <a:t>interps</a:t>
            </a:r>
            <a:r>
              <a:rPr lang="en-US" dirty="0"/>
              <a:t>/137</a:t>
            </a:r>
          </a:p>
        </p:txBody>
      </p:sp>
      <p:sp>
        <p:nvSpPr>
          <p:cNvPr id="4" name="Slide Number Placeholder 3"/>
          <p:cNvSpPr>
            <a:spLocks noGrp="1"/>
          </p:cNvSpPr>
          <p:nvPr>
            <p:ph type="sldNum" sz="quarter" idx="5"/>
          </p:nvPr>
        </p:nvSpPr>
        <p:spPr/>
        <p:txBody>
          <a:bodyPr/>
          <a:lstStyle/>
          <a:p>
            <a:fld id="{E3D50E97-093B-2640-9AE3-9E9129737B05}" type="slidenum">
              <a:rPr lang="en-US" smtClean="0"/>
              <a:t>6</a:t>
            </a:fld>
            <a:endParaRPr lang="en-US"/>
          </a:p>
        </p:txBody>
      </p:sp>
    </p:spTree>
    <p:extLst>
      <p:ext uri="{BB962C8B-B14F-4D97-AF65-F5344CB8AC3E}">
        <p14:creationId xmlns:p14="http://schemas.microsoft.com/office/powerpoint/2010/main" val="2488512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www.ourdocuments.gov</a:t>
            </a:r>
            <a:r>
              <a:rPr lang="en-US" dirty="0"/>
              <a:t>/</a:t>
            </a:r>
            <a:r>
              <a:rPr lang="en-US" dirty="0" err="1"/>
              <a:t>doc.php?flash</a:t>
            </a:r>
            <a:r>
              <a:rPr lang="en-US" dirty="0"/>
              <a:t>=</a:t>
            </a:r>
            <a:r>
              <a:rPr lang="en-US" dirty="0" err="1"/>
              <a:t>false&amp;doc</a:t>
            </a:r>
            <a:r>
              <a:rPr lang="en-US" dirty="0"/>
              <a:t>=43</a:t>
            </a:r>
          </a:p>
        </p:txBody>
      </p:sp>
      <p:sp>
        <p:nvSpPr>
          <p:cNvPr id="4" name="Slide Number Placeholder 3"/>
          <p:cNvSpPr>
            <a:spLocks noGrp="1"/>
          </p:cNvSpPr>
          <p:nvPr>
            <p:ph type="sldNum" sz="quarter" idx="5"/>
          </p:nvPr>
        </p:nvSpPr>
        <p:spPr/>
        <p:txBody>
          <a:bodyPr/>
          <a:lstStyle/>
          <a:p>
            <a:fld id="{E3D50E97-093B-2640-9AE3-9E9129737B05}" type="slidenum">
              <a:rPr lang="en-US" smtClean="0"/>
              <a:t>7</a:t>
            </a:fld>
            <a:endParaRPr lang="en-US"/>
          </a:p>
        </p:txBody>
      </p:sp>
    </p:spTree>
    <p:extLst>
      <p:ext uri="{BB962C8B-B14F-4D97-AF65-F5344CB8AC3E}">
        <p14:creationId xmlns:p14="http://schemas.microsoft.com/office/powerpoint/2010/main" val="2295455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www.ourdocuments.gov</a:t>
            </a:r>
            <a:r>
              <a:rPr lang="en-US" dirty="0"/>
              <a:t>/</a:t>
            </a:r>
            <a:r>
              <a:rPr lang="en-US" dirty="0" err="1"/>
              <a:t>doc.php?flash</a:t>
            </a:r>
            <a:r>
              <a:rPr lang="en-US" dirty="0"/>
              <a:t>=</a:t>
            </a:r>
            <a:r>
              <a:rPr lang="en-US" dirty="0" err="1"/>
              <a:t>false&amp;doc</a:t>
            </a:r>
            <a:r>
              <a:rPr lang="en-US" dirty="0"/>
              <a:t>=44</a:t>
            </a:r>
          </a:p>
        </p:txBody>
      </p:sp>
      <p:sp>
        <p:nvSpPr>
          <p:cNvPr id="4" name="Slide Number Placeholder 3"/>
          <p:cNvSpPr>
            <a:spLocks noGrp="1"/>
          </p:cNvSpPr>
          <p:nvPr>
            <p:ph type="sldNum" sz="quarter" idx="5"/>
          </p:nvPr>
        </p:nvSpPr>
        <p:spPr/>
        <p:txBody>
          <a:bodyPr/>
          <a:lstStyle/>
          <a:p>
            <a:fld id="{E3D50E97-093B-2640-9AE3-9E9129737B05}" type="slidenum">
              <a:rPr lang="en-US" smtClean="0"/>
              <a:t>8</a:t>
            </a:fld>
            <a:endParaRPr lang="en-US"/>
          </a:p>
        </p:txBody>
      </p:sp>
    </p:spTree>
    <p:extLst>
      <p:ext uri="{BB962C8B-B14F-4D97-AF65-F5344CB8AC3E}">
        <p14:creationId xmlns:p14="http://schemas.microsoft.com/office/powerpoint/2010/main" val="4125335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www.britannica.com</a:t>
            </a:r>
            <a:r>
              <a:rPr lang="en-US" dirty="0"/>
              <a:t>/event/Jim-Crow-law</a:t>
            </a:r>
          </a:p>
        </p:txBody>
      </p:sp>
      <p:sp>
        <p:nvSpPr>
          <p:cNvPr id="4" name="Slide Number Placeholder 3"/>
          <p:cNvSpPr>
            <a:spLocks noGrp="1"/>
          </p:cNvSpPr>
          <p:nvPr>
            <p:ph type="sldNum" sz="quarter" idx="5"/>
          </p:nvPr>
        </p:nvSpPr>
        <p:spPr/>
        <p:txBody>
          <a:bodyPr/>
          <a:lstStyle/>
          <a:p>
            <a:fld id="{E3D50E97-093B-2640-9AE3-9E9129737B05}" type="slidenum">
              <a:rPr lang="en-US" smtClean="0"/>
              <a:t>16</a:t>
            </a:fld>
            <a:endParaRPr lang="en-US"/>
          </a:p>
        </p:txBody>
      </p:sp>
    </p:spTree>
    <p:extLst>
      <p:ext uri="{BB962C8B-B14F-4D97-AF65-F5344CB8AC3E}">
        <p14:creationId xmlns:p14="http://schemas.microsoft.com/office/powerpoint/2010/main" val="1178539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www.alamy.com</a:t>
            </a:r>
            <a:r>
              <a:rPr lang="en-US" dirty="0"/>
              <a:t>/stock-photo-entitled-a-cafe-near-the-tobacco-market-durham-north-carolina-segregation-104019603.html</a:t>
            </a:r>
          </a:p>
        </p:txBody>
      </p:sp>
      <p:sp>
        <p:nvSpPr>
          <p:cNvPr id="4" name="Slide Number Placeholder 3"/>
          <p:cNvSpPr>
            <a:spLocks noGrp="1"/>
          </p:cNvSpPr>
          <p:nvPr>
            <p:ph type="sldNum" sz="quarter" idx="5"/>
          </p:nvPr>
        </p:nvSpPr>
        <p:spPr/>
        <p:txBody>
          <a:bodyPr/>
          <a:lstStyle/>
          <a:p>
            <a:fld id="{E3D50E97-093B-2640-9AE3-9E9129737B05}" type="slidenum">
              <a:rPr lang="en-US" smtClean="0"/>
              <a:t>17</a:t>
            </a:fld>
            <a:endParaRPr lang="en-US"/>
          </a:p>
        </p:txBody>
      </p:sp>
    </p:spTree>
    <p:extLst>
      <p:ext uri="{BB962C8B-B14F-4D97-AF65-F5344CB8AC3E}">
        <p14:creationId xmlns:p14="http://schemas.microsoft.com/office/powerpoint/2010/main" val="3530136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www.loc.gov</a:t>
            </a:r>
            <a:r>
              <a:rPr lang="en-US" dirty="0"/>
              <a:t>/item/2008661698/</a:t>
            </a:r>
          </a:p>
        </p:txBody>
      </p:sp>
      <p:sp>
        <p:nvSpPr>
          <p:cNvPr id="4" name="Slide Number Placeholder 3"/>
          <p:cNvSpPr>
            <a:spLocks noGrp="1"/>
          </p:cNvSpPr>
          <p:nvPr>
            <p:ph type="sldNum" sz="quarter" idx="5"/>
          </p:nvPr>
        </p:nvSpPr>
        <p:spPr/>
        <p:txBody>
          <a:bodyPr/>
          <a:lstStyle/>
          <a:p>
            <a:fld id="{E3D50E97-093B-2640-9AE3-9E9129737B05}" type="slidenum">
              <a:rPr lang="en-US" smtClean="0"/>
              <a:t>21</a:t>
            </a:fld>
            <a:endParaRPr lang="en-US"/>
          </a:p>
        </p:txBody>
      </p:sp>
    </p:spTree>
    <p:extLst>
      <p:ext uri="{BB962C8B-B14F-4D97-AF65-F5344CB8AC3E}">
        <p14:creationId xmlns:p14="http://schemas.microsoft.com/office/powerpoint/2010/main" val="501541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www.latinamericanstudies.org</a:t>
            </a:r>
            <a:r>
              <a:rPr lang="en-US" dirty="0"/>
              <a:t>/reconstruction-</a:t>
            </a:r>
            <a:r>
              <a:rPr lang="en-US" dirty="0" err="1"/>
              <a:t>nast.htm</a:t>
            </a:r>
            <a:r>
              <a:rPr lang="en-US" dirty="0"/>
              <a:t> </a:t>
            </a:r>
          </a:p>
          <a:p>
            <a:r>
              <a:rPr lang="en-US" dirty="0"/>
              <a:t>T. Nast 1876</a:t>
            </a:r>
          </a:p>
        </p:txBody>
      </p:sp>
      <p:sp>
        <p:nvSpPr>
          <p:cNvPr id="4" name="Slide Number Placeholder 3"/>
          <p:cNvSpPr>
            <a:spLocks noGrp="1"/>
          </p:cNvSpPr>
          <p:nvPr>
            <p:ph type="sldNum" sz="quarter" idx="5"/>
          </p:nvPr>
        </p:nvSpPr>
        <p:spPr/>
        <p:txBody>
          <a:bodyPr/>
          <a:lstStyle/>
          <a:p>
            <a:fld id="{E3D50E97-093B-2640-9AE3-9E9129737B05}" type="slidenum">
              <a:rPr lang="en-US" smtClean="0"/>
              <a:t>23</a:t>
            </a:fld>
            <a:endParaRPr lang="en-US"/>
          </a:p>
        </p:txBody>
      </p:sp>
    </p:spTree>
    <p:extLst>
      <p:ext uri="{BB962C8B-B14F-4D97-AF65-F5344CB8AC3E}">
        <p14:creationId xmlns:p14="http://schemas.microsoft.com/office/powerpoint/2010/main" val="3530613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1/8/21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503573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091146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40484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5629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1/8/21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17011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711893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1/8/21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80626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718553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1/8/21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241358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1/8/21</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244579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1/8/21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90200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1/8/21</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4175597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33" r:id="rId4"/>
    <p:sldLayoutId id="2147483734" r:id="rId5"/>
    <p:sldLayoutId id="2147483740" r:id="rId6"/>
    <p:sldLayoutId id="2147483735" r:id="rId7"/>
    <p:sldLayoutId id="2147483736" r:id="rId8"/>
    <p:sldLayoutId id="2147483737" r:id="rId9"/>
    <p:sldLayoutId id="2147483738" r:id="rId10"/>
    <p:sldLayoutId id="2147483739" r:id="rId11"/>
  </p:sldLayoutIdLst>
  <p:hf sldNum="0" hdr="0" ftr="0" dt="0"/>
  <p:txStyles>
    <p:titleStyle>
      <a:lvl1pPr algn="l" defTabSz="914400" rtl="0" eaLnBrk="1" latinLnBrk="0" hangingPunct="1">
        <a:lnSpc>
          <a:spcPct val="90000"/>
        </a:lnSpc>
        <a:spcBef>
          <a:spcPct val="0"/>
        </a:spcBef>
        <a:buNone/>
        <a:defRPr lang="en-US" sz="4800" i="1" kern="1200" cap="none" spc="-7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7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5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chnm.gmu.edu/mcpstah/lesson-plans/civil-war-reconstruction/?planid=13"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en.m.wikipedia.org/wiki/jim_crow_laws"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authentichistory.com/1865-1897/3-gilded/3-arthur/index.html" TargetMode="Externa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historyonthenet.com/authentichistory/1865-1897/1-reconstruction/1-johnson/index.html"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bytheirstrangefruit.blogspot.com/2013/08/mlk-i-have-dream.html" TargetMode="External"/><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hyperlink" Target="https://creativecommons.org/licenses/by-nc-nd/3.0/" TargetMode="External"/><Relationship Id="rId5" Type="http://schemas.openxmlformats.org/officeDocument/2006/relationships/hyperlink" Target="https://www.youtube.com/watch?v=I4Wbmp6CQo8" TargetMode="External"/><Relationship Id="rId4" Type="http://schemas.openxmlformats.org/officeDocument/2006/relationships/hyperlink" Target="https://www.youtube.com/watch?v=cRdk57gc9J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42">
            <a:extLst>
              <a:ext uri="{FF2B5EF4-FFF2-40B4-BE49-F238E27FC236}">
                <a16:creationId xmlns:a16="http://schemas.microsoft.com/office/drawing/2014/main" id="{391159B2-3847-4541-BAAE-D93F71723E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56" name="Rectangle 44">
            <a:extLst>
              <a:ext uri="{FF2B5EF4-FFF2-40B4-BE49-F238E27FC236}">
                <a16:creationId xmlns:a16="http://schemas.microsoft.com/office/drawing/2014/main" id="{93BDF953-B1FC-408F-A14E-33A8C1DC1B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F1E3E3B3-89D8-C64C-AE53-B6A6D74D5CDB}"/>
              </a:ext>
            </a:extLst>
          </p:cNvPr>
          <p:cNvSpPr>
            <a:spLocks noGrp="1"/>
          </p:cNvSpPr>
          <p:nvPr>
            <p:ph type="ctrTitle"/>
          </p:nvPr>
        </p:nvSpPr>
        <p:spPr>
          <a:xfrm>
            <a:off x="1241170" y="3716860"/>
            <a:ext cx="9732773" cy="1465112"/>
          </a:xfrm>
        </p:spPr>
        <p:txBody>
          <a:bodyPr>
            <a:normAutofit/>
          </a:bodyPr>
          <a:lstStyle/>
          <a:p>
            <a:r>
              <a:rPr lang="en-US" sz="6000"/>
              <a:t>Reconstruction, 1865-1877</a:t>
            </a:r>
            <a:endParaRPr lang="en-US" sz="6000" dirty="0"/>
          </a:p>
        </p:txBody>
      </p:sp>
      <p:sp>
        <p:nvSpPr>
          <p:cNvPr id="3" name="Subtitle 2">
            <a:extLst>
              <a:ext uri="{FF2B5EF4-FFF2-40B4-BE49-F238E27FC236}">
                <a16:creationId xmlns:a16="http://schemas.microsoft.com/office/drawing/2014/main" id="{E0F528ED-3D5F-4D48-9145-771EFFD133E5}"/>
              </a:ext>
            </a:extLst>
          </p:cNvPr>
          <p:cNvSpPr>
            <a:spLocks noGrp="1"/>
          </p:cNvSpPr>
          <p:nvPr>
            <p:ph type="subTitle" idx="1"/>
          </p:nvPr>
        </p:nvSpPr>
        <p:spPr>
          <a:xfrm>
            <a:off x="1371600" y="5181972"/>
            <a:ext cx="9517450" cy="638904"/>
          </a:xfrm>
        </p:spPr>
        <p:txBody>
          <a:bodyPr>
            <a:normAutofit/>
          </a:bodyPr>
          <a:lstStyle/>
          <a:p>
            <a:pPr>
              <a:lnSpc>
                <a:spcPct val="100000"/>
              </a:lnSpc>
              <a:spcAft>
                <a:spcPts val="600"/>
              </a:spcAft>
            </a:pPr>
            <a:r>
              <a:rPr lang="en-US" sz="1500" dirty="0"/>
              <a:t>AKE 117 AMERICAN HISTORY</a:t>
            </a:r>
          </a:p>
          <a:p>
            <a:pPr>
              <a:lnSpc>
                <a:spcPct val="100000"/>
              </a:lnSpc>
              <a:spcAft>
                <a:spcPts val="600"/>
              </a:spcAft>
            </a:pPr>
            <a:r>
              <a:rPr lang="en-US" sz="1500" dirty="0"/>
              <a:t>DR. GAMZE KATI GÜMÜŞ</a:t>
            </a:r>
          </a:p>
        </p:txBody>
      </p:sp>
      <p:sp>
        <p:nvSpPr>
          <p:cNvPr id="57" name="Rectangle 46">
            <a:extLst>
              <a:ext uri="{FF2B5EF4-FFF2-40B4-BE49-F238E27FC236}">
                <a16:creationId xmlns:a16="http://schemas.microsoft.com/office/drawing/2014/main" id="{17C4AC30-431E-4860-8128-139F9F61E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8" name="Straight Connector 48">
            <a:extLst>
              <a:ext uri="{FF2B5EF4-FFF2-40B4-BE49-F238E27FC236}">
                <a16:creationId xmlns:a16="http://schemas.microsoft.com/office/drawing/2014/main" id="{D0C35C70-8DD1-457D-85E7-728F1B0C52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9" name="Straight Connector 50">
            <a:extLst>
              <a:ext uri="{FF2B5EF4-FFF2-40B4-BE49-F238E27FC236}">
                <a16:creationId xmlns:a16="http://schemas.microsoft.com/office/drawing/2014/main" id="{B71691B1-EF90-41BA-A886-9331EB0364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0" name="Straight Connector 52">
            <a:extLst>
              <a:ext uri="{FF2B5EF4-FFF2-40B4-BE49-F238E27FC236}">
                <a16:creationId xmlns:a16="http://schemas.microsoft.com/office/drawing/2014/main" id="{BEB77709-9ED2-4392-8D1E-91E4AB9644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18" name="Picture 3">
            <a:extLst>
              <a:ext uri="{FF2B5EF4-FFF2-40B4-BE49-F238E27FC236}">
                <a16:creationId xmlns:a16="http://schemas.microsoft.com/office/drawing/2014/main" id="{5502A108-6C9B-44A2-BC8B-6E4F23D1738F}"/>
              </a:ext>
            </a:extLst>
          </p:cNvPr>
          <p:cNvPicPr>
            <a:picLocks noChangeAspect="1"/>
          </p:cNvPicPr>
          <p:nvPr/>
        </p:nvPicPr>
        <p:blipFill rotWithShape="1">
          <a:blip r:embed="rId2"/>
          <a:srcRect t="19952" r="3" b="26132"/>
          <a:stretch/>
        </p:blipFill>
        <p:spPr>
          <a:xfrm>
            <a:off x="3116580" y="1395172"/>
            <a:ext cx="5969424" cy="2148392"/>
          </a:xfrm>
          <a:prstGeom prst="rect">
            <a:avLst/>
          </a:prstGeom>
        </p:spPr>
      </p:pic>
    </p:spTree>
    <p:extLst>
      <p:ext uri="{BB962C8B-B14F-4D97-AF65-F5344CB8AC3E}">
        <p14:creationId xmlns:p14="http://schemas.microsoft.com/office/powerpoint/2010/main" val="3324174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23">
            <a:extLst>
              <a:ext uri="{FF2B5EF4-FFF2-40B4-BE49-F238E27FC236}">
                <a16:creationId xmlns:a16="http://schemas.microsoft.com/office/drawing/2014/main" id="{4E9EDDFA-8F05-462B-8D3E-5B9C4FBC73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person, old, crowd&#10;&#10;Description automatically generated">
            <a:extLst>
              <a:ext uri="{FF2B5EF4-FFF2-40B4-BE49-F238E27FC236}">
                <a16:creationId xmlns:a16="http://schemas.microsoft.com/office/drawing/2014/main" id="{23105DB7-E6EE-624C-8CC3-59F060403AA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27654" y="1422717"/>
            <a:ext cx="5367165" cy="4025373"/>
          </a:xfrm>
          <a:prstGeom prst="rect">
            <a:avLst/>
          </a:prstGeom>
        </p:spPr>
      </p:pic>
      <p:sp>
        <p:nvSpPr>
          <p:cNvPr id="36" name="Rectangle 25">
            <a:extLst>
              <a:ext uri="{FF2B5EF4-FFF2-40B4-BE49-F238E27FC236}">
                <a16:creationId xmlns:a16="http://schemas.microsoft.com/office/drawing/2014/main" id="{143F9A23-3237-4ED6-A1E9-C0E6530E05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7">
            <a:extLst>
              <a:ext uri="{FF2B5EF4-FFF2-40B4-BE49-F238E27FC236}">
                <a16:creationId xmlns:a16="http://schemas.microsoft.com/office/drawing/2014/main" id="{C63CD46D-4335-4BA4-842A-BF835A99CB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0F1CB3-9038-BF45-AF09-217F370CE343}"/>
              </a:ext>
            </a:extLst>
          </p:cNvPr>
          <p:cNvSpPr>
            <a:spLocks noGrp="1"/>
          </p:cNvSpPr>
          <p:nvPr>
            <p:ph type="title"/>
          </p:nvPr>
        </p:nvSpPr>
        <p:spPr>
          <a:xfrm>
            <a:off x="7064082" y="642594"/>
            <a:ext cx="4472921" cy="1371600"/>
          </a:xfrm>
        </p:spPr>
        <p:txBody>
          <a:bodyPr>
            <a:normAutofit/>
          </a:bodyPr>
          <a:lstStyle/>
          <a:p>
            <a:r>
              <a:rPr lang="en-US" dirty="0"/>
              <a:t>Freedmen</a:t>
            </a:r>
          </a:p>
        </p:txBody>
      </p:sp>
      <p:sp>
        <p:nvSpPr>
          <p:cNvPr id="3" name="Content Placeholder 2">
            <a:extLst>
              <a:ext uri="{FF2B5EF4-FFF2-40B4-BE49-F238E27FC236}">
                <a16:creationId xmlns:a16="http://schemas.microsoft.com/office/drawing/2014/main" id="{6171C159-7782-504E-9307-BC398E2372A0}"/>
              </a:ext>
            </a:extLst>
          </p:cNvPr>
          <p:cNvSpPr>
            <a:spLocks noGrp="1"/>
          </p:cNvSpPr>
          <p:nvPr>
            <p:ph idx="1"/>
          </p:nvPr>
        </p:nvSpPr>
        <p:spPr>
          <a:xfrm>
            <a:off x="7064082" y="2103120"/>
            <a:ext cx="4472922" cy="3931920"/>
          </a:xfrm>
        </p:spPr>
        <p:txBody>
          <a:bodyPr>
            <a:normAutofit fontScale="92500" lnSpcReduction="10000"/>
          </a:bodyPr>
          <a:lstStyle/>
          <a:p>
            <a:pPr>
              <a:lnSpc>
                <a:spcPct val="100000"/>
              </a:lnSpc>
            </a:pPr>
            <a:r>
              <a:rPr lang="en-US" dirty="0"/>
              <a:t>Free blacks were unwilling to sign labor contracts to work on plantations, because they feared the prospect of being treated as slaves again.</a:t>
            </a:r>
          </a:p>
          <a:p>
            <a:pPr>
              <a:lnSpc>
                <a:spcPct val="100000"/>
              </a:lnSpc>
            </a:pPr>
            <a:r>
              <a:rPr lang="en-US" dirty="0"/>
              <a:t>The family institution was strengthened as well. Matrimony became a legal institution for the blacks.</a:t>
            </a:r>
          </a:p>
          <a:p>
            <a:pPr>
              <a:lnSpc>
                <a:spcPct val="100000"/>
              </a:lnSpc>
            </a:pPr>
            <a:r>
              <a:rPr lang="en-US" dirty="0"/>
              <a:t>The black community was becoming more and more mobile as:</a:t>
            </a:r>
          </a:p>
          <a:p>
            <a:pPr lvl="1">
              <a:lnSpc>
                <a:spcPct val="100000"/>
              </a:lnSpc>
            </a:pPr>
            <a:r>
              <a:rPr lang="en-US" sz="1700" dirty="0"/>
              <a:t>They were heading to towns and cities where the Freedmen’s Bureau was issuing rations</a:t>
            </a:r>
          </a:p>
          <a:p>
            <a:pPr lvl="1">
              <a:lnSpc>
                <a:spcPct val="100000"/>
              </a:lnSpc>
            </a:pPr>
            <a:r>
              <a:rPr lang="en-US" sz="1700" dirty="0"/>
              <a:t>They were in search of family members who were separated from them during their slavery years</a:t>
            </a:r>
          </a:p>
          <a:p>
            <a:pPr lvl="1">
              <a:lnSpc>
                <a:spcPct val="100000"/>
              </a:lnSpc>
            </a:pPr>
            <a:r>
              <a:rPr lang="en-US" sz="1700" dirty="0"/>
              <a:t>They wanted to test their freedom</a:t>
            </a:r>
          </a:p>
          <a:p>
            <a:pPr lvl="1">
              <a:lnSpc>
                <a:spcPct val="100000"/>
              </a:lnSpc>
            </a:pPr>
            <a:r>
              <a:rPr lang="en-US" sz="1700" dirty="0"/>
              <a:t>They were in search of land and labor</a:t>
            </a:r>
          </a:p>
        </p:txBody>
      </p:sp>
      <p:sp>
        <p:nvSpPr>
          <p:cNvPr id="9" name="TextBox 8">
            <a:extLst>
              <a:ext uri="{FF2B5EF4-FFF2-40B4-BE49-F238E27FC236}">
                <a16:creationId xmlns:a16="http://schemas.microsoft.com/office/drawing/2014/main" id="{E5A44F07-D976-024C-8932-FF5E1C86A2E3}"/>
              </a:ext>
            </a:extLst>
          </p:cNvPr>
          <p:cNvSpPr txBox="1"/>
          <p:nvPr/>
        </p:nvSpPr>
        <p:spPr>
          <a:xfrm>
            <a:off x="3734879" y="5248035"/>
            <a:ext cx="235994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chnm.gmu.edu/mcpstah/lesson-plans/civil-war-reconstruction/?planid=1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93573918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6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645BD8A-B13F-463A-9101-4FB883F06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4003B42-F17E-473C-9366-9369C04711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a16="http://schemas.microsoft.com/office/drawing/2014/main" id="{149DDF01-2EFB-49D0-864E-0CE29F33A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4DFC1F7-B6C4-C645-AD2B-C6E4FC6F1842}"/>
              </a:ext>
            </a:extLst>
          </p:cNvPr>
          <p:cNvSpPr>
            <a:spLocks noGrp="1"/>
          </p:cNvSpPr>
          <p:nvPr>
            <p:ph type="ctrTitle"/>
          </p:nvPr>
        </p:nvSpPr>
        <p:spPr>
          <a:xfrm>
            <a:off x="1209040" y="1754659"/>
            <a:ext cx="9860547" cy="3005463"/>
          </a:xfrm>
        </p:spPr>
        <p:txBody>
          <a:bodyPr>
            <a:normAutofit/>
          </a:bodyPr>
          <a:lstStyle/>
          <a:p>
            <a:r>
              <a:rPr lang="en-US" dirty="0">
                <a:solidFill>
                  <a:schemeClr val="bg1"/>
                </a:solidFill>
              </a:rPr>
              <a:t>BLACK CODES (1865-66)</a:t>
            </a:r>
          </a:p>
        </p:txBody>
      </p:sp>
      <p:sp>
        <p:nvSpPr>
          <p:cNvPr id="3" name="Subtitle 2">
            <a:extLst>
              <a:ext uri="{FF2B5EF4-FFF2-40B4-BE49-F238E27FC236}">
                <a16:creationId xmlns:a16="http://schemas.microsoft.com/office/drawing/2014/main" id="{05A8DCE1-9169-6542-A1BA-667B1D62E178}"/>
              </a:ext>
            </a:extLst>
          </p:cNvPr>
          <p:cNvSpPr>
            <a:spLocks noGrp="1"/>
          </p:cNvSpPr>
          <p:nvPr>
            <p:ph type="subTitle" idx="1"/>
          </p:nvPr>
        </p:nvSpPr>
        <p:spPr>
          <a:xfrm>
            <a:off x="1209039" y="4947920"/>
            <a:ext cx="9860547" cy="685116"/>
          </a:xfrm>
        </p:spPr>
        <p:txBody>
          <a:bodyPr>
            <a:normAutofit/>
          </a:bodyPr>
          <a:lstStyle/>
          <a:p>
            <a:endParaRPr lang="en-US">
              <a:solidFill>
                <a:schemeClr val="bg1"/>
              </a:solidFill>
            </a:endParaRPr>
          </a:p>
        </p:txBody>
      </p:sp>
      <p:sp>
        <p:nvSpPr>
          <p:cNvPr id="14" name="Rectangle 13">
            <a:extLst>
              <a:ext uri="{FF2B5EF4-FFF2-40B4-BE49-F238E27FC236}">
                <a16:creationId xmlns:a16="http://schemas.microsoft.com/office/drawing/2014/main" id="{8EEA5BB7-5B71-4B52-AD7F-3BA82A617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2A1BDD5A-B952-463D-8BF6-F89EC6F21C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455369"/>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2C2EF86-4721-4AC5-AC3A-5343FE12BA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455369"/>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42A6C7C-49DA-4D7E-9647-1696C74DF8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100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6221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E0D13DB-D099-4541-888D-DE0186F1C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519" y="253548"/>
            <a:ext cx="5851795" cy="6384816"/>
          </a:xfrm>
          <a:prstGeom prst="rect">
            <a:avLst/>
          </a:prstGeom>
          <a:solidFill>
            <a:srgbClr val="FFFFFF"/>
          </a:solidFill>
          <a:ln w="6350" cap="sq" cmpd="sng" algn="ctr">
            <a:solidFill>
              <a:srgbClr val="404040"/>
            </a:solidFill>
            <a:prstDash val="solid"/>
            <a:miter lim="800000"/>
          </a:ln>
          <a:effectLst/>
        </p:spPr>
      </p:sp>
      <p:pic>
        <p:nvPicPr>
          <p:cNvPr id="5" name="Picture 4">
            <a:extLst>
              <a:ext uri="{FF2B5EF4-FFF2-40B4-BE49-F238E27FC236}">
                <a16:creationId xmlns:a16="http://schemas.microsoft.com/office/drawing/2014/main" id="{C2326AD1-30BA-45B1-A39D-D0D5D9C9D511}"/>
              </a:ext>
            </a:extLst>
          </p:cNvPr>
          <p:cNvPicPr>
            <a:picLocks noChangeAspect="1"/>
          </p:cNvPicPr>
          <p:nvPr/>
        </p:nvPicPr>
        <p:blipFill rotWithShape="1">
          <a:blip r:embed="rId2"/>
          <a:srcRect l="19549" r="19550" b="2"/>
          <a:stretch/>
        </p:blipFill>
        <p:spPr>
          <a:xfrm>
            <a:off x="424928" y="419292"/>
            <a:ext cx="5522976" cy="6053328"/>
          </a:xfrm>
          <a:prstGeom prst="rect">
            <a:avLst/>
          </a:prstGeom>
        </p:spPr>
      </p:pic>
      <p:sp>
        <p:nvSpPr>
          <p:cNvPr id="20" name="Rectangle 19">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34A025-4F06-0E4D-9A5B-29DB46A51AA3}"/>
              </a:ext>
            </a:extLst>
          </p:cNvPr>
          <p:cNvSpPr>
            <a:spLocks noGrp="1"/>
          </p:cNvSpPr>
          <p:nvPr>
            <p:ph type="title"/>
          </p:nvPr>
        </p:nvSpPr>
        <p:spPr>
          <a:xfrm>
            <a:off x="6846137" y="727626"/>
            <a:ext cx="4602152" cy="1718225"/>
          </a:xfrm>
        </p:spPr>
        <p:txBody>
          <a:bodyPr>
            <a:normAutofit/>
          </a:bodyPr>
          <a:lstStyle/>
          <a:p>
            <a:r>
              <a:rPr lang="en-US" dirty="0"/>
              <a:t>Positive:</a:t>
            </a:r>
          </a:p>
        </p:txBody>
      </p:sp>
      <p:sp>
        <p:nvSpPr>
          <p:cNvPr id="3" name="Content Placeholder 2">
            <a:extLst>
              <a:ext uri="{FF2B5EF4-FFF2-40B4-BE49-F238E27FC236}">
                <a16:creationId xmlns:a16="http://schemas.microsoft.com/office/drawing/2014/main" id="{25FD3981-1B01-474E-B372-48F17903EF3B}"/>
              </a:ext>
            </a:extLst>
          </p:cNvPr>
          <p:cNvSpPr>
            <a:spLocks noGrp="1"/>
          </p:cNvSpPr>
          <p:nvPr>
            <p:ph idx="1"/>
          </p:nvPr>
        </p:nvSpPr>
        <p:spPr>
          <a:xfrm>
            <a:off x="6846137" y="2538919"/>
            <a:ext cx="4602152" cy="3557805"/>
          </a:xfrm>
        </p:spPr>
        <p:txBody>
          <a:bodyPr>
            <a:normAutofit/>
          </a:bodyPr>
          <a:lstStyle/>
          <a:p>
            <a:r>
              <a:rPr lang="en-US"/>
              <a:t>These laws recognized the freedmen’s rights</a:t>
            </a:r>
          </a:p>
          <a:p>
            <a:pPr lvl="1"/>
            <a:r>
              <a:rPr lang="en-US"/>
              <a:t>to make civil contracts</a:t>
            </a:r>
          </a:p>
          <a:p>
            <a:pPr lvl="1"/>
            <a:r>
              <a:rPr lang="en-US"/>
              <a:t>To sue and be sued</a:t>
            </a:r>
          </a:p>
          <a:p>
            <a:pPr lvl="1"/>
            <a:r>
              <a:rPr lang="en-US"/>
              <a:t>To acquire and hold most kinds of property</a:t>
            </a:r>
            <a:endParaRPr lang="en-US" dirty="0"/>
          </a:p>
        </p:txBody>
      </p:sp>
    </p:spTree>
    <p:extLst>
      <p:ext uri="{BB962C8B-B14F-4D97-AF65-F5344CB8AC3E}">
        <p14:creationId xmlns:p14="http://schemas.microsoft.com/office/powerpoint/2010/main" val="641246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737801-B9D6-4A08-BD77-23010A802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5FABD39-C757-461E-A681-DC2736484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572613"/>
            <a:ext cx="11281609" cy="2396079"/>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2DF424F5-8D5C-46C0-A1B0-AF34E0350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737380"/>
            <a:ext cx="10954512" cy="2066544"/>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B5225C2C-AEEE-ED40-94B2-48635184E4AD}"/>
              </a:ext>
            </a:extLst>
          </p:cNvPr>
          <p:cNvSpPr>
            <a:spLocks noGrp="1"/>
          </p:cNvSpPr>
          <p:nvPr>
            <p:ph type="title"/>
          </p:nvPr>
        </p:nvSpPr>
        <p:spPr>
          <a:xfrm>
            <a:off x="1066800" y="1089090"/>
            <a:ext cx="10058400" cy="1371600"/>
          </a:xfrm>
        </p:spPr>
        <p:txBody>
          <a:bodyPr>
            <a:normAutofit/>
          </a:bodyPr>
          <a:lstStyle/>
          <a:p>
            <a:pPr algn="ctr"/>
            <a:r>
              <a:rPr lang="en-US">
                <a:solidFill>
                  <a:schemeClr val="tx1"/>
                </a:solidFill>
              </a:rPr>
              <a:t>Restrictive:</a:t>
            </a:r>
          </a:p>
        </p:txBody>
      </p:sp>
      <p:sp>
        <p:nvSpPr>
          <p:cNvPr id="3" name="Content Placeholder 2">
            <a:extLst>
              <a:ext uri="{FF2B5EF4-FFF2-40B4-BE49-F238E27FC236}">
                <a16:creationId xmlns:a16="http://schemas.microsoft.com/office/drawing/2014/main" id="{6C1DF1F8-30E2-D549-8F16-0606AC299389}"/>
              </a:ext>
            </a:extLst>
          </p:cNvPr>
          <p:cNvSpPr>
            <a:spLocks noGrp="1"/>
          </p:cNvSpPr>
          <p:nvPr>
            <p:ph idx="1"/>
          </p:nvPr>
        </p:nvSpPr>
        <p:spPr>
          <a:xfrm>
            <a:off x="1409700" y="3429000"/>
            <a:ext cx="9372600" cy="2508384"/>
          </a:xfrm>
        </p:spPr>
        <p:txBody>
          <a:bodyPr anchor="t">
            <a:normAutofit/>
          </a:bodyPr>
          <a:lstStyle/>
          <a:p>
            <a:pPr>
              <a:lnSpc>
                <a:spcPct val="100000"/>
              </a:lnSpc>
            </a:pPr>
            <a:r>
              <a:rPr lang="en-US" sz="2000"/>
              <a:t>Blacks might not purchase or carry firearms</a:t>
            </a:r>
          </a:p>
          <a:p>
            <a:pPr>
              <a:lnSpc>
                <a:spcPct val="100000"/>
              </a:lnSpc>
            </a:pPr>
            <a:r>
              <a:rPr lang="en-US" sz="2000"/>
              <a:t>They might not assemble after sunset</a:t>
            </a:r>
          </a:p>
          <a:p>
            <a:pPr>
              <a:lnSpc>
                <a:spcPct val="100000"/>
              </a:lnSpc>
            </a:pPr>
            <a:r>
              <a:rPr lang="en-US" sz="2000"/>
              <a:t>They might not meet without the supervision of a white person</a:t>
            </a:r>
          </a:p>
          <a:p>
            <a:pPr>
              <a:lnSpc>
                <a:spcPct val="100000"/>
              </a:lnSpc>
            </a:pPr>
            <a:r>
              <a:rPr lang="en-US" sz="2000"/>
              <a:t>Idlers or unemployed blacks could be imprisoned or forced to do hard labor</a:t>
            </a:r>
          </a:p>
          <a:p>
            <a:pPr>
              <a:lnSpc>
                <a:spcPct val="100000"/>
              </a:lnSpc>
            </a:pPr>
            <a:r>
              <a:rPr lang="en-US" sz="2000"/>
              <a:t>Blacks might not practice artisanship, or become a mechanic or shopkeeper (husbandry and being a servant were exempted)</a:t>
            </a:r>
          </a:p>
          <a:p>
            <a:pPr>
              <a:lnSpc>
                <a:spcPct val="100000"/>
              </a:lnSpc>
            </a:pPr>
            <a:endParaRPr lang="en-US" sz="2000"/>
          </a:p>
        </p:txBody>
      </p:sp>
    </p:spTree>
    <p:extLst>
      <p:ext uri="{BB962C8B-B14F-4D97-AF65-F5344CB8AC3E}">
        <p14:creationId xmlns:p14="http://schemas.microsoft.com/office/powerpoint/2010/main" val="3420056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5" name="Rectangle 14">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7" name="Rectangle 16">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9" name="Group 1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20" name="Straight Connector 19">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0">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1">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1" name="Rectangle 23">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463B06BE-EA23-41F8-95FA-C2121903AA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BD58E42-9528-4E37-BD4B-D2153C0E3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p:nvSpPr>
          <p:cNvPr id="30" name="Rectangle 2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solidFill>
            <a:schemeClr val="tx1">
              <a:lumMod val="75000"/>
              <a:lumOff val="25000"/>
            </a:schemeClr>
          </a:solidFill>
          <a:ln w="6350" cap="sq" cmpd="sng" algn="ctr">
            <a:noFill/>
            <a:prstDash val="solid"/>
            <a:miter lim="800000"/>
          </a:ln>
          <a:effectLst/>
        </p:spPr>
      </p:sp>
      <p:sp>
        <p:nvSpPr>
          <p:cNvPr id="2" name="Title 1">
            <a:extLst>
              <a:ext uri="{FF2B5EF4-FFF2-40B4-BE49-F238E27FC236}">
                <a16:creationId xmlns:a16="http://schemas.microsoft.com/office/drawing/2014/main" id="{90423E1C-5424-EB42-BD3A-F7839523A95C}"/>
              </a:ext>
            </a:extLst>
          </p:cNvPr>
          <p:cNvSpPr>
            <a:spLocks noGrp="1"/>
          </p:cNvSpPr>
          <p:nvPr>
            <p:ph type="title"/>
          </p:nvPr>
        </p:nvSpPr>
        <p:spPr>
          <a:xfrm>
            <a:off x="5353249" y="1348844"/>
            <a:ext cx="5716338" cy="3042706"/>
          </a:xfrm>
        </p:spPr>
        <p:txBody>
          <a:bodyPr vert="horz" lIns="91440" tIns="45720" rIns="91440" bIns="45720" rtlCol="0" anchor="ctr">
            <a:normAutofit/>
          </a:bodyPr>
          <a:lstStyle/>
          <a:p>
            <a:pPr algn="ctr">
              <a:lnSpc>
                <a:spcPct val="83000"/>
              </a:lnSpc>
            </a:pPr>
            <a:r>
              <a:rPr lang="en-US" sz="6000" cap="all" spc="-100">
                <a:solidFill>
                  <a:schemeClr val="bg1"/>
                </a:solidFill>
              </a:rPr>
              <a:t>Jim Crow Laws (1877-1950s)</a:t>
            </a:r>
          </a:p>
        </p:txBody>
      </p:sp>
      <p:pic>
        <p:nvPicPr>
          <p:cNvPr id="5" name="Content Placeholder 4" descr="A person in a garment&#10;&#10;Description automatically generated with low confidence">
            <a:extLst>
              <a:ext uri="{FF2B5EF4-FFF2-40B4-BE49-F238E27FC236}">
                <a16:creationId xmlns:a16="http://schemas.microsoft.com/office/drawing/2014/main" id="{0A9E33B2-2FAB-EC40-B058-FB7AB28A3643}"/>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t="1680" r="-1" b="8678"/>
          <a:stretch/>
        </p:blipFill>
        <p:spPr>
          <a:xfrm>
            <a:off x="616737" y="621793"/>
            <a:ext cx="4376501" cy="5614416"/>
          </a:xfrm>
          <a:prstGeom prst="rect">
            <a:avLst/>
          </a:prstGeom>
        </p:spPr>
      </p:pic>
      <p:sp>
        <p:nvSpPr>
          <p:cNvPr id="32" name="Rectangle 31">
            <a:extLst>
              <a:ext uri="{FF2B5EF4-FFF2-40B4-BE49-F238E27FC236}">
                <a16:creationId xmlns:a16="http://schemas.microsoft.com/office/drawing/2014/main" id="{4ABD1344-3ECB-4121-9DA5-5803B789F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4" name="Straight Connector 33">
            <a:extLst>
              <a:ext uri="{FF2B5EF4-FFF2-40B4-BE49-F238E27FC236}">
                <a16:creationId xmlns:a16="http://schemas.microsoft.com/office/drawing/2014/main" id="{10777ED6-C75F-413D-B1A7-A874848594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738CB9E-8778-46C8-9564-691BCFA6C7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FAAFDA8-0685-4629-AEF8-A47DD6E975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D6474D4-0074-5F48-BD66-6B9BE15630E3}"/>
              </a:ext>
            </a:extLst>
          </p:cNvPr>
          <p:cNvSpPr txBox="1"/>
          <p:nvPr/>
        </p:nvSpPr>
        <p:spPr>
          <a:xfrm>
            <a:off x="2633297" y="6036154"/>
            <a:ext cx="235994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en.m.wikipedia.org/wiki/jim_crow_law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837062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7" name="Rectangle 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id="{B7DFE84C-908D-7F4A-90E5-57FF685BB835}"/>
              </a:ext>
            </a:extLst>
          </p:cNvPr>
          <p:cNvSpPr>
            <a:spLocks noGrp="1"/>
          </p:cNvSpPr>
          <p:nvPr>
            <p:ph type="title"/>
          </p:nvPr>
        </p:nvSpPr>
        <p:spPr>
          <a:xfrm>
            <a:off x="1175512" y="870132"/>
            <a:ext cx="9792208" cy="1527078"/>
          </a:xfrm>
        </p:spPr>
        <p:txBody>
          <a:bodyPr>
            <a:normAutofit/>
          </a:bodyPr>
          <a:lstStyle/>
          <a:p>
            <a:r>
              <a:rPr lang="en-US"/>
              <a:t>Jim Crow Laws</a:t>
            </a:r>
            <a:endParaRPr lang="en-US" dirty="0"/>
          </a:p>
        </p:txBody>
      </p:sp>
      <p:sp>
        <p:nvSpPr>
          <p:cNvPr id="3" name="Content Placeholder 2">
            <a:extLst>
              <a:ext uri="{FF2B5EF4-FFF2-40B4-BE49-F238E27FC236}">
                <a16:creationId xmlns:a16="http://schemas.microsoft.com/office/drawing/2014/main" id="{B19F2B87-5965-3B45-B9D1-FE3C13A67FF2}"/>
              </a:ext>
            </a:extLst>
          </p:cNvPr>
          <p:cNvSpPr>
            <a:spLocks noGrp="1"/>
          </p:cNvSpPr>
          <p:nvPr>
            <p:ph idx="1"/>
          </p:nvPr>
        </p:nvSpPr>
        <p:spPr>
          <a:xfrm>
            <a:off x="1175512" y="2557849"/>
            <a:ext cx="9792208" cy="3407862"/>
          </a:xfrm>
        </p:spPr>
        <p:txBody>
          <a:bodyPr>
            <a:normAutofit/>
          </a:bodyPr>
          <a:lstStyle/>
          <a:p>
            <a:r>
              <a:rPr lang="en-US"/>
              <a:t>“Separate but equal”</a:t>
            </a:r>
          </a:p>
          <a:p>
            <a:r>
              <a:rPr lang="en-US"/>
              <a:t>Segregationist policy of Southern states where they divided the public sphere between the blacks and whites, creating the color line.</a:t>
            </a:r>
          </a:p>
          <a:p>
            <a:r>
              <a:rPr lang="en-US"/>
              <a:t>Amalgamation of races (marriage between black and white races) was prohibited.</a:t>
            </a:r>
          </a:p>
          <a:p>
            <a:r>
              <a:rPr lang="en-US"/>
              <a:t>School integration was not evident; black and white children were taught at separate schools.</a:t>
            </a:r>
          </a:p>
          <a:p>
            <a:endParaRPr lang="en-US"/>
          </a:p>
          <a:p>
            <a:endParaRPr lang="en-US" dirty="0"/>
          </a:p>
        </p:txBody>
      </p:sp>
    </p:spTree>
    <p:extLst>
      <p:ext uri="{BB962C8B-B14F-4D97-AF65-F5344CB8AC3E}">
        <p14:creationId xmlns:p14="http://schemas.microsoft.com/office/powerpoint/2010/main" val="219692883"/>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39EC50A-248F-46D1-97CD-65A2766F75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4" name="Rectangle 13">
            <a:extLst>
              <a:ext uri="{FF2B5EF4-FFF2-40B4-BE49-F238E27FC236}">
                <a16:creationId xmlns:a16="http://schemas.microsoft.com/office/drawing/2014/main" id="{B4C843F0-96F8-4DFC-93E8-E3533F223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pic>
        <p:nvPicPr>
          <p:cNvPr id="5" name="Content Placeholder 4" descr="A person in a hat talking on a cell phone&#10;&#10;Description automatically generated with low confidence">
            <a:extLst>
              <a:ext uri="{FF2B5EF4-FFF2-40B4-BE49-F238E27FC236}">
                <a16:creationId xmlns:a16="http://schemas.microsoft.com/office/drawing/2014/main" id="{C25EB88D-11DE-E445-BC7E-1994FC376D5D}"/>
              </a:ext>
            </a:extLst>
          </p:cNvPr>
          <p:cNvPicPr>
            <a:picLocks noGrp="1" noChangeAspect="1"/>
          </p:cNvPicPr>
          <p:nvPr>
            <p:ph idx="1"/>
          </p:nvPr>
        </p:nvPicPr>
        <p:blipFill rotWithShape="1">
          <a:blip r:embed="rId3"/>
          <a:srcRect t="6177" b="9237"/>
          <a:stretch/>
        </p:blipFill>
        <p:spPr>
          <a:xfrm>
            <a:off x="20" y="10"/>
            <a:ext cx="12191980" cy="6857990"/>
          </a:xfrm>
          <a:prstGeom prst="rect">
            <a:avLst/>
          </a:prstGeom>
        </p:spPr>
      </p:pic>
    </p:spTree>
    <p:extLst>
      <p:ext uri="{BB962C8B-B14F-4D97-AF65-F5344CB8AC3E}">
        <p14:creationId xmlns:p14="http://schemas.microsoft.com/office/powerpoint/2010/main" val="4152573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39EC50A-248F-46D1-97CD-65A2766F75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4" name="Rectangle 13">
            <a:extLst>
              <a:ext uri="{FF2B5EF4-FFF2-40B4-BE49-F238E27FC236}">
                <a16:creationId xmlns:a16="http://schemas.microsoft.com/office/drawing/2014/main" id="{B4C843F0-96F8-4DFC-93E8-E3533F223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pic>
        <p:nvPicPr>
          <p:cNvPr id="5" name="Content Placeholder 4" descr="A picture containing text, outdoor, building, road&#10;&#10;Description automatically generated">
            <a:extLst>
              <a:ext uri="{FF2B5EF4-FFF2-40B4-BE49-F238E27FC236}">
                <a16:creationId xmlns:a16="http://schemas.microsoft.com/office/drawing/2014/main" id="{91DDF36F-3A2A-1B43-8F6F-989D99C3700F}"/>
              </a:ext>
            </a:extLst>
          </p:cNvPr>
          <p:cNvPicPr>
            <a:picLocks noGrp="1" noChangeAspect="1"/>
          </p:cNvPicPr>
          <p:nvPr>
            <p:ph idx="1"/>
          </p:nvPr>
        </p:nvPicPr>
        <p:blipFill rotWithShape="1">
          <a:blip r:embed="rId3"/>
          <a:srcRect t="15057" b="8412"/>
          <a:stretch/>
        </p:blipFill>
        <p:spPr>
          <a:xfrm>
            <a:off x="20" y="10"/>
            <a:ext cx="12191980" cy="6857990"/>
          </a:xfrm>
          <a:prstGeom prst="rect">
            <a:avLst/>
          </a:prstGeom>
        </p:spPr>
      </p:pic>
    </p:spTree>
    <p:extLst>
      <p:ext uri="{BB962C8B-B14F-4D97-AF65-F5344CB8AC3E}">
        <p14:creationId xmlns:p14="http://schemas.microsoft.com/office/powerpoint/2010/main" val="1628368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 name="Rectangle 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id="{C49F95AB-BBF2-7044-9D6D-83EF4BEDF240}"/>
              </a:ext>
            </a:extLst>
          </p:cNvPr>
          <p:cNvSpPr>
            <a:spLocks noGrp="1"/>
          </p:cNvSpPr>
          <p:nvPr>
            <p:ph type="title"/>
          </p:nvPr>
        </p:nvSpPr>
        <p:spPr>
          <a:xfrm>
            <a:off x="1175512" y="870132"/>
            <a:ext cx="9792208" cy="1527078"/>
          </a:xfrm>
        </p:spPr>
        <p:txBody>
          <a:bodyPr>
            <a:normAutofit/>
          </a:bodyPr>
          <a:lstStyle/>
          <a:p>
            <a:r>
              <a:rPr lang="en-US" sz="4100" b="1" i="0" dirty="0"/>
              <a:t>The Black Codes: A Clip from FOURTEEN</a:t>
            </a:r>
            <a:br>
              <a:rPr lang="en-US" sz="4100" b="1" i="0" dirty="0"/>
            </a:br>
            <a:endParaRPr lang="en-US" sz="4100" dirty="0"/>
          </a:p>
        </p:txBody>
      </p:sp>
      <p:sp>
        <p:nvSpPr>
          <p:cNvPr id="3" name="Content Placeholder 2">
            <a:extLst>
              <a:ext uri="{FF2B5EF4-FFF2-40B4-BE49-F238E27FC236}">
                <a16:creationId xmlns:a16="http://schemas.microsoft.com/office/drawing/2014/main" id="{9B6D9AD9-BA92-8441-AB2D-1E97F0EE7E9D}"/>
              </a:ext>
            </a:extLst>
          </p:cNvPr>
          <p:cNvSpPr>
            <a:spLocks noGrp="1"/>
          </p:cNvSpPr>
          <p:nvPr>
            <p:ph idx="1"/>
          </p:nvPr>
        </p:nvSpPr>
        <p:spPr>
          <a:xfrm>
            <a:off x="1175512" y="2557849"/>
            <a:ext cx="9792208" cy="3407862"/>
          </a:xfrm>
        </p:spPr>
        <p:txBody>
          <a:bodyPr>
            <a:normAutofit/>
          </a:bodyPr>
          <a:lstStyle/>
          <a:p>
            <a:r>
              <a:rPr lang="en-US" dirty="0"/>
              <a:t>https://</a:t>
            </a:r>
            <a:r>
              <a:rPr lang="en-US" dirty="0" err="1"/>
              <a:t>constitutioncenter.org</a:t>
            </a:r>
            <a:r>
              <a:rPr lang="en-US" dirty="0"/>
              <a:t>/interactive-constitution/educational-video/the-black-codes-a-clip-from-fourteen</a:t>
            </a:r>
          </a:p>
        </p:txBody>
      </p:sp>
    </p:spTree>
    <p:extLst>
      <p:ext uri="{BB962C8B-B14F-4D97-AF65-F5344CB8AC3E}">
        <p14:creationId xmlns:p14="http://schemas.microsoft.com/office/powerpoint/2010/main" val="3920798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E0D13DB-D099-4541-888D-DE0186F1C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519" y="253548"/>
            <a:ext cx="5851795" cy="6384816"/>
          </a:xfrm>
          <a:prstGeom prst="rect">
            <a:avLst/>
          </a:prstGeom>
          <a:solidFill>
            <a:srgbClr val="FFFFFF"/>
          </a:solidFill>
          <a:ln w="6350" cap="sq" cmpd="sng" algn="ctr">
            <a:solidFill>
              <a:srgbClr val="404040"/>
            </a:solidFill>
            <a:prstDash val="solid"/>
            <a:miter lim="800000"/>
          </a:ln>
          <a:effectLst/>
        </p:spPr>
      </p:sp>
      <p:pic>
        <p:nvPicPr>
          <p:cNvPr id="5" name="Picture 4" descr="A picture containing text&#10;&#10;Description automatically generated">
            <a:extLst>
              <a:ext uri="{FF2B5EF4-FFF2-40B4-BE49-F238E27FC236}">
                <a16:creationId xmlns:a16="http://schemas.microsoft.com/office/drawing/2014/main" id="{E198173D-76EF-7D4A-8DE9-166B582E5683}"/>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22182" r="-1" b="-1"/>
          <a:stretch/>
        </p:blipFill>
        <p:spPr>
          <a:xfrm>
            <a:off x="424928" y="419292"/>
            <a:ext cx="5522976" cy="6053328"/>
          </a:xfrm>
          <a:prstGeom prst="rect">
            <a:avLst/>
          </a:prstGeom>
        </p:spPr>
      </p:pic>
      <p:sp>
        <p:nvSpPr>
          <p:cNvPr id="15" name="Rectangle 14">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750EDD-D1F6-9247-9415-5BCC4722FF5B}"/>
              </a:ext>
            </a:extLst>
          </p:cNvPr>
          <p:cNvSpPr>
            <a:spLocks noGrp="1"/>
          </p:cNvSpPr>
          <p:nvPr>
            <p:ph type="title"/>
          </p:nvPr>
        </p:nvSpPr>
        <p:spPr>
          <a:xfrm>
            <a:off x="6846137" y="727626"/>
            <a:ext cx="4602152" cy="1718225"/>
          </a:xfrm>
        </p:spPr>
        <p:txBody>
          <a:bodyPr>
            <a:normAutofit/>
          </a:bodyPr>
          <a:lstStyle/>
          <a:p>
            <a:r>
              <a:rPr lang="en-US" sz="4400"/>
              <a:t>The Chinese Exclusion Act (1882)</a:t>
            </a:r>
          </a:p>
        </p:txBody>
      </p:sp>
      <p:sp>
        <p:nvSpPr>
          <p:cNvPr id="3" name="Content Placeholder 2">
            <a:extLst>
              <a:ext uri="{FF2B5EF4-FFF2-40B4-BE49-F238E27FC236}">
                <a16:creationId xmlns:a16="http://schemas.microsoft.com/office/drawing/2014/main" id="{0DED3F11-E808-EE42-8950-DF8BE4E474DE}"/>
              </a:ext>
            </a:extLst>
          </p:cNvPr>
          <p:cNvSpPr>
            <a:spLocks noGrp="1"/>
          </p:cNvSpPr>
          <p:nvPr>
            <p:ph idx="1"/>
          </p:nvPr>
        </p:nvSpPr>
        <p:spPr>
          <a:xfrm>
            <a:off x="6846137" y="2538919"/>
            <a:ext cx="4602152" cy="3557805"/>
          </a:xfrm>
        </p:spPr>
        <p:txBody>
          <a:bodyPr>
            <a:normAutofit/>
          </a:bodyPr>
          <a:lstStyle/>
          <a:p>
            <a:r>
              <a:rPr lang="en-US" sz="1600"/>
              <a:t>Upon the discovery of gold in California, many Chinese immigrated there, where they worked for long hours at low wages.</a:t>
            </a:r>
          </a:p>
          <a:p>
            <a:r>
              <a:rPr lang="en-US" sz="1600"/>
              <a:t>This new surplus immigrant population jeopardized the white community’s ability to find jobs.</a:t>
            </a:r>
          </a:p>
          <a:p>
            <a:r>
              <a:rPr lang="en-US" sz="1600"/>
              <a:t>The unfamiliar dress, diet and habits of the “yellow-skinned” Chinese led to further discrimination.</a:t>
            </a:r>
          </a:p>
          <a:p>
            <a:r>
              <a:rPr lang="en-US" sz="1600"/>
              <a:t>In 1882, Congress passed the Chinese Exclusion Act, which  suspended all Chinese immigration for ten years and forbade the naturalization of Chinese already in the country.</a:t>
            </a:r>
          </a:p>
          <a:p>
            <a:endParaRPr lang="en-US" sz="1600"/>
          </a:p>
        </p:txBody>
      </p:sp>
      <p:sp>
        <p:nvSpPr>
          <p:cNvPr id="6" name="TextBox 5">
            <a:extLst>
              <a:ext uri="{FF2B5EF4-FFF2-40B4-BE49-F238E27FC236}">
                <a16:creationId xmlns:a16="http://schemas.microsoft.com/office/drawing/2014/main" id="{3DC93785-1CF5-1A4A-953D-C6C8326D49E3}"/>
              </a:ext>
            </a:extLst>
          </p:cNvPr>
          <p:cNvSpPr txBox="1"/>
          <p:nvPr/>
        </p:nvSpPr>
        <p:spPr>
          <a:xfrm>
            <a:off x="3440487" y="6272565"/>
            <a:ext cx="250741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authentichistory.com/1865-1897/3-gilded/3-arthur/index.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2605747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posing, old, stone&#10;&#10;Description automatically generated">
            <a:extLst>
              <a:ext uri="{FF2B5EF4-FFF2-40B4-BE49-F238E27FC236}">
                <a16:creationId xmlns:a16="http://schemas.microsoft.com/office/drawing/2014/main" id="{5C60D19C-8E2B-5C4B-9745-E33C98DCED55}"/>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6640" r="-1" b="20141"/>
          <a:stretch/>
        </p:blipFill>
        <p:spPr>
          <a:xfrm>
            <a:off x="20" y="10"/>
            <a:ext cx="6392647" cy="6857990"/>
          </a:xfrm>
          <a:prstGeom prst="rect">
            <a:avLst/>
          </a:prstGeom>
        </p:spPr>
      </p:pic>
      <p:sp>
        <p:nvSpPr>
          <p:cNvPr id="16" name="Rectangle 15">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E2E9CA-09C3-604B-8FC0-725C05B7AEA3}"/>
              </a:ext>
            </a:extLst>
          </p:cNvPr>
          <p:cNvSpPr>
            <a:spLocks noGrp="1"/>
          </p:cNvSpPr>
          <p:nvPr>
            <p:ph type="title"/>
          </p:nvPr>
        </p:nvSpPr>
        <p:spPr>
          <a:xfrm>
            <a:off x="7064082" y="642594"/>
            <a:ext cx="4472921" cy="1371600"/>
          </a:xfrm>
        </p:spPr>
        <p:txBody>
          <a:bodyPr>
            <a:normAutofit/>
          </a:bodyPr>
          <a:lstStyle/>
          <a:p>
            <a:r>
              <a:rPr lang="en-US" sz="4000"/>
              <a:t>The Condition of the US after the War</a:t>
            </a:r>
          </a:p>
        </p:txBody>
      </p:sp>
      <p:sp>
        <p:nvSpPr>
          <p:cNvPr id="3" name="Content Placeholder 2">
            <a:extLst>
              <a:ext uri="{FF2B5EF4-FFF2-40B4-BE49-F238E27FC236}">
                <a16:creationId xmlns:a16="http://schemas.microsoft.com/office/drawing/2014/main" id="{ECBDA3A4-1CA7-1D4C-96F5-3DF9FB6C29E0}"/>
              </a:ext>
            </a:extLst>
          </p:cNvPr>
          <p:cNvSpPr>
            <a:spLocks noGrp="1"/>
          </p:cNvSpPr>
          <p:nvPr>
            <p:ph idx="1"/>
          </p:nvPr>
        </p:nvSpPr>
        <p:spPr>
          <a:xfrm>
            <a:off x="7064082" y="2103120"/>
            <a:ext cx="4472922" cy="3931920"/>
          </a:xfrm>
        </p:spPr>
        <p:txBody>
          <a:bodyPr>
            <a:normAutofit fontScale="92500" lnSpcReduction="20000"/>
          </a:bodyPr>
          <a:lstStyle/>
          <a:p>
            <a:pPr>
              <a:lnSpc>
                <a:spcPct val="100000"/>
              </a:lnSpc>
            </a:pPr>
            <a:r>
              <a:rPr lang="en-US"/>
              <a:t>South: </a:t>
            </a:r>
          </a:p>
          <a:p>
            <a:pPr lvl="1">
              <a:lnSpc>
                <a:spcPct val="100000"/>
              </a:lnSpc>
            </a:pPr>
            <a:r>
              <a:rPr lang="en-US" sz="1700"/>
              <a:t>The casualty rate was high in the Confederate Army.</a:t>
            </a:r>
          </a:p>
          <a:p>
            <a:pPr lvl="1">
              <a:lnSpc>
                <a:spcPct val="100000"/>
              </a:lnSpc>
            </a:pPr>
            <a:r>
              <a:rPr lang="en-US" sz="1700"/>
              <a:t>Most Southern cities were in ruins, since the war mainly took place in the Southern states.</a:t>
            </a:r>
          </a:p>
          <a:p>
            <a:pPr lvl="1">
              <a:lnSpc>
                <a:spcPct val="100000"/>
              </a:lnSpc>
            </a:pPr>
            <a:r>
              <a:rPr lang="en-US" sz="1700"/>
              <a:t>Two-thirds of the railroads were destroyed.</a:t>
            </a:r>
          </a:p>
          <a:p>
            <a:pPr marL="274320" lvl="1" indent="0">
              <a:lnSpc>
                <a:spcPct val="100000"/>
              </a:lnSpc>
              <a:buNone/>
            </a:pPr>
            <a:endParaRPr lang="en-US" sz="1700"/>
          </a:p>
          <a:p>
            <a:pPr>
              <a:lnSpc>
                <a:spcPct val="100000"/>
              </a:lnSpc>
            </a:pPr>
            <a:r>
              <a:rPr lang="en-US"/>
              <a:t>Union soldiers:</a:t>
            </a:r>
          </a:p>
          <a:p>
            <a:pPr lvl="1">
              <a:lnSpc>
                <a:spcPct val="100000"/>
              </a:lnSpc>
            </a:pPr>
            <a:r>
              <a:rPr lang="en-US" sz="1700"/>
              <a:t>Pensions were paid only to those injured and to the families of those who had been killed.</a:t>
            </a:r>
          </a:p>
          <a:p>
            <a:pPr marL="274320" lvl="1" indent="0">
              <a:lnSpc>
                <a:spcPct val="100000"/>
              </a:lnSpc>
              <a:buNone/>
            </a:pPr>
            <a:endParaRPr lang="en-US" sz="1700"/>
          </a:p>
          <a:p>
            <a:pPr>
              <a:lnSpc>
                <a:spcPct val="100000"/>
              </a:lnSpc>
            </a:pPr>
            <a:r>
              <a:rPr lang="en-US"/>
              <a:t>Freedmen:</a:t>
            </a:r>
          </a:p>
          <a:p>
            <a:pPr lvl="1">
              <a:lnSpc>
                <a:spcPct val="100000"/>
              </a:lnSpc>
            </a:pPr>
            <a:r>
              <a:rPr lang="en-US" sz="1700"/>
              <a:t>3 million emancipated slaves needed urgent necessities of food, clothing, shelter as well as education and work.</a:t>
            </a:r>
          </a:p>
          <a:p>
            <a:pPr lvl="1">
              <a:lnSpc>
                <a:spcPct val="100000"/>
              </a:lnSpc>
            </a:pPr>
            <a:endParaRPr lang="en-US" sz="1700"/>
          </a:p>
        </p:txBody>
      </p:sp>
      <p:sp>
        <p:nvSpPr>
          <p:cNvPr id="9" name="TextBox 8">
            <a:extLst>
              <a:ext uri="{FF2B5EF4-FFF2-40B4-BE49-F238E27FC236}">
                <a16:creationId xmlns:a16="http://schemas.microsoft.com/office/drawing/2014/main" id="{1D5742DA-407A-A243-AE0E-366FDAB3CD86}"/>
              </a:ext>
            </a:extLst>
          </p:cNvPr>
          <p:cNvSpPr txBox="1"/>
          <p:nvPr/>
        </p:nvSpPr>
        <p:spPr>
          <a:xfrm>
            <a:off x="3885250" y="6657945"/>
            <a:ext cx="250741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historyonthenet.com/authentichistory/1865-1897/1-reconstruction/1-johnson/index.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2300347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9">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EE0D13DB-D099-4541-888D-DE0186F1C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519" y="253548"/>
            <a:ext cx="5851795" cy="6384816"/>
          </a:xfrm>
          <a:prstGeom prst="rect">
            <a:avLst/>
          </a:prstGeom>
          <a:solidFill>
            <a:srgbClr val="FFFFFF"/>
          </a:solidFill>
          <a:ln w="6350" cap="sq" cmpd="sng" algn="ctr">
            <a:solidFill>
              <a:srgbClr val="404040"/>
            </a:solidFill>
            <a:prstDash val="solid"/>
            <a:miter lim="800000"/>
          </a:ln>
          <a:effectLst/>
        </p:spPr>
      </p:sp>
      <p:pic>
        <p:nvPicPr>
          <p:cNvPr id="5" name="Picture 4" descr="A picture containing text, book&#10;&#10;Description automatically generated">
            <a:extLst>
              <a:ext uri="{FF2B5EF4-FFF2-40B4-BE49-F238E27FC236}">
                <a16:creationId xmlns:a16="http://schemas.microsoft.com/office/drawing/2014/main" id="{B9F993AB-238A-D247-ACDD-160D0AB533F5}"/>
              </a:ext>
            </a:extLst>
          </p:cNvPr>
          <p:cNvPicPr>
            <a:picLocks noChangeAspect="1"/>
          </p:cNvPicPr>
          <p:nvPr/>
        </p:nvPicPr>
        <p:blipFill rotWithShape="1">
          <a:blip r:embed="rId2"/>
          <a:srcRect l="17833" r="10088" b="-1"/>
          <a:stretch/>
        </p:blipFill>
        <p:spPr>
          <a:xfrm>
            <a:off x="424928" y="419292"/>
            <a:ext cx="5522976" cy="6053328"/>
          </a:xfrm>
          <a:prstGeom prst="rect">
            <a:avLst/>
          </a:prstGeom>
        </p:spPr>
      </p:pic>
      <p:sp>
        <p:nvSpPr>
          <p:cNvPr id="19" name="Rectangle 13">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97BFA3-1E04-4C4B-BC53-AC35B50D3222}"/>
              </a:ext>
            </a:extLst>
          </p:cNvPr>
          <p:cNvSpPr>
            <a:spLocks noGrp="1"/>
          </p:cNvSpPr>
          <p:nvPr>
            <p:ph type="title"/>
          </p:nvPr>
        </p:nvSpPr>
        <p:spPr>
          <a:xfrm>
            <a:off x="6846137" y="727626"/>
            <a:ext cx="4602152" cy="1718225"/>
          </a:xfrm>
        </p:spPr>
        <p:txBody>
          <a:bodyPr>
            <a:normAutofit/>
          </a:bodyPr>
          <a:lstStyle/>
          <a:p>
            <a:r>
              <a:rPr lang="en-US"/>
              <a:t>Northern Views of the Black Race</a:t>
            </a:r>
            <a:endParaRPr lang="en-US" dirty="0"/>
          </a:p>
        </p:txBody>
      </p:sp>
      <p:sp>
        <p:nvSpPr>
          <p:cNvPr id="3" name="Content Placeholder 2">
            <a:extLst>
              <a:ext uri="{FF2B5EF4-FFF2-40B4-BE49-F238E27FC236}">
                <a16:creationId xmlns:a16="http://schemas.microsoft.com/office/drawing/2014/main" id="{E5A5B870-0089-DE4C-B0C0-93AC1943BD81}"/>
              </a:ext>
            </a:extLst>
          </p:cNvPr>
          <p:cNvSpPr>
            <a:spLocks noGrp="1"/>
          </p:cNvSpPr>
          <p:nvPr>
            <p:ph idx="1"/>
          </p:nvPr>
        </p:nvSpPr>
        <p:spPr>
          <a:xfrm>
            <a:off x="6846137" y="2538919"/>
            <a:ext cx="4602152" cy="3557805"/>
          </a:xfrm>
        </p:spPr>
        <p:txBody>
          <a:bodyPr>
            <a:normAutofit/>
          </a:bodyPr>
          <a:lstStyle/>
          <a:p>
            <a:pPr>
              <a:lnSpc>
                <a:spcPct val="100000"/>
              </a:lnSpc>
            </a:pPr>
            <a:r>
              <a:rPr lang="en-US" sz="1400"/>
              <a:t>Political cartoons represented a menacing, distinctive and alien black community, and this representation troubled the white imagination.</a:t>
            </a:r>
          </a:p>
          <a:p>
            <a:pPr>
              <a:lnSpc>
                <a:spcPct val="100000"/>
              </a:lnSpc>
            </a:pPr>
            <a:r>
              <a:rPr lang="en-US" sz="1400"/>
              <a:t>Influential scientists such as Louis Agassiz and supporters of Charles Darwin, who had just published the </a:t>
            </a:r>
            <a:r>
              <a:rPr lang="en-US" sz="1400" i="1"/>
              <a:t>Origin of Species</a:t>
            </a:r>
            <a:r>
              <a:rPr lang="en-US" sz="1400"/>
              <a:t> in 1859, believed that the civilized white race would outnumber the black race over time, and eventually the black race in the US would perish.</a:t>
            </a:r>
          </a:p>
          <a:p>
            <a:pPr>
              <a:lnSpc>
                <a:spcPct val="100000"/>
              </a:lnSpc>
            </a:pPr>
            <a:r>
              <a:rPr lang="en-US" sz="1400"/>
              <a:t>The white community, looking up to these influential white men, followed their lead in their views on racial politics; and black suffrage was rejected in many Northern States, and in some it had the prerequisite of property ownership.</a:t>
            </a:r>
          </a:p>
          <a:p>
            <a:pPr>
              <a:lnSpc>
                <a:spcPct val="100000"/>
              </a:lnSpc>
            </a:pPr>
            <a:endParaRPr lang="en-US" sz="1400"/>
          </a:p>
          <a:p>
            <a:pPr>
              <a:lnSpc>
                <a:spcPct val="100000"/>
              </a:lnSpc>
            </a:pPr>
            <a:endParaRPr lang="en-US" sz="1400"/>
          </a:p>
          <a:p>
            <a:pPr>
              <a:lnSpc>
                <a:spcPct val="100000"/>
              </a:lnSpc>
            </a:pPr>
            <a:endParaRPr lang="en-US" sz="1400"/>
          </a:p>
        </p:txBody>
      </p:sp>
    </p:spTree>
    <p:extLst>
      <p:ext uri="{BB962C8B-B14F-4D97-AF65-F5344CB8AC3E}">
        <p14:creationId xmlns:p14="http://schemas.microsoft.com/office/powerpoint/2010/main" val="3034942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83E0B076-70B2-4BA7-B180-209E6D801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C1262DB-2217-4833-97B6-F2E848AE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a:extLst>
              <a:ext uri="{FF2B5EF4-FFF2-40B4-BE49-F238E27FC236}">
                <a16:creationId xmlns:a16="http://schemas.microsoft.com/office/drawing/2014/main" id="{96E31C53-2B4C-4EC3-ABBE-C7A406EE0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1">
            <a:extLst>
              <a:ext uri="{FF2B5EF4-FFF2-40B4-BE49-F238E27FC236}">
                <a16:creationId xmlns:a16="http://schemas.microsoft.com/office/drawing/2014/main" id="{89CC7735-EAA8-7B4E-8432-8A50393CE630}"/>
              </a:ext>
            </a:extLst>
          </p:cNvPr>
          <p:cNvSpPr>
            <a:spLocks noGrp="1"/>
          </p:cNvSpPr>
          <p:nvPr>
            <p:ph type="title"/>
          </p:nvPr>
        </p:nvSpPr>
        <p:spPr>
          <a:xfrm>
            <a:off x="1066800" y="642594"/>
            <a:ext cx="10058400" cy="1371600"/>
          </a:xfrm>
        </p:spPr>
        <p:txBody>
          <a:bodyPr>
            <a:normAutofit/>
          </a:bodyPr>
          <a:lstStyle/>
          <a:p>
            <a:r>
              <a:rPr lang="en-US" dirty="0"/>
              <a:t>1866</a:t>
            </a:r>
          </a:p>
        </p:txBody>
      </p:sp>
      <p:sp>
        <p:nvSpPr>
          <p:cNvPr id="3" name="Content Placeholder 2">
            <a:extLst>
              <a:ext uri="{FF2B5EF4-FFF2-40B4-BE49-F238E27FC236}">
                <a16:creationId xmlns:a16="http://schemas.microsoft.com/office/drawing/2014/main" id="{EE453485-34BA-3243-A9FD-F767646D82F9}"/>
              </a:ext>
            </a:extLst>
          </p:cNvPr>
          <p:cNvSpPr>
            <a:spLocks noGrp="1"/>
          </p:cNvSpPr>
          <p:nvPr>
            <p:ph idx="1"/>
          </p:nvPr>
        </p:nvSpPr>
        <p:spPr>
          <a:xfrm>
            <a:off x="1066800" y="2103120"/>
            <a:ext cx="6485467" cy="3931920"/>
          </a:xfrm>
        </p:spPr>
        <p:txBody>
          <a:bodyPr>
            <a:normAutofit/>
          </a:bodyPr>
          <a:lstStyle/>
          <a:p>
            <a:pPr>
              <a:lnSpc>
                <a:spcPct val="100000"/>
              </a:lnSpc>
            </a:pPr>
            <a:r>
              <a:rPr lang="en-US" sz="1400" dirty="0"/>
              <a:t>One in a series of racist posters attacking Radical Republicans on the issue of black suffrage, issued during the Pennsylvania gubernatorial election of 1866. The series advocates the election of </a:t>
            </a:r>
            <a:r>
              <a:rPr lang="en-US" sz="1400" dirty="0" err="1"/>
              <a:t>Hiester</a:t>
            </a:r>
            <a:r>
              <a:rPr lang="en-US" sz="1400" dirty="0"/>
              <a:t> Clymer, who ran for governor on a white-supremacy platform, supporting President Andrew Johnson's Reconstruction policies. In this poster a black man lounges idly in the foreground as one white man ploughs his field and another chops wood. Accompanying labels are: "In the sweat of thy face shalt thou eat thy bread," and "The white man must work to keep his children and pay his taxes." The black man wonders, "</a:t>
            </a:r>
            <a:r>
              <a:rPr lang="en-US" sz="1400" dirty="0" err="1"/>
              <a:t>Whar</a:t>
            </a:r>
            <a:r>
              <a:rPr lang="en-US" sz="1400" dirty="0"/>
              <a:t> is de use for me to work as long as </a:t>
            </a:r>
            <a:r>
              <a:rPr lang="en-US" sz="1400" dirty="0" err="1"/>
              <a:t>dey</a:t>
            </a:r>
            <a:r>
              <a:rPr lang="en-US" sz="1400" dirty="0"/>
              <a:t> make dese appropriations." Above in a cloud is an image of the "Freedman's Bureau! Negro Estimate of Freedom!" The bureau is pictured as a large domed building resembling the U.S. Capitol and is inscribed "Freedom and No Work." Its columns and walls are labeled, "Candy," "Rum, Gin, Whiskey," "Sugar Plums," "Indolence," "White Women," "Apathy," "White Sugar," "Idleness," "Fish Balls," "Clams," "Stews," and "Pies." At right is a table giving figures for the funds appropriated by Congress to support the bureau and information on the inequity of the bounties received by black and white veterans of the Civil War.</a:t>
            </a:r>
          </a:p>
        </p:txBody>
      </p:sp>
      <p:pic>
        <p:nvPicPr>
          <p:cNvPr id="6" name="Picture 5" descr="A picture containing text, book&#10;&#10;Description automatically generated">
            <a:extLst>
              <a:ext uri="{FF2B5EF4-FFF2-40B4-BE49-F238E27FC236}">
                <a16:creationId xmlns:a16="http://schemas.microsoft.com/office/drawing/2014/main" id="{624C135F-2CDF-F441-AFD9-F5DB3191ABDA}"/>
              </a:ext>
            </a:extLst>
          </p:cNvPr>
          <p:cNvPicPr>
            <a:picLocks noChangeAspect="1"/>
          </p:cNvPicPr>
          <p:nvPr/>
        </p:nvPicPr>
        <p:blipFill rotWithShape="1">
          <a:blip r:embed="rId3"/>
          <a:srcRect l="21038" r="13295" b="3"/>
          <a:stretch/>
        </p:blipFill>
        <p:spPr>
          <a:xfrm>
            <a:off x="8020571" y="2161488"/>
            <a:ext cx="3019646" cy="3632643"/>
          </a:xfrm>
          <a:prstGeom prst="rect">
            <a:avLst/>
          </a:prstGeom>
        </p:spPr>
      </p:pic>
    </p:spTree>
    <p:extLst>
      <p:ext uri="{BB962C8B-B14F-4D97-AF65-F5344CB8AC3E}">
        <p14:creationId xmlns:p14="http://schemas.microsoft.com/office/powerpoint/2010/main" val="302191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04BED5A-E98E-4DA0-BAA5-4F6AB24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B64B94A-E40E-48CE-BD7B-C1A30AE57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982" y="488542"/>
            <a:ext cx="11244036" cy="5880916"/>
          </a:xfrm>
          <a:prstGeom prst="rect">
            <a:avLst/>
          </a:prstGeom>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49EC5CA6-6479-49D5-B4B5-5643D26B83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4442" y="2057401"/>
            <a:ext cx="0" cy="27432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1B26337-5AA4-470D-9687-5907CB53B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685800"/>
            <a:ext cx="10853928" cy="5486400"/>
          </a:xfrm>
          <a:prstGeom prst="rect">
            <a:avLst/>
          </a:prstGeom>
          <a:noFill/>
          <a:ln w="6350" cap="sq" cmpd="sng" algn="ctr">
            <a:solidFill>
              <a:srgbClr val="FFFFFF"/>
            </a:solidFill>
            <a:prstDash val="solid"/>
            <a:miter lim="800000"/>
          </a:ln>
          <a:effectLst/>
        </p:spPr>
      </p:sp>
      <p:sp>
        <p:nvSpPr>
          <p:cNvPr id="2" name="Title 1">
            <a:extLst>
              <a:ext uri="{FF2B5EF4-FFF2-40B4-BE49-F238E27FC236}">
                <a16:creationId xmlns:a16="http://schemas.microsoft.com/office/drawing/2014/main" id="{5CD31190-5257-3341-9EED-983B02B1E23E}"/>
              </a:ext>
            </a:extLst>
          </p:cNvPr>
          <p:cNvSpPr>
            <a:spLocks noGrp="1"/>
          </p:cNvSpPr>
          <p:nvPr>
            <p:ph type="title"/>
          </p:nvPr>
        </p:nvSpPr>
        <p:spPr>
          <a:xfrm>
            <a:off x="866440" y="1000370"/>
            <a:ext cx="3462079" cy="4857262"/>
          </a:xfrm>
        </p:spPr>
        <p:txBody>
          <a:bodyPr>
            <a:normAutofit/>
          </a:bodyPr>
          <a:lstStyle/>
          <a:p>
            <a:pPr algn="r"/>
            <a:r>
              <a:rPr lang="en-US" sz="4400" dirty="0">
                <a:solidFill>
                  <a:srgbClr val="FFFFFF"/>
                </a:solidFill>
              </a:rPr>
              <a:t>Southern Views of the Black Race</a:t>
            </a:r>
          </a:p>
        </p:txBody>
      </p:sp>
      <p:sp>
        <p:nvSpPr>
          <p:cNvPr id="3" name="Content Placeholder 2">
            <a:extLst>
              <a:ext uri="{FF2B5EF4-FFF2-40B4-BE49-F238E27FC236}">
                <a16:creationId xmlns:a16="http://schemas.microsoft.com/office/drawing/2014/main" id="{C3EE56E5-5E62-7F4C-A2C5-710F1BB0A47C}"/>
              </a:ext>
            </a:extLst>
          </p:cNvPr>
          <p:cNvSpPr>
            <a:spLocks noGrp="1"/>
          </p:cNvSpPr>
          <p:nvPr>
            <p:ph idx="1"/>
          </p:nvPr>
        </p:nvSpPr>
        <p:spPr>
          <a:xfrm>
            <a:off x="4963691" y="1000370"/>
            <a:ext cx="6212310" cy="4857262"/>
          </a:xfrm>
        </p:spPr>
        <p:txBody>
          <a:bodyPr anchor="ctr">
            <a:normAutofit/>
          </a:bodyPr>
          <a:lstStyle/>
          <a:p>
            <a:r>
              <a:rPr lang="en-US" sz="2000" dirty="0">
                <a:solidFill>
                  <a:srgbClr val="FFFFFF"/>
                </a:solidFill>
              </a:rPr>
              <a:t>The so-called scientific racial inferiority of the black man was a commonly accepted notion in the South.</a:t>
            </a:r>
          </a:p>
          <a:p>
            <a:r>
              <a:rPr lang="en-US" sz="2000" dirty="0">
                <a:solidFill>
                  <a:srgbClr val="FFFFFF"/>
                </a:solidFill>
              </a:rPr>
              <a:t>In 1867, Congress passed the 1867 Military Reconstruction Act, which excluded prominent whites who partook in the Confederate government; and entitled free blacks the right to vote.</a:t>
            </a:r>
          </a:p>
          <a:p>
            <a:endParaRPr lang="en-US" sz="2000" dirty="0">
              <a:solidFill>
                <a:srgbClr val="FFFFFF"/>
              </a:solidFill>
            </a:endParaRPr>
          </a:p>
          <a:p>
            <a:endParaRPr lang="en-US" sz="2000" dirty="0">
              <a:solidFill>
                <a:srgbClr val="FFFFFF"/>
              </a:solidFill>
            </a:endParaRPr>
          </a:p>
        </p:txBody>
      </p:sp>
    </p:spTree>
    <p:extLst>
      <p:ext uri="{BB962C8B-B14F-4D97-AF65-F5344CB8AC3E}">
        <p14:creationId xmlns:p14="http://schemas.microsoft.com/office/powerpoint/2010/main" val="1861757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39">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1">
            <a:extLst>
              <a:ext uri="{FF2B5EF4-FFF2-40B4-BE49-F238E27FC236}">
                <a16:creationId xmlns:a16="http://schemas.microsoft.com/office/drawing/2014/main" id="{EE0D13DB-D099-4541-888D-DE0186F1C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519" y="253548"/>
            <a:ext cx="5851795" cy="6384816"/>
          </a:xfrm>
          <a:prstGeom prst="rect">
            <a:avLst/>
          </a:prstGeom>
          <a:solidFill>
            <a:srgbClr val="FFFFFF"/>
          </a:solidFill>
          <a:ln w="6350" cap="sq" cmpd="sng" algn="ctr">
            <a:solidFill>
              <a:srgbClr val="404040"/>
            </a:solidFill>
            <a:prstDash val="solid"/>
            <a:miter lim="800000"/>
          </a:ln>
          <a:effectLst/>
        </p:spPr>
      </p:sp>
      <p:pic>
        <p:nvPicPr>
          <p:cNvPr id="5" name="Picture 4" descr="A picture containing text, book&#10;&#10;Description automatically generated">
            <a:extLst>
              <a:ext uri="{FF2B5EF4-FFF2-40B4-BE49-F238E27FC236}">
                <a16:creationId xmlns:a16="http://schemas.microsoft.com/office/drawing/2014/main" id="{308C4D92-6671-9446-8DCF-0EBADF92BE89}"/>
              </a:ext>
            </a:extLst>
          </p:cNvPr>
          <p:cNvPicPr>
            <a:picLocks noChangeAspect="1"/>
          </p:cNvPicPr>
          <p:nvPr/>
        </p:nvPicPr>
        <p:blipFill rotWithShape="1">
          <a:blip r:embed="rId3"/>
          <a:srcRect t="7386" r="-1" b="-1"/>
          <a:stretch/>
        </p:blipFill>
        <p:spPr>
          <a:xfrm>
            <a:off x="424928" y="419292"/>
            <a:ext cx="5522976" cy="6053328"/>
          </a:xfrm>
          <a:prstGeom prst="rect">
            <a:avLst/>
          </a:prstGeom>
        </p:spPr>
      </p:pic>
      <p:sp>
        <p:nvSpPr>
          <p:cNvPr id="44" name="Rectangle 43">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859DD7-1ECD-184C-8813-E6DB381C8853}"/>
              </a:ext>
            </a:extLst>
          </p:cNvPr>
          <p:cNvSpPr>
            <a:spLocks noGrp="1"/>
          </p:cNvSpPr>
          <p:nvPr>
            <p:ph type="title"/>
          </p:nvPr>
        </p:nvSpPr>
        <p:spPr>
          <a:xfrm>
            <a:off x="6846137" y="727626"/>
            <a:ext cx="4602152" cy="1718225"/>
          </a:xfrm>
        </p:spPr>
        <p:txBody>
          <a:bodyPr>
            <a:normAutofit/>
          </a:bodyPr>
          <a:lstStyle/>
          <a:p>
            <a:r>
              <a:rPr lang="en-US" dirty="0"/>
              <a:t>Southern Views of the Black Race</a:t>
            </a:r>
          </a:p>
        </p:txBody>
      </p:sp>
      <p:sp>
        <p:nvSpPr>
          <p:cNvPr id="3" name="Content Placeholder 2">
            <a:extLst>
              <a:ext uri="{FF2B5EF4-FFF2-40B4-BE49-F238E27FC236}">
                <a16:creationId xmlns:a16="http://schemas.microsoft.com/office/drawing/2014/main" id="{51A1DF35-1E64-0142-B6C8-6BE6656F9C5B}"/>
              </a:ext>
            </a:extLst>
          </p:cNvPr>
          <p:cNvSpPr>
            <a:spLocks noGrp="1"/>
          </p:cNvSpPr>
          <p:nvPr>
            <p:ph idx="1"/>
          </p:nvPr>
        </p:nvSpPr>
        <p:spPr>
          <a:xfrm>
            <a:off x="6846137" y="2538919"/>
            <a:ext cx="4602152" cy="3557805"/>
          </a:xfrm>
        </p:spPr>
        <p:txBody>
          <a:bodyPr>
            <a:normAutofit/>
          </a:bodyPr>
          <a:lstStyle/>
          <a:p>
            <a:r>
              <a:rPr lang="en-US" dirty="0"/>
              <a:t>By 1871, all former Confederate States had been readmitted to the Union.</a:t>
            </a:r>
          </a:p>
          <a:p>
            <a:r>
              <a:rPr lang="en-US" dirty="0"/>
              <a:t>However, this admittance did not prevent Southern Democrats to object the formation of hospitals, jails, orphanages, asylums and schools for blacks. </a:t>
            </a:r>
          </a:p>
        </p:txBody>
      </p:sp>
    </p:spTree>
    <p:extLst>
      <p:ext uri="{BB962C8B-B14F-4D97-AF65-F5344CB8AC3E}">
        <p14:creationId xmlns:p14="http://schemas.microsoft.com/office/powerpoint/2010/main" val="1892788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7" name="Rectangle 36">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39" name="Rectangle 38">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41" name="Rectangle 40">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3" name="Group 42">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44" name="Straight Connector 43">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48" name="Rectangle 47">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46F6FB57-EDCF-5449-B160-3A04DEDF60FA}"/>
              </a:ext>
            </a:extLst>
          </p:cNvPr>
          <p:cNvPicPr>
            <a:picLocks noGrp="1" noChangeAspect="1"/>
          </p:cNvPicPr>
          <p:nvPr>
            <p:ph idx="1"/>
          </p:nvPr>
        </p:nvPicPr>
        <p:blipFill rotWithShape="1">
          <a:blip r:embed="rId3"/>
          <a:srcRect/>
          <a:stretch/>
        </p:blipFill>
        <p:spPr>
          <a:xfrm>
            <a:off x="-1" y="10"/>
            <a:ext cx="12192000" cy="6857988"/>
          </a:xfrm>
          <a:prstGeom prst="rect">
            <a:avLst/>
          </a:prstGeom>
        </p:spPr>
      </p:pic>
      <p:sp>
        <p:nvSpPr>
          <p:cNvPr id="50" name="Rectangle 49">
            <a:extLst>
              <a:ext uri="{FF2B5EF4-FFF2-40B4-BE49-F238E27FC236}">
                <a16:creationId xmlns:a16="http://schemas.microsoft.com/office/drawing/2014/main" id="{0B121716-8B64-478F-ABDB-17030AD1B7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24000">
                <a:schemeClr val="bg1">
                  <a:alpha val="20000"/>
                </a:schemeClr>
              </a:gs>
              <a:gs pos="78000">
                <a:schemeClr val="bg1">
                  <a:alpha val="30000"/>
                </a:schemeClr>
              </a:gs>
              <a:gs pos="50000">
                <a:schemeClr val="bg1">
                  <a:alpha val="30000"/>
                </a:schemeClr>
              </a:gs>
              <a:gs pos="100000">
                <a:schemeClr val="bg1">
                  <a:alpha val="40000"/>
                </a:schemeClr>
              </a:gs>
              <a:gs pos="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BB53D3-0F18-0146-9971-9F4C483B8872}"/>
              </a:ext>
            </a:extLst>
          </p:cNvPr>
          <p:cNvSpPr>
            <a:spLocks noGrp="1"/>
          </p:cNvSpPr>
          <p:nvPr>
            <p:ph type="title"/>
          </p:nvPr>
        </p:nvSpPr>
        <p:spPr>
          <a:xfrm>
            <a:off x="372723" y="4956811"/>
            <a:ext cx="11439414" cy="897439"/>
          </a:xfrm>
        </p:spPr>
        <p:txBody>
          <a:bodyPr vert="horz" lIns="91440" tIns="45720" rIns="91440" bIns="45720" rtlCol="0" anchor="ctr">
            <a:normAutofit/>
          </a:bodyPr>
          <a:lstStyle/>
          <a:p>
            <a:pPr algn="ctr">
              <a:lnSpc>
                <a:spcPct val="83000"/>
              </a:lnSpc>
            </a:pPr>
            <a:r>
              <a:rPr lang="en-US" sz="4400" cap="all" spc="-100" dirty="0">
                <a:solidFill>
                  <a:schemeClr val="tx1"/>
                </a:solidFill>
              </a:rPr>
              <a:t>THE KU KLUX KLAN</a:t>
            </a:r>
          </a:p>
        </p:txBody>
      </p:sp>
    </p:spTree>
    <p:extLst>
      <p:ext uri="{BB962C8B-B14F-4D97-AF65-F5344CB8AC3E}">
        <p14:creationId xmlns:p14="http://schemas.microsoft.com/office/powerpoint/2010/main" val="503265330"/>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ectangle 9">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useBgFill="1">
        <p:nvSpPr>
          <p:cNvPr id="12" name="Rectangle 11">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D568090B-6755-DF41-8E66-C12B27305CD2}"/>
              </a:ext>
            </a:extLst>
          </p:cNvPr>
          <p:cNvSpPr>
            <a:spLocks noGrp="1"/>
          </p:cNvSpPr>
          <p:nvPr>
            <p:ph type="title"/>
          </p:nvPr>
        </p:nvSpPr>
        <p:spPr>
          <a:xfrm>
            <a:off x="1192625" y="1420706"/>
            <a:ext cx="3466540" cy="4016587"/>
          </a:xfrm>
        </p:spPr>
        <p:txBody>
          <a:bodyPr>
            <a:normAutofit/>
          </a:bodyPr>
          <a:lstStyle/>
          <a:p>
            <a:r>
              <a:rPr lang="en-US" sz="3600" cap="all" spc="-100"/>
              <a:t>THE KU KLUX KLAN</a:t>
            </a:r>
            <a:endParaRPr lang="en-US" sz="3600"/>
          </a:p>
        </p:txBody>
      </p:sp>
      <p:cxnSp>
        <p:nvCxnSpPr>
          <p:cNvPr id="14" name="Straight Connector 13">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86269"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D33C50C-BF49-E849-BEBB-4211CD000350}"/>
              </a:ext>
            </a:extLst>
          </p:cNvPr>
          <p:cNvSpPr>
            <a:spLocks noGrp="1"/>
          </p:cNvSpPr>
          <p:nvPr>
            <p:ph idx="1"/>
          </p:nvPr>
        </p:nvSpPr>
        <p:spPr>
          <a:xfrm>
            <a:off x="5236723" y="1420706"/>
            <a:ext cx="5514758" cy="4016587"/>
          </a:xfrm>
        </p:spPr>
        <p:txBody>
          <a:bodyPr anchor="ctr">
            <a:normAutofit/>
          </a:bodyPr>
          <a:lstStyle/>
          <a:p>
            <a:pPr marL="0" indent="0">
              <a:buNone/>
            </a:pPr>
            <a:r>
              <a:rPr lang="en-US" dirty="0">
                <a:solidFill>
                  <a:schemeClr val="tx1">
                    <a:lumMod val="75000"/>
                    <a:lumOff val="25000"/>
                  </a:schemeClr>
                </a:solidFill>
              </a:rPr>
              <a:t>Southern Whites had two aims:</a:t>
            </a:r>
          </a:p>
          <a:p>
            <a:pPr marL="342900" indent="-342900">
              <a:buFont typeface="+mj-lt"/>
              <a:buAutoNum type="arabicPeriod"/>
            </a:pPr>
            <a:r>
              <a:rPr lang="en-US" dirty="0">
                <a:solidFill>
                  <a:schemeClr val="tx1">
                    <a:lumMod val="75000"/>
                    <a:lumOff val="25000"/>
                  </a:schemeClr>
                </a:solidFill>
              </a:rPr>
              <a:t>to intimidate or to drive from the South whites who politically cooperated with the Republican regime.</a:t>
            </a:r>
          </a:p>
          <a:p>
            <a:pPr marL="342900" indent="-342900">
              <a:buFont typeface="+mj-lt"/>
              <a:buAutoNum type="arabicPeriod"/>
            </a:pPr>
            <a:r>
              <a:rPr lang="en-US" dirty="0">
                <a:solidFill>
                  <a:schemeClr val="tx1">
                    <a:lumMod val="75000"/>
                    <a:lumOff val="25000"/>
                  </a:schemeClr>
                </a:solidFill>
              </a:rPr>
              <a:t>To terrorize and silence blacks, especially those active in politics</a:t>
            </a:r>
          </a:p>
        </p:txBody>
      </p:sp>
    </p:spTree>
    <p:extLst>
      <p:ext uri="{BB962C8B-B14F-4D97-AF65-F5344CB8AC3E}">
        <p14:creationId xmlns:p14="http://schemas.microsoft.com/office/powerpoint/2010/main" val="36331259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B72A9B-FD82-4F09-BF1E-D39311D3A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D39B371-6E4E-4070-AB4E-4D788405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B937DAED-8BFE-4563-BB45-B5E554D70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1">
            <a:extLst>
              <a:ext uri="{FF2B5EF4-FFF2-40B4-BE49-F238E27FC236}">
                <a16:creationId xmlns:a16="http://schemas.microsoft.com/office/drawing/2014/main" id="{5150AAFD-40B0-3E4A-B104-AB06A6EAD779}"/>
              </a:ext>
            </a:extLst>
          </p:cNvPr>
          <p:cNvSpPr>
            <a:spLocks noGrp="1"/>
          </p:cNvSpPr>
          <p:nvPr>
            <p:ph type="title"/>
          </p:nvPr>
        </p:nvSpPr>
        <p:spPr>
          <a:xfrm>
            <a:off x="1066800" y="642594"/>
            <a:ext cx="10058400" cy="1371600"/>
          </a:xfrm>
        </p:spPr>
        <p:txBody>
          <a:bodyPr>
            <a:normAutofit/>
          </a:bodyPr>
          <a:lstStyle/>
          <a:p>
            <a:pPr algn="ctr"/>
            <a:r>
              <a:rPr lang="en-US" dirty="0"/>
              <a:t>Grant and the Klan</a:t>
            </a:r>
          </a:p>
        </p:txBody>
      </p:sp>
      <p:graphicFrame>
        <p:nvGraphicFramePr>
          <p:cNvPr id="5" name="Content Placeholder 2">
            <a:extLst>
              <a:ext uri="{FF2B5EF4-FFF2-40B4-BE49-F238E27FC236}">
                <a16:creationId xmlns:a16="http://schemas.microsoft.com/office/drawing/2014/main" id="{FF8D1566-BC7B-4011-96D1-F436DBB5547C}"/>
              </a:ext>
            </a:extLst>
          </p:cNvPr>
          <p:cNvGraphicFramePr>
            <a:graphicFrameLocks noGrp="1"/>
          </p:cNvGraphicFramePr>
          <p:nvPr>
            <p:ph idx="1"/>
            <p:extLst>
              <p:ext uri="{D42A27DB-BD31-4B8C-83A1-F6EECF244321}">
                <p14:modId xmlns:p14="http://schemas.microsoft.com/office/powerpoint/2010/main" val="3631730059"/>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6834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7" name="Rectangle 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id="{D48D73B9-780C-A04C-9738-339B318EED31}"/>
              </a:ext>
            </a:extLst>
          </p:cNvPr>
          <p:cNvSpPr>
            <a:spLocks noGrp="1"/>
          </p:cNvSpPr>
          <p:nvPr>
            <p:ph type="title"/>
          </p:nvPr>
        </p:nvSpPr>
        <p:spPr>
          <a:xfrm>
            <a:off x="1175512" y="870132"/>
            <a:ext cx="9792208" cy="1527078"/>
          </a:xfrm>
        </p:spPr>
        <p:txBody>
          <a:bodyPr>
            <a:normAutofit/>
          </a:bodyPr>
          <a:lstStyle/>
          <a:p>
            <a:r>
              <a:rPr lang="en-US" dirty="0"/>
              <a:t>How to Exclude the Black Man from Politics?</a:t>
            </a:r>
          </a:p>
        </p:txBody>
      </p:sp>
      <p:sp>
        <p:nvSpPr>
          <p:cNvPr id="3" name="Content Placeholder 2">
            <a:extLst>
              <a:ext uri="{FF2B5EF4-FFF2-40B4-BE49-F238E27FC236}">
                <a16:creationId xmlns:a16="http://schemas.microsoft.com/office/drawing/2014/main" id="{959E57CF-B02D-794D-AD84-AF88FF7A33A8}"/>
              </a:ext>
            </a:extLst>
          </p:cNvPr>
          <p:cNvSpPr>
            <a:spLocks noGrp="1"/>
          </p:cNvSpPr>
          <p:nvPr>
            <p:ph idx="1"/>
          </p:nvPr>
        </p:nvSpPr>
        <p:spPr>
          <a:xfrm>
            <a:off x="1175512" y="2557849"/>
            <a:ext cx="9792208" cy="3407862"/>
          </a:xfrm>
        </p:spPr>
        <p:txBody>
          <a:bodyPr>
            <a:normAutofit/>
          </a:bodyPr>
          <a:lstStyle/>
          <a:p>
            <a:r>
              <a:rPr lang="en-US" dirty="0"/>
              <a:t>The poll tax</a:t>
            </a:r>
          </a:p>
          <a:p>
            <a:r>
              <a:rPr lang="en-US" dirty="0"/>
              <a:t>The eight box law</a:t>
            </a:r>
          </a:p>
          <a:p>
            <a:r>
              <a:rPr lang="en-US" dirty="0"/>
              <a:t>The secret (Australian) ballot*</a:t>
            </a:r>
          </a:p>
          <a:p>
            <a:r>
              <a:rPr lang="en-US" dirty="0"/>
              <a:t>Requirement of literacy and the ability to interpret the Constitution</a:t>
            </a:r>
          </a:p>
          <a:p>
            <a:r>
              <a:rPr lang="en-US" dirty="0"/>
              <a:t>Literacy test</a:t>
            </a:r>
          </a:p>
          <a:p>
            <a:endParaRPr lang="en-US" dirty="0"/>
          </a:p>
        </p:txBody>
      </p:sp>
    </p:spTree>
    <p:extLst>
      <p:ext uri="{BB962C8B-B14F-4D97-AF65-F5344CB8AC3E}">
        <p14:creationId xmlns:p14="http://schemas.microsoft.com/office/powerpoint/2010/main" val="605030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4" name="Rectangle 13">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16" name="Rectangle 15">
            <a:extLst>
              <a:ext uri="{FF2B5EF4-FFF2-40B4-BE49-F238E27FC236}">
                <a16:creationId xmlns:a16="http://schemas.microsoft.com/office/drawing/2014/main" id="{6B57F45B-5417-4073-A67A-343F2C881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902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91B6077-4778-41B2-9147-335CF2F2F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tx1"/>
          </a:solidFill>
          <a:ln w="6350" cap="flat" cmpd="sng" algn="ctr">
            <a:noFill/>
            <a:prstDash val="solid"/>
          </a:ln>
          <a:effectLst>
            <a:softEdge rad="0"/>
          </a:effectLst>
        </p:spPr>
      </p:sp>
      <p:pic>
        <p:nvPicPr>
          <p:cNvPr id="5" name="Content Placeholder 4" descr="A picture containing text, book, person, posing&#10;&#10;Description automatically generated">
            <a:extLst>
              <a:ext uri="{FF2B5EF4-FFF2-40B4-BE49-F238E27FC236}">
                <a16:creationId xmlns:a16="http://schemas.microsoft.com/office/drawing/2014/main" id="{5731E988-0853-6645-A731-096CFA783763}"/>
              </a:ext>
            </a:extLst>
          </p:cNvPr>
          <p:cNvPicPr>
            <a:picLocks noGrp="1" noChangeAspect="1"/>
          </p:cNvPicPr>
          <p:nvPr>
            <p:ph idx="1"/>
          </p:nvPr>
        </p:nvPicPr>
        <p:blipFill>
          <a:blip r:embed="rId3"/>
          <a:stretch>
            <a:fillRect/>
          </a:stretch>
        </p:blipFill>
        <p:spPr>
          <a:xfrm>
            <a:off x="3568129" y="643467"/>
            <a:ext cx="5055742" cy="5571066"/>
          </a:xfrm>
          <a:prstGeom prst="rect">
            <a:avLst/>
          </a:prstGeom>
        </p:spPr>
      </p:pic>
      <p:sp>
        <p:nvSpPr>
          <p:cNvPr id="20" name="Rectangle 19">
            <a:extLst>
              <a:ext uri="{FF2B5EF4-FFF2-40B4-BE49-F238E27FC236}">
                <a16:creationId xmlns:a16="http://schemas.microsoft.com/office/drawing/2014/main" id="{D527D497-40EC-49CA-9C48-FE4127084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bg1"/>
            </a:solidFill>
            <a:prstDash val="solid"/>
            <a:miter lim="800000"/>
          </a:ln>
          <a:effectLst/>
        </p:spPr>
      </p:sp>
    </p:spTree>
    <p:extLst>
      <p:ext uri="{BB962C8B-B14F-4D97-AF65-F5344CB8AC3E}">
        <p14:creationId xmlns:p14="http://schemas.microsoft.com/office/powerpoint/2010/main" val="3078307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4" name="Rectangle 13">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16" name="Rectangle 15">
            <a:extLst>
              <a:ext uri="{FF2B5EF4-FFF2-40B4-BE49-F238E27FC236}">
                <a16:creationId xmlns:a16="http://schemas.microsoft.com/office/drawing/2014/main" id="{6B57F45B-5417-4073-A67A-343F2C881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902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91B6077-4778-41B2-9147-335CF2F2F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tx1"/>
          </a:solidFill>
          <a:ln w="6350" cap="flat" cmpd="sng" algn="ctr">
            <a:noFill/>
            <a:prstDash val="solid"/>
          </a:ln>
          <a:effectLst>
            <a:softEdge rad="0"/>
          </a:effectLst>
        </p:spPr>
      </p:sp>
      <p:pic>
        <p:nvPicPr>
          <p:cNvPr id="5" name="Content Placeholder 4" descr="A picture containing text, book, person, posing&#10;&#10;Description automatically generated">
            <a:extLst>
              <a:ext uri="{FF2B5EF4-FFF2-40B4-BE49-F238E27FC236}">
                <a16:creationId xmlns:a16="http://schemas.microsoft.com/office/drawing/2014/main" id="{585E83BE-E5C2-E648-9BE7-8351117E08EF}"/>
              </a:ext>
            </a:extLst>
          </p:cNvPr>
          <p:cNvPicPr>
            <a:picLocks noGrp="1" noChangeAspect="1"/>
          </p:cNvPicPr>
          <p:nvPr>
            <p:ph idx="1"/>
          </p:nvPr>
        </p:nvPicPr>
        <p:blipFill>
          <a:blip r:embed="rId3"/>
          <a:stretch>
            <a:fillRect/>
          </a:stretch>
        </p:blipFill>
        <p:spPr>
          <a:xfrm>
            <a:off x="4278440" y="643467"/>
            <a:ext cx="3635120" cy="5571066"/>
          </a:xfrm>
          <a:prstGeom prst="rect">
            <a:avLst/>
          </a:prstGeom>
        </p:spPr>
      </p:pic>
      <p:sp>
        <p:nvSpPr>
          <p:cNvPr id="20" name="Rectangle 19">
            <a:extLst>
              <a:ext uri="{FF2B5EF4-FFF2-40B4-BE49-F238E27FC236}">
                <a16:creationId xmlns:a16="http://schemas.microsoft.com/office/drawing/2014/main" id="{D527D497-40EC-49CA-9C48-FE4127084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bg1"/>
            </a:solidFill>
            <a:prstDash val="solid"/>
            <a:miter lim="800000"/>
          </a:ln>
          <a:effectLst/>
        </p:spPr>
      </p:sp>
    </p:spTree>
    <p:extLst>
      <p:ext uri="{BB962C8B-B14F-4D97-AF65-F5344CB8AC3E}">
        <p14:creationId xmlns:p14="http://schemas.microsoft.com/office/powerpoint/2010/main" val="3648562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F04BED5A-E98E-4DA0-BAA5-4F6AB24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EB64B94A-E40E-48CE-BD7B-C1A30AE57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982" y="488542"/>
            <a:ext cx="11244036" cy="5880916"/>
          </a:xfrm>
          <a:prstGeom prst="rect">
            <a:avLst/>
          </a:prstGeom>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49EC5CA6-6479-49D5-B4B5-5643D26B83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4442" y="2057401"/>
            <a:ext cx="0" cy="27432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1B26337-5AA4-470D-9687-5907CB53B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685800"/>
            <a:ext cx="10853928" cy="5486400"/>
          </a:xfrm>
          <a:prstGeom prst="rect">
            <a:avLst/>
          </a:prstGeom>
          <a:noFill/>
          <a:ln w="6350" cap="sq" cmpd="sng" algn="ctr">
            <a:solidFill>
              <a:srgbClr val="FFFFFF"/>
            </a:solidFill>
            <a:prstDash val="solid"/>
            <a:miter lim="800000"/>
          </a:ln>
          <a:effectLst/>
        </p:spPr>
      </p:sp>
      <p:sp>
        <p:nvSpPr>
          <p:cNvPr id="2" name="Title 1">
            <a:extLst>
              <a:ext uri="{FF2B5EF4-FFF2-40B4-BE49-F238E27FC236}">
                <a16:creationId xmlns:a16="http://schemas.microsoft.com/office/drawing/2014/main" id="{B403979D-F865-1041-9476-95D965F17B23}"/>
              </a:ext>
            </a:extLst>
          </p:cNvPr>
          <p:cNvSpPr>
            <a:spLocks noGrp="1"/>
          </p:cNvSpPr>
          <p:nvPr>
            <p:ph type="title"/>
          </p:nvPr>
        </p:nvSpPr>
        <p:spPr>
          <a:xfrm>
            <a:off x="866440" y="1000370"/>
            <a:ext cx="3462079" cy="4857262"/>
          </a:xfrm>
        </p:spPr>
        <p:txBody>
          <a:bodyPr>
            <a:normAutofit/>
          </a:bodyPr>
          <a:lstStyle/>
          <a:p>
            <a:pPr algn="r"/>
            <a:r>
              <a:rPr lang="en-US" sz="4400">
                <a:solidFill>
                  <a:srgbClr val="FFFFFF"/>
                </a:solidFill>
              </a:rPr>
              <a:t>Problems addressed by Reconstruction</a:t>
            </a:r>
          </a:p>
        </p:txBody>
      </p:sp>
      <p:sp>
        <p:nvSpPr>
          <p:cNvPr id="3" name="Content Placeholder 2">
            <a:extLst>
              <a:ext uri="{FF2B5EF4-FFF2-40B4-BE49-F238E27FC236}">
                <a16:creationId xmlns:a16="http://schemas.microsoft.com/office/drawing/2014/main" id="{7BDD1FD4-265B-2C49-9D6E-0B302081F292}"/>
              </a:ext>
            </a:extLst>
          </p:cNvPr>
          <p:cNvSpPr>
            <a:spLocks noGrp="1"/>
          </p:cNvSpPr>
          <p:nvPr>
            <p:ph idx="1"/>
          </p:nvPr>
        </p:nvSpPr>
        <p:spPr>
          <a:xfrm>
            <a:off x="4963691" y="1000370"/>
            <a:ext cx="6212310" cy="4857262"/>
          </a:xfrm>
        </p:spPr>
        <p:txBody>
          <a:bodyPr anchor="ctr">
            <a:normAutofit/>
          </a:bodyPr>
          <a:lstStyle/>
          <a:p>
            <a:r>
              <a:rPr lang="en-US" sz="2000">
                <a:solidFill>
                  <a:srgbClr val="FFFFFF"/>
                </a:solidFill>
              </a:rPr>
              <a:t>The civil and political rights of the freedmen</a:t>
            </a:r>
          </a:p>
          <a:p>
            <a:r>
              <a:rPr lang="en-US" sz="2000">
                <a:solidFill>
                  <a:srgbClr val="FFFFFF"/>
                </a:solidFill>
              </a:rPr>
              <a:t>The readmission of the seceded Southern states into the Union</a:t>
            </a:r>
          </a:p>
          <a:p>
            <a:r>
              <a:rPr lang="en-US" sz="2000">
                <a:solidFill>
                  <a:srgbClr val="FFFFFF"/>
                </a:solidFill>
              </a:rPr>
              <a:t>The punishment of the supporters of the secession</a:t>
            </a:r>
          </a:p>
          <a:p>
            <a:r>
              <a:rPr lang="en-US" sz="2000">
                <a:solidFill>
                  <a:srgbClr val="FFFFFF"/>
                </a:solidFill>
              </a:rPr>
              <a:t>A general economic, political and social reconstruction in the Union</a:t>
            </a:r>
          </a:p>
        </p:txBody>
      </p:sp>
    </p:spTree>
    <p:extLst>
      <p:ext uri="{BB962C8B-B14F-4D97-AF65-F5344CB8AC3E}">
        <p14:creationId xmlns:p14="http://schemas.microsoft.com/office/powerpoint/2010/main" val="42627823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4" name="Rectangle 13">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16" name="Rectangle 15">
            <a:extLst>
              <a:ext uri="{FF2B5EF4-FFF2-40B4-BE49-F238E27FC236}">
                <a16:creationId xmlns:a16="http://schemas.microsoft.com/office/drawing/2014/main" id="{6B57F45B-5417-4073-A67A-343F2C881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902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91B6077-4778-41B2-9147-335CF2F2F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tx1"/>
          </a:solidFill>
          <a:ln w="6350" cap="flat" cmpd="sng" algn="ctr">
            <a:noFill/>
            <a:prstDash val="solid"/>
          </a:ln>
          <a:effectLst>
            <a:softEdge rad="0"/>
          </a:effectLst>
        </p:spPr>
      </p:sp>
      <p:pic>
        <p:nvPicPr>
          <p:cNvPr id="5" name="Content Placeholder 4" descr="A group of men holding guns&#10;&#10;Description automatically generated with low confidence">
            <a:extLst>
              <a:ext uri="{FF2B5EF4-FFF2-40B4-BE49-F238E27FC236}">
                <a16:creationId xmlns:a16="http://schemas.microsoft.com/office/drawing/2014/main" id="{C59ACA6A-B599-454F-BF50-D4BB56D5E024}"/>
              </a:ext>
            </a:extLst>
          </p:cNvPr>
          <p:cNvPicPr>
            <a:picLocks noGrp="1" noChangeAspect="1"/>
          </p:cNvPicPr>
          <p:nvPr>
            <p:ph idx="1"/>
          </p:nvPr>
        </p:nvPicPr>
        <p:blipFill>
          <a:blip r:embed="rId3"/>
          <a:stretch>
            <a:fillRect/>
          </a:stretch>
        </p:blipFill>
        <p:spPr>
          <a:xfrm>
            <a:off x="4355042" y="643467"/>
            <a:ext cx="3481916" cy="5571066"/>
          </a:xfrm>
          <a:prstGeom prst="rect">
            <a:avLst/>
          </a:prstGeom>
        </p:spPr>
      </p:pic>
      <p:sp>
        <p:nvSpPr>
          <p:cNvPr id="20" name="Rectangle 19">
            <a:extLst>
              <a:ext uri="{FF2B5EF4-FFF2-40B4-BE49-F238E27FC236}">
                <a16:creationId xmlns:a16="http://schemas.microsoft.com/office/drawing/2014/main" id="{D527D497-40EC-49CA-9C48-FE4127084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bg1"/>
            </a:solidFill>
            <a:prstDash val="solid"/>
            <a:miter lim="800000"/>
          </a:ln>
          <a:effectLst/>
        </p:spPr>
      </p:sp>
    </p:spTree>
    <p:extLst>
      <p:ext uri="{BB962C8B-B14F-4D97-AF65-F5344CB8AC3E}">
        <p14:creationId xmlns:p14="http://schemas.microsoft.com/office/powerpoint/2010/main" val="37241374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4" name="Rectangle 13">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16" name="Rectangle 15">
            <a:extLst>
              <a:ext uri="{FF2B5EF4-FFF2-40B4-BE49-F238E27FC236}">
                <a16:creationId xmlns:a16="http://schemas.microsoft.com/office/drawing/2014/main" id="{6B57F45B-5417-4073-A67A-343F2C881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902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91B6077-4778-41B2-9147-335CF2F2F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tx1"/>
          </a:solidFill>
          <a:ln w="6350" cap="flat" cmpd="sng" algn="ctr">
            <a:noFill/>
            <a:prstDash val="solid"/>
          </a:ln>
          <a:effectLst>
            <a:softEdge rad="0"/>
          </a:effectLst>
        </p:spPr>
      </p:sp>
      <p:pic>
        <p:nvPicPr>
          <p:cNvPr id="5" name="Content Placeholder 4" descr="A picture containing text, book&#10;&#10;Description automatically generated">
            <a:extLst>
              <a:ext uri="{FF2B5EF4-FFF2-40B4-BE49-F238E27FC236}">
                <a16:creationId xmlns:a16="http://schemas.microsoft.com/office/drawing/2014/main" id="{40422E56-B87A-8743-9FFF-27A921FEDD13}"/>
              </a:ext>
            </a:extLst>
          </p:cNvPr>
          <p:cNvPicPr>
            <a:picLocks noGrp="1" noChangeAspect="1"/>
          </p:cNvPicPr>
          <p:nvPr>
            <p:ph idx="1"/>
          </p:nvPr>
        </p:nvPicPr>
        <p:blipFill>
          <a:blip r:embed="rId3"/>
          <a:stretch>
            <a:fillRect/>
          </a:stretch>
        </p:blipFill>
        <p:spPr>
          <a:xfrm>
            <a:off x="3533310" y="643467"/>
            <a:ext cx="5125380" cy="5571066"/>
          </a:xfrm>
          <a:prstGeom prst="rect">
            <a:avLst/>
          </a:prstGeom>
        </p:spPr>
      </p:pic>
      <p:sp>
        <p:nvSpPr>
          <p:cNvPr id="20" name="Rectangle 19">
            <a:extLst>
              <a:ext uri="{FF2B5EF4-FFF2-40B4-BE49-F238E27FC236}">
                <a16:creationId xmlns:a16="http://schemas.microsoft.com/office/drawing/2014/main" id="{D527D497-40EC-49CA-9C48-FE4127084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bg1"/>
            </a:solidFill>
            <a:prstDash val="solid"/>
            <a:miter lim="800000"/>
          </a:ln>
          <a:effectLst/>
        </p:spPr>
      </p:sp>
    </p:spTree>
    <p:extLst>
      <p:ext uri="{BB962C8B-B14F-4D97-AF65-F5344CB8AC3E}">
        <p14:creationId xmlns:p14="http://schemas.microsoft.com/office/powerpoint/2010/main" val="3987556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0">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2">
            <a:extLst>
              <a:ext uri="{FF2B5EF4-FFF2-40B4-BE49-F238E27FC236}">
                <a16:creationId xmlns:a16="http://schemas.microsoft.com/office/drawing/2014/main" id="{EE0D13DB-D099-4541-888D-DE0186F1C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519" y="253548"/>
            <a:ext cx="5851795" cy="6384816"/>
          </a:xfrm>
          <a:prstGeom prst="rect">
            <a:avLst/>
          </a:prstGeom>
          <a:solidFill>
            <a:srgbClr val="FFFFFF"/>
          </a:solidFill>
          <a:ln w="6350" cap="sq" cmpd="sng" algn="ctr">
            <a:solidFill>
              <a:srgbClr val="404040"/>
            </a:solidFill>
            <a:prstDash val="solid"/>
            <a:miter lim="800000"/>
          </a:ln>
          <a:effectLst/>
        </p:spPr>
      </p:sp>
      <p:pic>
        <p:nvPicPr>
          <p:cNvPr id="5" name="Picture 4" descr="A person speaking into a microphone&#10;&#10;Description automatically generated">
            <a:extLst>
              <a:ext uri="{FF2B5EF4-FFF2-40B4-BE49-F238E27FC236}">
                <a16:creationId xmlns:a16="http://schemas.microsoft.com/office/drawing/2014/main" id="{BB6545AF-9896-524E-802A-441235EC0BF2}"/>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3415" r="4280" b="2"/>
          <a:stretch/>
        </p:blipFill>
        <p:spPr>
          <a:xfrm>
            <a:off x="424928" y="419292"/>
            <a:ext cx="5522976" cy="6053328"/>
          </a:xfrm>
          <a:prstGeom prst="rect">
            <a:avLst/>
          </a:prstGeom>
        </p:spPr>
      </p:pic>
      <p:sp>
        <p:nvSpPr>
          <p:cNvPr id="20" name="Rectangle 14">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559205-CC0B-2147-B8C2-CB4053D6A3ED}"/>
              </a:ext>
            </a:extLst>
          </p:cNvPr>
          <p:cNvSpPr>
            <a:spLocks noGrp="1"/>
          </p:cNvSpPr>
          <p:nvPr>
            <p:ph type="title"/>
          </p:nvPr>
        </p:nvSpPr>
        <p:spPr>
          <a:xfrm>
            <a:off x="6846137" y="727626"/>
            <a:ext cx="4602152" cy="1718225"/>
          </a:xfrm>
        </p:spPr>
        <p:txBody>
          <a:bodyPr>
            <a:normAutofit/>
          </a:bodyPr>
          <a:lstStyle/>
          <a:p>
            <a:r>
              <a:rPr lang="en-US"/>
              <a:t>Free At Last!</a:t>
            </a:r>
            <a:endParaRPr lang="en-US" dirty="0"/>
          </a:p>
        </p:txBody>
      </p:sp>
      <p:sp>
        <p:nvSpPr>
          <p:cNvPr id="3" name="Content Placeholder 2">
            <a:extLst>
              <a:ext uri="{FF2B5EF4-FFF2-40B4-BE49-F238E27FC236}">
                <a16:creationId xmlns:a16="http://schemas.microsoft.com/office/drawing/2014/main" id="{C0D402CC-F417-7E42-B40D-ACF1D3DADF90}"/>
              </a:ext>
            </a:extLst>
          </p:cNvPr>
          <p:cNvSpPr>
            <a:spLocks noGrp="1"/>
          </p:cNvSpPr>
          <p:nvPr>
            <p:ph idx="1"/>
          </p:nvPr>
        </p:nvSpPr>
        <p:spPr>
          <a:xfrm>
            <a:off x="6846137" y="2538919"/>
            <a:ext cx="4602152" cy="3557805"/>
          </a:xfrm>
        </p:spPr>
        <p:txBody>
          <a:bodyPr>
            <a:normAutofit/>
          </a:bodyPr>
          <a:lstStyle/>
          <a:p>
            <a:r>
              <a:rPr lang="en-US" dirty="0">
                <a:hlinkClick r:id="rId4"/>
              </a:rPr>
              <a:t>The Negro Spiritual:</a:t>
            </a:r>
          </a:p>
          <a:p>
            <a:pPr lvl="1"/>
            <a:r>
              <a:rPr lang="en-US" dirty="0">
                <a:hlinkClick r:id="rId4"/>
              </a:rPr>
              <a:t>https://www.youtube.com/watch?v=cRdk57gc9Jo</a:t>
            </a:r>
            <a:endParaRPr lang="en-US" dirty="0"/>
          </a:p>
          <a:p>
            <a:endParaRPr lang="en-US" dirty="0"/>
          </a:p>
          <a:p>
            <a:endParaRPr lang="en-US" dirty="0"/>
          </a:p>
          <a:p>
            <a:r>
              <a:rPr lang="en-US" dirty="0">
                <a:hlinkClick r:id="rId5"/>
              </a:rPr>
              <a:t>Martin Luther King, Jr. “I Have A Dream Speech” (1963)</a:t>
            </a:r>
          </a:p>
          <a:p>
            <a:pPr lvl="1"/>
            <a:r>
              <a:rPr lang="en-US" dirty="0">
                <a:hlinkClick r:id="rId5"/>
              </a:rPr>
              <a:t>https://www.youtube.com/watch?v=I4Wbmp6CQo8</a:t>
            </a:r>
            <a:r>
              <a:rPr lang="en-US" dirty="0"/>
              <a:t> </a:t>
            </a:r>
          </a:p>
          <a:p>
            <a:endParaRPr lang="en-US" dirty="0"/>
          </a:p>
        </p:txBody>
      </p:sp>
      <p:sp>
        <p:nvSpPr>
          <p:cNvPr id="6" name="TextBox 5">
            <a:extLst>
              <a:ext uri="{FF2B5EF4-FFF2-40B4-BE49-F238E27FC236}">
                <a16:creationId xmlns:a16="http://schemas.microsoft.com/office/drawing/2014/main" id="{2A50E627-45AC-3642-B026-18EBA40F688B}"/>
              </a:ext>
            </a:extLst>
          </p:cNvPr>
          <p:cNvSpPr txBox="1"/>
          <p:nvPr/>
        </p:nvSpPr>
        <p:spPr>
          <a:xfrm>
            <a:off x="3411633" y="6272565"/>
            <a:ext cx="253627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bytheirstrangefruit.blogspot.com/2013/08/mlk-i-have-dream.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1281787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7203729A-66E4-4139-B3DB-CECEF6DA52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48B0185-BF60-40FC-A3B6-BF883AD4E7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75FF99E5-A26E-4AC8-AA09-A9F829E3A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CDBEEB0F-6B09-AE4B-8954-E8C3737BA1BF}"/>
              </a:ext>
            </a:extLst>
          </p:cNvPr>
          <p:cNvSpPr>
            <a:spLocks noGrp="1"/>
          </p:cNvSpPr>
          <p:nvPr>
            <p:ph type="title"/>
          </p:nvPr>
        </p:nvSpPr>
        <p:spPr>
          <a:xfrm>
            <a:off x="723619" y="891241"/>
            <a:ext cx="3939084" cy="5075519"/>
          </a:xfrm>
        </p:spPr>
        <p:txBody>
          <a:bodyPr vert="horz" lIns="91440" tIns="45720" rIns="91440" bIns="45720" rtlCol="0">
            <a:normAutofit/>
          </a:bodyPr>
          <a:lstStyle/>
          <a:p>
            <a:pPr algn="r"/>
            <a:r>
              <a:rPr lang="en-US" sz="3100" cap="all" spc="-100" dirty="0"/>
              <a:t>Constitutionalism as a Limit to Change</a:t>
            </a:r>
          </a:p>
        </p:txBody>
      </p:sp>
      <p:cxnSp>
        <p:nvCxnSpPr>
          <p:cNvPr id="42" name="Straight Connector 37">
            <a:extLst>
              <a:ext uri="{FF2B5EF4-FFF2-40B4-BE49-F238E27FC236}">
                <a16:creationId xmlns:a16="http://schemas.microsoft.com/office/drawing/2014/main" id="{8A5AEE14-4971-4A17-9134-2678A90F29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9078"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F183E88-0D1D-4146-991B-F023C6FD0B96}"/>
              </a:ext>
            </a:extLst>
          </p:cNvPr>
          <p:cNvSpPr>
            <a:spLocks noGrp="1"/>
          </p:cNvSpPr>
          <p:nvPr>
            <p:ph idx="1"/>
          </p:nvPr>
        </p:nvSpPr>
        <p:spPr>
          <a:xfrm>
            <a:off x="5300812" y="891241"/>
            <a:ext cx="5978834" cy="5075519"/>
          </a:xfrm>
        </p:spPr>
        <p:txBody>
          <a:bodyPr vert="horz" lIns="91440" tIns="45720" rIns="91440" bIns="45720" rtlCol="0" anchor="ctr">
            <a:normAutofit/>
          </a:bodyPr>
          <a:lstStyle/>
          <a:p>
            <a:pPr>
              <a:spcBef>
                <a:spcPts val="0"/>
              </a:spcBef>
              <a:spcAft>
                <a:spcPts val="600"/>
              </a:spcAft>
            </a:pPr>
            <a:r>
              <a:rPr lang="en-US" spc="80" dirty="0"/>
              <a:t>The National government’s authority was limited. Citizens were subjected to the laws of their states rather than the national government’s. Therefore, the national government did not consider taking more responsibility after the war. </a:t>
            </a:r>
          </a:p>
          <a:p>
            <a:pPr>
              <a:spcBef>
                <a:spcPts val="0"/>
              </a:spcBef>
              <a:spcAft>
                <a:spcPts val="600"/>
              </a:spcAft>
            </a:pPr>
            <a:r>
              <a:rPr lang="en-US" spc="80" dirty="0"/>
              <a:t>As a result, the rebuilding had to be the work of the Southern states and local authorities.</a:t>
            </a:r>
          </a:p>
        </p:txBody>
      </p:sp>
    </p:spTree>
    <p:extLst>
      <p:ext uri="{BB962C8B-B14F-4D97-AF65-F5344CB8AC3E}">
        <p14:creationId xmlns:p14="http://schemas.microsoft.com/office/powerpoint/2010/main" val="1695747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4" name="Title 3">
            <a:extLst>
              <a:ext uri="{FF2B5EF4-FFF2-40B4-BE49-F238E27FC236}">
                <a16:creationId xmlns:a16="http://schemas.microsoft.com/office/drawing/2014/main" id="{DD6FC3C1-F083-8D46-89D0-9CDE419997A3}"/>
              </a:ext>
            </a:extLst>
          </p:cNvPr>
          <p:cNvSpPr>
            <a:spLocks noGrp="1"/>
          </p:cNvSpPr>
          <p:nvPr>
            <p:ph type="title"/>
          </p:nvPr>
        </p:nvSpPr>
        <p:spPr>
          <a:xfrm>
            <a:off x="1175512" y="870132"/>
            <a:ext cx="9792208" cy="1527078"/>
          </a:xfrm>
        </p:spPr>
        <p:txBody>
          <a:bodyPr>
            <a:normAutofit/>
          </a:bodyPr>
          <a:lstStyle/>
          <a:p>
            <a:r>
              <a:rPr lang="en-US"/>
              <a:t>AMENDMENT XIII</a:t>
            </a:r>
            <a:endParaRPr lang="en-US" dirty="0"/>
          </a:p>
        </p:txBody>
      </p:sp>
      <p:sp>
        <p:nvSpPr>
          <p:cNvPr id="5" name="Content Placeholder 4">
            <a:extLst>
              <a:ext uri="{FF2B5EF4-FFF2-40B4-BE49-F238E27FC236}">
                <a16:creationId xmlns:a16="http://schemas.microsoft.com/office/drawing/2014/main" id="{A101B807-9C36-4840-81EB-85BA053E0730}"/>
              </a:ext>
            </a:extLst>
          </p:cNvPr>
          <p:cNvSpPr>
            <a:spLocks noGrp="1"/>
          </p:cNvSpPr>
          <p:nvPr>
            <p:ph idx="1"/>
          </p:nvPr>
        </p:nvSpPr>
        <p:spPr>
          <a:xfrm>
            <a:off x="1175512" y="2557849"/>
            <a:ext cx="9792208" cy="3407862"/>
          </a:xfrm>
        </p:spPr>
        <p:txBody>
          <a:bodyPr>
            <a:normAutofit/>
          </a:bodyPr>
          <a:lstStyle/>
          <a:p>
            <a:r>
              <a:rPr lang="en-US"/>
              <a:t>Section 1.</a:t>
            </a:r>
            <a:br>
              <a:rPr lang="en-US"/>
            </a:br>
            <a:r>
              <a:rPr lang="en-US"/>
              <a:t>Neither slavery nor involuntary servitude, except as a punishment for crime whereof the party shall have been duly convicted, shall exist within the United States, or any place subject to their jurisdiction.</a:t>
            </a:r>
          </a:p>
          <a:p>
            <a:r>
              <a:rPr lang="en-US"/>
              <a:t>Section 2.</a:t>
            </a:r>
            <a:br>
              <a:rPr lang="en-US"/>
            </a:br>
            <a:r>
              <a:rPr lang="en-US"/>
              <a:t>Congress shall have power to enforce this article by appropriate legislation.</a:t>
            </a:r>
          </a:p>
          <a:p>
            <a:r>
              <a:rPr lang="en-US" i="1"/>
              <a:t>Passed by Congress January 31, 1865. Ratified December 6, 1865.</a:t>
            </a:r>
            <a:endParaRPr lang="en-US"/>
          </a:p>
          <a:p>
            <a:pPr marL="0" indent="0">
              <a:buNone/>
            </a:pPr>
            <a:br>
              <a:rPr lang="en-US"/>
            </a:br>
            <a:endParaRPr lang="en-US" dirty="0"/>
          </a:p>
        </p:txBody>
      </p:sp>
    </p:spTree>
    <p:extLst>
      <p:ext uri="{BB962C8B-B14F-4D97-AF65-F5344CB8AC3E}">
        <p14:creationId xmlns:p14="http://schemas.microsoft.com/office/powerpoint/2010/main" val="3444323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 name="Rectangle 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id="{0571C367-6746-F249-8C88-1951DC728E31}"/>
              </a:ext>
            </a:extLst>
          </p:cNvPr>
          <p:cNvSpPr>
            <a:spLocks noGrp="1"/>
          </p:cNvSpPr>
          <p:nvPr>
            <p:ph type="title"/>
          </p:nvPr>
        </p:nvSpPr>
        <p:spPr>
          <a:xfrm>
            <a:off x="1175512" y="870132"/>
            <a:ext cx="9792208" cy="1527078"/>
          </a:xfrm>
        </p:spPr>
        <p:txBody>
          <a:bodyPr>
            <a:normAutofit/>
          </a:bodyPr>
          <a:lstStyle/>
          <a:p>
            <a:r>
              <a:rPr lang="en-US" dirty="0"/>
              <a:t>13</a:t>
            </a:r>
            <a:r>
              <a:rPr lang="en-US" baseline="30000" dirty="0"/>
              <a:t>th</a:t>
            </a:r>
            <a:r>
              <a:rPr lang="en-US" dirty="0"/>
              <a:t> Amendment now</a:t>
            </a:r>
          </a:p>
        </p:txBody>
      </p:sp>
      <p:sp>
        <p:nvSpPr>
          <p:cNvPr id="3" name="Content Placeholder 2">
            <a:extLst>
              <a:ext uri="{FF2B5EF4-FFF2-40B4-BE49-F238E27FC236}">
                <a16:creationId xmlns:a16="http://schemas.microsoft.com/office/drawing/2014/main" id="{15D85A80-D9BD-B64F-9040-896DA300432F}"/>
              </a:ext>
            </a:extLst>
          </p:cNvPr>
          <p:cNvSpPr>
            <a:spLocks noGrp="1"/>
          </p:cNvSpPr>
          <p:nvPr>
            <p:ph idx="1"/>
          </p:nvPr>
        </p:nvSpPr>
        <p:spPr>
          <a:xfrm>
            <a:off x="1175512" y="2557849"/>
            <a:ext cx="9792208" cy="3407862"/>
          </a:xfrm>
        </p:spPr>
        <p:txBody>
          <a:bodyPr>
            <a:normAutofit/>
          </a:bodyPr>
          <a:lstStyle/>
          <a:p>
            <a:pPr marL="0" indent="0">
              <a:buNone/>
            </a:pPr>
            <a:r>
              <a:rPr lang="en-US" dirty="0"/>
              <a:t>“Notably, the Amendment does allow a person convicted of a crime to be forced to work. Thus, prison labor practices, from chain gangs to prison laundries, do not run afoul of the Thirteenth Amendment. The Thirteenth Amendment has also been interpreted to permit the government to require certain forms of public service, presumably extending to military service and jury duty.”</a:t>
            </a:r>
          </a:p>
          <a:p>
            <a:pPr marL="0" indent="0">
              <a:buNone/>
            </a:pPr>
            <a:endParaRPr lang="en-US" dirty="0"/>
          </a:p>
          <a:p>
            <a:pPr marL="0" indent="0">
              <a:buNone/>
            </a:pPr>
            <a:r>
              <a:rPr lang="en-US" dirty="0"/>
              <a:t>						</a:t>
            </a:r>
            <a:r>
              <a:rPr lang="en-US" i="1" dirty="0"/>
              <a:t>from Interactive Constitution</a:t>
            </a:r>
          </a:p>
        </p:txBody>
      </p:sp>
    </p:spTree>
    <p:extLst>
      <p:ext uri="{BB962C8B-B14F-4D97-AF65-F5344CB8AC3E}">
        <p14:creationId xmlns:p14="http://schemas.microsoft.com/office/powerpoint/2010/main" val="2516436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737801-B9D6-4A08-BD77-23010A802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5FABD39-C757-461E-A681-DC2736484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572613"/>
            <a:ext cx="11281609" cy="2396079"/>
          </a:xfrm>
          <a:prstGeom prst="rect">
            <a:avLst/>
          </a:prstGeom>
          <a:solidFill>
            <a:schemeClr val="accent1"/>
          </a:solidFill>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a16="http://schemas.microsoft.com/office/drawing/2014/main" id="{2DF424F5-8D5C-46C0-A1B0-AF34E0350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737380"/>
            <a:ext cx="10954512" cy="2066544"/>
          </a:xfrm>
          <a:prstGeom prst="rect">
            <a:avLst/>
          </a:prstGeom>
          <a:noFill/>
          <a:ln w="6350" cap="sq" cmpd="sng" algn="ctr">
            <a:solidFill>
              <a:srgbClr val="FFFFFF"/>
            </a:solidFill>
            <a:prstDash val="solid"/>
            <a:miter lim="800000"/>
          </a:ln>
          <a:effectLst/>
        </p:spPr>
      </p:sp>
      <p:sp>
        <p:nvSpPr>
          <p:cNvPr id="2" name="Title 1">
            <a:extLst>
              <a:ext uri="{FF2B5EF4-FFF2-40B4-BE49-F238E27FC236}">
                <a16:creationId xmlns:a16="http://schemas.microsoft.com/office/drawing/2014/main" id="{35D1FFEA-3944-9642-B397-2B3FBB075016}"/>
              </a:ext>
            </a:extLst>
          </p:cNvPr>
          <p:cNvSpPr>
            <a:spLocks noGrp="1"/>
          </p:cNvSpPr>
          <p:nvPr>
            <p:ph type="title"/>
          </p:nvPr>
        </p:nvSpPr>
        <p:spPr>
          <a:xfrm>
            <a:off x="1066800" y="1089090"/>
            <a:ext cx="10058400" cy="1371600"/>
          </a:xfrm>
        </p:spPr>
        <p:txBody>
          <a:bodyPr>
            <a:normAutofit/>
          </a:bodyPr>
          <a:lstStyle/>
          <a:p>
            <a:pPr algn="ctr"/>
            <a:r>
              <a:rPr lang="en-US">
                <a:solidFill>
                  <a:srgbClr val="FFFFFF"/>
                </a:solidFill>
              </a:rPr>
              <a:t>Amendment XIV</a:t>
            </a:r>
          </a:p>
        </p:txBody>
      </p:sp>
      <p:sp>
        <p:nvSpPr>
          <p:cNvPr id="3" name="Content Placeholder 2">
            <a:extLst>
              <a:ext uri="{FF2B5EF4-FFF2-40B4-BE49-F238E27FC236}">
                <a16:creationId xmlns:a16="http://schemas.microsoft.com/office/drawing/2014/main" id="{9E569F91-5819-7948-9675-1226CB4BF00A}"/>
              </a:ext>
            </a:extLst>
          </p:cNvPr>
          <p:cNvSpPr>
            <a:spLocks noGrp="1"/>
          </p:cNvSpPr>
          <p:nvPr>
            <p:ph idx="1"/>
          </p:nvPr>
        </p:nvSpPr>
        <p:spPr>
          <a:xfrm>
            <a:off x="1409700" y="3429000"/>
            <a:ext cx="9372600" cy="2508384"/>
          </a:xfrm>
        </p:spPr>
        <p:txBody>
          <a:bodyPr anchor="t">
            <a:normAutofit fontScale="92500"/>
          </a:bodyPr>
          <a:lstStyle/>
          <a:p>
            <a:pPr>
              <a:lnSpc>
                <a:spcPct val="100000"/>
              </a:lnSpc>
            </a:pPr>
            <a:r>
              <a:rPr lang="en-US" sz="2000" b="1" dirty="0"/>
              <a:t>Section 1</a:t>
            </a:r>
          </a:p>
          <a:p>
            <a:pPr marL="0" indent="0">
              <a:lnSpc>
                <a:spcPct val="100000"/>
              </a:lnSpc>
              <a:buNone/>
            </a:pPr>
            <a:r>
              <a:rPr lang="en-US" sz="2000" dirty="0"/>
              <a:t>All persons born or naturalized in the United States, and subject to the jurisdiction thereof, are citizens of the United States and of the State wherein they reside. No State shall make or enforce any law which shall abridge the privileges or immunities of citizens of the United States; nor shall any State deprive any person of life, liberty, or property, without due process of law; nor deny to any person within its jurisdiction the equal protection of the laws.</a:t>
            </a:r>
          </a:p>
          <a:p>
            <a:pPr marL="0" indent="0">
              <a:lnSpc>
                <a:spcPct val="100000"/>
              </a:lnSpc>
              <a:buNone/>
            </a:pPr>
            <a:r>
              <a:rPr lang="en-US" sz="2000" dirty="0"/>
              <a:t>Passed by Congress June 13, 1866, and ratified July 9, 1868.</a:t>
            </a:r>
          </a:p>
          <a:p>
            <a:pPr marL="0" indent="0">
              <a:lnSpc>
                <a:spcPct val="100000"/>
              </a:lnSpc>
              <a:buNone/>
            </a:pPr>
            <a:endParaRPr lang="en-US" sz="2000" dirty="0"/>
          </a:p>
        </p:txBody>
      </p:sp>
    </p:spTree>
    <p:extLst>
      <p:ext uri="{BB962C8B-B14F-4D97-AF65-F5344CB8AC3E}">
        <p14:creationId xmlns:p14="http://schemas.microsoft.com/office/powerpoint/2010/main" val="3465918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useBgFill="1">
        <p:nvSpPr>
          <p:cNvPr id="12" name="Rectangle 11">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71A6620B-19D2-C544-855C-92EC82E437A7}"/>
              </a:ext>
            </a:extLst>
          </p:cNvPr>
          <p:cNvSpPr>
            <a:spLocks noGrp="1"/>
          </p:cNvSpPr>
          <p:nvPr>
            <p:ph type="title"/>
          </p:nvPr>
        </p:nvSpPr>
        <p:spPr>
          <a:xfrm>
            <a:off x="1192625" y="1420706"/>
            <a:ext cx="3466540" cy="4016587"/>
          </a:xfrm>
        </p:spPr>
        <p:txBody>
          <a:bodyPr>
            <a:normAutofit/>
          </a:bodyPr>
          <a:lstStyle/>
          <a:p>
            <a:r>
              <a:rPr lang="en-US" sz="3600"/>
              <a:t>Amendment XV</a:t>
            </a:r>
          </a:p>
        </p:txBody>
      </p:sp>
      <p:cxnSp>
        <p:nvCxnSpPr>
          <p:cNvPr id="14" name="Straight Connector 13">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86269"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8EF3A1D-51C2-5D4E-A292-9A4CE624FF84}"/>
              </a:ext>
            </a:extLst>
          </p:cNvPr>
          <p:cNvSpPr>
            <a:spLocks noGrp="1"/>
          </p:cNvSpPr>
          <p:nvPr>
            <p:ph idx="1"/>
          </p:nvPr>
        </p:nvSpPr>
        <p:spPr>
          <a:xfrm>
            <a:off x="5236723" y="1420706"/>
            <a:ext cx="5514758" cy="4016587"/>
          </a:xfrm>
        </p:spPr>
        <p:txBody>
          <a:bodyPr anchor="ctr">
            <a:normAutofit/>
          </a:bodyPr>
          <a:lstStyle/>
          <a:p>
            <a:r>
              <a:rPr lang="en-US" b="1">
                <a:solidFill>
                  <a:schemeClr val="tx1">
                    <a:lumMod val="75000"/>
                    <a:lumOff val="25000"/>
                  </a:schemeClr>
                </a:solidFill>
              </a:rPr>
              <a:t>Section 1</a:t>
            </a:r>
          </a:p>
          <a:p>
            <a:pPr marL="0" indent="0">
              <a:buNone/>
            </a:pPr>
            <a:r>
              <a:rPr lang="en-US">
                <a:solidFill>
                  <a:schemeClr val="tx1">
                    <a:lumMod val="75000"/>
                    <a:lumOff val="25000"/>
                  </a:schemeClr>
                </a:solidFill>
              </a:rPr>
              <a:t>The right of citizens of the United States to vote shall not be denied or abridged by the United States or by any State on account of race, color, or previous condition of servitude.</a:t>
            </a:r>
          </a:p>
          <a:p>
            <a:r>
              <a:rPr lang="en-US">
                <a:solidFill>
                  <a:schemeClr val="tx1">
                    <a:lumMod val="75000"/>
                    <a:lumOff val="25000"/>
                  </a:schemeClr>
                </a:solidFill>
              </a:rPr>
              <a:t>Passed by Congress February 26, 1869, and ratified February 3, 1870.</a:t>
            </a:r>
          </a:p>
        </p:txBody>
      </p:sp>
    </p:spTree>
    <p:extLst>
      <p:ext uri="{BB962C8B-B14F-4D97-AF65-F5344CB8AC3E}">
        <p14:creationId xmlns:p14="http://schemas.microsoft.com/office/powerpoint/2010/main" val="640275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7" name="Rectangle 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id="{9B54C0DB-2B54-6B47-9839-0597BB12C3A4}"/>
              </a:ext>
            </a:extLst>
          </p:cNvPr>
          <p:cNvSpPr>
            <a:spLocks noGrp="1"/>
          </p:cNvSpPr>
          <p:nvPr>
            <p:ph type="title"/>
          </p:nvPr>
        </p:nvSpPr>
        <p:spPr>
          <a:xfrm>
            <a:off x="1175512" y="870132"/>
            <a:ext cx="9792208" cy="1527078"/>
          </a:xfrm>
        </p:spPr>
        <p:txBody>
          <a:bodyPr>
            <a:normAutofit/>
          </a:bodyPr>
          <a:lstStyle/>
          <a:p>
            <a:r>
              <a:rPr lang="en-US"/>
              <a:t>The Freedmen’s Bureau (1865)</a:t>
            </a:r>
            <a:endParaRPr lang="en-US" dirty="0"/>
          </a:p>
        </p:txBody>
      </p:sp>
      <p:sp>
        <p:nvSpPr>
          <p:cNvPr id="3" name="Content Placeholder 2">
            <a:extLst>
              <a:ext uri="{FF2B5EF4-FFF2-40B4-BE49-F238E27FC236}">
                <a16:creationId xmlns:a16="http://schemas.microsoft.com/office/drawing/2014/main" id="{9BFF39D8-C628-5B4B-8DBB-768312DE003F}"/>
              </a:ext>
            </a:extLst>
          </p:cNvPr>
          <p:cNvSpPr>
            <a:spLocks noGrp="1"/>
          </p:cNvSpPr>
          <p:nvPr>
            <p:ph idx="1"/>
          </p:nvPr>
        </p:nvSpPr>
        <p:spPr>
          <a:xfrm>
            <a:off x="1175512" y="2557849"/>
            <a:ext cx="9792208" cy="3407862"/>
          </a:xfrm>
        </p:spPr>
        <p:txBody>
          <a:bodyPr>
            <a:normAutofit/>
          </a:bodyPr>
          <a:lstStyle/>
          <a:p>
            <a:r>
              <a:rPr lang="en-US" dirty="0"/>
              <a:t>Oliver O. Howard, the head of the bureau, intended to elevate the freedmen.</a:t>
            </a:r>
          </a:p>
          <a:p>
            <a:r>
              <a:rPr lang="en-US" dirty="0"/>
              <a:t>Urgent needs of clothing, shelter, and food were supplied from surplus army stores.</a:t>
            </a:r>
          </a:p>
          <a:p>
            <a:r>
              <a:rPr lang="en-US" dirty="0"/>
              <a:t>The agents insisted on the signing of labor contracts to protect the wages of the blacks.</a:t>
            </a:r>
          </a:p>
          <a:p>
            <a:r>
              <a:rPr lang="en-US" dirty="0"/>
              <a:t>The bureau provided housing for black schools, paid teachers, and helped to establish teachers’ schools and colleges for the training of black teachers.</a:t>
            </a:r>
          </a:p>
          <a:p>
            <a:r>
              <a:rPr lang="en-US" dirty="0"/>
              <a:t>Lands were allocated to freedmen, since the bureau had the right to lease and sell confiscated lands to emancipated blacks. But this effort was challenged later with the pardons issued to Southerners whose confiscated property was restored. </a:t>
            </a:r>
          </a:p>
          <a:p>
            <a:endParaRPr lang="en-US" dirty="0"/>
          </a:p>
        </p:txBody>
      </p:sp>
    </p:spTree>
    <p:extLst>
      <p:ext uri="{BB962C8B-B14F-4D97-AF65-F5344CB8AC3E}">
        <p14:creationId xmlns:p14="http://schemas.microsoft.com/office/powerpoint/2010/main" val="34432474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LightSeedLeftStep">
      <a:dk1>
        <a:srgbClr val="000000"/>
      </a:dk1>
      <a:lt1>
        <a:srgbClr val="FFFFFF"/>
      </a:lt1>
      <a:dk2>
        <a:srgbClr val="41242B"/>
      </a:dk2>
      <a:lt2>
        <a:srgbClr val="E2E7E8"/>
      </a:lt2>
      <a:accent1>
        <a:srgbClr val="DF8E7E"/>
      </a:accent1>
      <a:accent2>
        <a:srgbClr val="D8617E"/>
      </a:accent2>
      <a:accent3>
        <a:srgbClr val="DF7EBE"/>
      </a:accent3>
      <a:accent4>
        <a:srgbClr val="CE61D8"/>
      </a:accent4>
      <a:accent5>
        <a:srgbClr val="AF7EDF"/>
      </a:accent5>
      <a:accent6>
        <a:srgbClr val="6B61D8"/>
      </a:accent6>
      <a:hlink>
        <a:srgbClr val="5A8B95"/>
      </a:hlink>
      <a:folHlink>
        <a:srgbClr val="7F7F7F"/>
      </a:folHlink>
    </a:clrScheme>
    <a:fontScheme name="Savon">
      <a:majorFont>
        <a:latin typeface="Goudy Old Style"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oudy Old Style"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1952</Words>
  <Application>Microsoft Macintosh PowerPoint</Application>
  <PresentationFormat>Widescreen</PresentationFormat>
  <Paragraphs>149</Paragraphs>
  <Slides>32</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Calibri</vt:lpstr>
      <vt:lpstr>Garamond</vt:lpstr>
      <vt:lpstr>Goudy Old Style</vt:lpstr>
      <vt:lpstr>SavonVTI</vt:lpstr>
      <vt:lpstr>Reconstruction, 1865-1877</vt:lpstr>
      <vt:lpstr>The Condition of the US after the War</vt:lpstr>
      <vt:lpstr>Problems addressed by Reconstruction</vt:lpstr>
      <vt:lpstr>Constitutionalism as a Limit to Change</vt:lpstr>
      <vt:lpstr>AMENDMENT XIII</vt:lpstr>
      <vt:lpstr>13th Amendment now</vt:lpstr>
      <vt:lpstr>Amendment XIV</vt:lpstr>
      <vt:lpstr>Amendment XV</vt:lpstr>
      <vt:lpstr>The Freedmen’s Bureau (1865)</vt:lpstr>
      <vt:lpstr>Freedmen</vt:lpstr>
      <vt:lpstr>BLACK CODES (1865-66)</vt:lpstr>
      <vt:lpstr>Positive:</vt:lpstr>
      <vt:lpstr>Restrictive:</vt:lpstr>
      <vt:lpstr>Jim Crow Laws (1877-1950s)</vt:lpstr>
      <vt:lpstr>Jim Crow Laws</vt:lpstr>
      <vt:lpstr>PowerPoint Presentation</vt:lpstr>
      <vt:lpstr>PowerPoint Presentation</vt:lpstr>
      <vt:lpstr>The Black Codes: A Clip from FOURTEEN </vt:lpstr>
      <vt:lpstr>The Chinese Exclusion Act (1882)</vt:lpstr>
      <vt:lpstr>Northern Views of the Black Race</vt:lpstr>
      <vt:lpstr>1866</vt:lpstr>
      <vt:lpstr>Southern Views of the Black Race</vt:lpstr>
      <vt:lpstr>Southern Views of the Black Race</vt:lpstr>
      <vt:lpstr>THE KU KLUX KLAN</vt:lpstr>
      <vt:lpstr>THE KU KLUX KLAN</vt:lpstr>
      <vt:lpstr>Grant and the Klan</vt:lpstr>
      <vt:lpstr>How to Exclude the Black Man from Politics?</vt:lpstr>
      <vt:lpstr>PowerPoint Presentation</vt:lpstr>
      <vt:lpstr>PowerPoint Presentation</vt:lpstr>
      <vt:lpstr>PowerPoint Presentation</vt:lpstr>
      <vt:lpstr>PowerPoint Presentation</vt:lpstr>
      <vt:lpstr>Free At Last!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Reconstruction, 1865-1877</dc:title>
  <dc:creator>Gamze.Kati</dc:creator>
  <cp:lastModifiedBy>Gamze.Kati</cp:lastModifiedBy>
  <cp:revision>2</cp:revision>
  <dcterms:created xsi:type="dcterms:W3CDTF">2021-01-08T19:02:30Z</dcterms:created>
  <dcterms:modified xsi:type="dcterms:W3CDTF">2021-01-08T19:04:05Z</dcterms:modified>
</cp:coreProperties>
</file>