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C8CE11-807E-4CF6-8585-DBF5E0104F7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47CCF85-67A1-471F-BA0C-A981896EB4BE}">
      <dgm:prSet phldrT="[Metin]"/>
      <dgm:spPr/>
      <dgm:t>
        <a:bodyPr/>
        <a:lstStyle/>
        <a:p>
          <a:r>
            <a:rPr lang="tr-TR" dirty="0" smtClean="0"/>
            <a:t>KALITIM</a:t>
          </a:r>
          <a:endParaRPr lang="tr-TR" dirty="0"/>
        </a:p>
      </dgm:t>
    </dgm:pt>
    <dgm:pt modelId="{50BEA7AA-9A47-4172-B02F-5308EF0CED88}" type="parTrans" cxnId="{E0DBCF85-69DE-4337-B38D-AA75BD99C8C2}">
      <dgm:prSet/>
      <dgm:spPr/>
      <dgm:t>
        <a:bodyPr/>
        <a:lstStyle/>
        <a:p>
          <a:endParaRPr lang="tr-TR"/>
        </a:p>
      </dgm:t>
    </dgm:pt>
    <dgm:pt modelId="{55A943DB-A835-445F-9FC6-E4B95CA8D372}" type="sibTrans" cxnId="{E0DBCF85-69DE-4337-B38D-AA75BD99C8C2}">
      <dgm:prSet/>
      <dgm:spPr/>
      <dgm:t>
        <a:bodyPr/>
        <a:lstStyle/>
        <a:p>
          <a:endParaRPr lang="tr-TR"/>
        </a:p>
      </dgm:t>
    </dgm:pt>
    <dgm:pt modelId="{23FC7EFE-E700-4A5B-94CE-E20FDCC84456}">
      <dgm:prSet phldrT="[Metin]"/>
      <dgm:spPr/>
      <dgm:t>
        <a:bodyPr/>
        <a:lstStyle/>
        <a:p>
          <a:r>
            <a:rPr lang="tr-TR" dirty="0" smtClean="0"/>
            <a:t>ÇEVRE</a:t>
          </a:r>
          <a:endParaRPr lang="tr-TR" dirty="0"/>
        </a:p>
      </dgm:t>
    </dgm:pt>
    <dgm:pt modelId="{C6F9652B-E9ED-484D-8D4C-F4604ABC9543}" type="parTrans" cxnId="{CFD9F027-D145-4CF7-9C36-CC67D12D0B17}">
      <dgm:prSet/>
      <dgm:spPr/>
      <dgm:t>
        <a:bodyPr/>
        <a:lstStyle/>
        <a:p>
          <a:endParaRPr lang="tr-TR"/>
        </a:p>
      </dgm:t>
    </dgm:pt>
    <dgm:pt modelId="{95B5016E-C83F-4299-9B41-E460A7637A25}" type="sibTrans" cxnId="{CFD9F027-D145-4CF7-9C36-CC67D12D0B17}">
      <dgm:prSet/>
      <dgm:spPr/>
      <dgm:t>
        <a:bodyPr/>
        <a:lstStyle/>
        <a:p>
          <a:endParaRPr lang="tr-TR"/>
        </a:p>
      </dgm:t>
    </dgm:pt>
    <dgm:pt modelId="{C9281AC5-9F42-479C-B359-0F86E3A77117}" type="pres">
      <dgm:prSet presAssocID="{09C8CE11-807E-4CF6-8585-DBF5E0104F7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722CE67-E713-4E4B-8801-EE03F89047F9}" type="pres">
      <dgm:prSet presAssocID="{09C8CE11-807E-4CF6-8585-DBF5E0104F70}" presName="divider" presStyleLbl="fgShp" presStyleIdx="0" presStyleCnt="1" custLinFactNeighborY="1"/>
      <dgm:spPr/>
    </dgm:pt>
    <dgm:pt modelId="{AB4A7D53-ED17-406D-9BEB-20B5F6B44398}" type="pres">
      <dgm:prSet presAssocID="{747CCF85-67A1-471F-BA0C-A981896EB4BE}" presName="downArrow" presStyleLbl="node1" presStyleIdx="0" presStyleCnt="2"/>
      <dgm:spPr/>
    </dgm:pt>
    <dgm:pt modelId="{21407E40-3905-413C-9994-8E436F2CE45D}" type="pres">
      <dgm:prSet presAssocID="{747CCF85-67A1-471F-BA0C-A981896EB4BE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4CC99C-54D2-4095-BE48-92E9E35DDAE8}" type="pres">
      <dgm:prSet presAssocID="{23FC7EFE-E700-4A5B-94CE-E20FDCC84456}" presName="upArrow" presStyleLbl="node1" presStyleIdx="1" presStyleCnt="2"/>
      <dgm:spPr/>
    </dgm:pt>
    <dgm:pt modelId="{4E444E00-C480-4E72-A1A5-3F9833B92BBF}" type="pres">
      <dgm:prSet presAssocID="{23FC7EFE-E700-4A5B-94CE-E20FDCC84456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FD9F027-D145-4CF7-9C36-CC67D12D0B17}" srcId="{09C8CE11-807E-4CF6-8585-DBF5E0104F70}" destId="{23FC7EFE-E700-4A5B-94CE-E20FDCC84456}" srcOrd="1" destOrd="0" parTransId="{C6F9652B-E9ED-484D-8D4C-F4604ABC9543}" sibTransId="{95B5016E-C83F-4299-9B41-E460A7637A25}"/>
    <dgm:cxn modelId="{75A0D3AB-D6E7-46D4-8322-3E840C26710C}" type="presOf" srcId="{747CCF85-67A1-471F-BA0C-A981896EB4BE}" destId="{21407E40-3905-413C-9994-8E436F2CE45D}" srcOrd="0" destOrd="0" presId="urn:microsoft.com/office/officeart/2005/8/layout/arrow3"/>
    <dgm:cxn modelId="{2AC6C06A-9A59-460C-9903-6523515A26AC}" type="presOf" srcId="{23FC7EFE-E700-4A5B-94CE-E20FDCC84456}" destId="{4E444E00-C480-4E72-A1A5-3F9833B92BBF}" srcOrd="0" destOrd="0" presId="urn:microsoft.com/office/officeart/2005/8/layout/arrow3"/>
    <dgm:cxn modelId="{7DDB256A-DACF-4569-B943-C49234A75D23}" type="presOf" srcId="{09C8CE11-807E-4CF6-8585-DBF5E0104F70}" destId="{C9281AC5-9F42-479C-B359-0F86E3A77117}" srcOrd="0" destOrd="0" presId="urn:microsoft.com/office/officeart/2005/8/layout/arrow3"/>
    <dgm:cxn modelId="{E0DBCF85-69DE-4337-B38D-AA75BD99C8C2}" srcId="{09C8CE11-807E-4CF6-8585-DBF5E0104F70}" destId="{747CCF85-67A1-471F-BA0C-A981896EB4BE}" srcOrd="0" destOrd="0" parTransId="{50BEA7AA-9A47-4172-B02F-5308EF0CED88}" sibTransId="{55A943DB-A835-445F-9FC6-E4B95CA8D372}"/>
    <dgm:cxn modelId="{24D416F2-5242-40D4-88D3-C6CF78680AB2}" type="presParOf" srcId="{C9281AC5-9F42-479C-B359-0F86E3A77117}" destId="{F722CE67-E713-4E4B-8801-EE03F89047F9}" srcOrd="0" destOrd="0" presId="urn:microsoft.com/office/officeart/2005/8/layout/arrow3"/>
    <dgm:cxn modelId="{6DC7E34B-9E4D-423F-82A6-34633C4FF6B7}" type="presParOf" srcId="{C9281AC5-9F42-479C-B359-0F86E3A77117}" destId="{AB4A7D53-ED17-406D-9BEB-20B5F6B44398}" srcOrd="1" destOrd="0" presId="urn:microsoft.com/office/officeart/2005/8/layout/arrow3"/>
    <dgm:cxn modelId="{236A414B-429F-4613-8A69-D07D069F1555}" type="presParOf" srcId="{C9281AC5-9F42-479C-B359-0F86E3A77117}" destId="{21407E40-3905-413C-9994-8E436F2CE45D}" srcOrd="2" destOrd="0" presId="urn:microsoft.com/office/officeart/2005/8/layout/arrow3"/>
    <dgm:cxn modelId="{A48D37EA-9A03-4F36-B6D0-EA3BF174CEDA}" type="presParOf" srcId="{C9281AC5-9F42-479C-B359-0F86E3A77117}" destId="{064CC99C-54D2-4095-BE48-92E9E35DDAE8}" srcOrd="3" destOrd="0" presId="urn:microsoft.com/office/officeart/2005/8/layout/arrow3"/>
    <dgm:cxn modelId="{CADEF55A-2285-4E46-8504-6AA2A9011E48}" type="presParOf" srcId="{C9281AC5-9F42-479C-B359-0F86E3A77117}" destId="{4E444E00-C480-4E72-A1A5-3F9833B92BB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23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2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94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12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02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73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52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25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52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23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2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EAF6-BE5A-4151-84A8-A2E7BBA221E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31755-EA47-4E54-BD25-F13369A07A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08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Gelişme ve Büyümenin Temelleri</a:t>
            </a:r>
          </a:p>
        </p:txBody>
      </p:sp>
    </p:spTree>
    <p:extLst>
      <p:ext uri="{BB962C8B-B14F-4D97-AF65-F5344CB8AC3E}">
        <p14:creationId xmlns:p14="http://schemas.microsoft.com/office/powerpoint/2010/main" val="410962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Ödevleri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Ergenlik dönemi</a:t>
            </a:r>
          </a:p>
          <a:p>
            <a:r>
              <a:rPr lang="tr-TR" dirty="0" smtClean="0"/>
              <a:t>Her iki cinsiyetten yaşıtları ile anlamlı ilişkiler geliştirebilme </a:t>
            </a:r>
          </a:p>
          <a:p>
            <a:r>
              <a:rPr lang="tr-TR" dirty="0" smtClean="0"/>
              <a:t>Duygusal özerkliğini elde edebilme</a:t>
            </a:r>
          </a:p>
          <a:p>
            <a:r>
              <a:rPr lang="tr-TR" dirty="0" smtClean="0"/>
              <a:t>Bir mesleğe doğru yönelip hazırlanmaya başlama</a:t>
            </a:r>
          </a:p>
          <a:p>
            <a:r>
              <a:rPr lang="tr-TR" dirty="0" smtClean="0"/>
              <a:t>Soyut düşünebilme yetisi kazanabilme</a:t>
            </a:r>
          </a:p>
          <a:p>
            <a:r>
              <a:rPr lang="tr-TR" dirty="0" smtClean="0"/>
              <a:t>Toplumsal sorumluluklar almaya istekli olma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22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İlkeleri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Gelişim, kalıtım ve çevrenin etkileşiminin bir ürünüdür.</a:t>
            </a:r>
          </a:p>
          <a:p>
            <a:pPr marL="514350" indent="-514350">
              <a:buAutoNum type="arabicPeriod"/>
            </a:pPr>
            <a:r>
              <a:rPr lang="tr-TR" dirty="0" smtClean="0"/>
              <a:t>Gelişim süreklidir ve aşamaları vardır.</a:t>
            </a:r>
          </a:p>
          <a:p>
            <a:pPr marL="514350" indent="-514350">
              <a:buAutoNum type="arabicPeriod"/>
            </a:pPr>
            <a:r>
              <a:rPr lang="tr-TR" dirty="0" smtClean="0"/>
              <a:t>Gelişim belli bir sıra izler. </a:t>
            </a:r>
          </a:p>
          <a:p>
            <a:pPr marL="0" indent="0">
              <a:buNone/>
            </a:pPr>
            <a:r>
              <a:rPr lang="tr-TR" dirty="0" smtClean="0"/>
              <a:t>                Baştan ayağa, içten dışa, genelden özele doğru bir sıra vardır.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4. Gelişim nöbetleşe devam eder.</a:t>
            </a:r>
          </a:p>
          <a:p>
            <a:pPr marL="0" indent="0">
              <a:buNone/>
            </a:pPr>
            <a:r>
              <a:rPr lang="tr-TR" dirty="0" smtClean="0"/>
              <a:t>5. Kritik dönemler vardır.</a:t>
            </a:r>
          </a:p>
          <a:p>
            <a:pPr marL="0" indent="0">
              <a:buNone/>
            </a:pPr>
            <a:r>
              <a:rPr lang="tr-TR" dirty="0" smtClean="0"/>
              <a:t>6. Gelişim bir bütündür.</a:t>
            </a:r>
          </a:p>
          <a:p>
            <a:pPr marL="0" indent="0">
              <a:buNone/>
            </a:pPr>
            <a:r>
              <a:rPr lang="tr-TR" dirty="0" smtClean="0"/>
              <a:t>7. Bireysel farklılıklar vardır.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642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/>
              <a:t>Beceri/Davranış Öğrenme Sürecinde Etkili Ögeler </a:t>
            </a:r>
            <a:endParaRPr lang="tr-TR" sz="4000" dirty="0"/>
          </a:p>
        </p:txBody>
      </p:sp>
      <p:graphicFrame>
        <p:nvGraphicFramePr>
          <p:cNvPr id="4" name="4 Diyagram"/>
          <p:cNvGraphicFramePr/>
          <p:nvPr>
            <p:extLst>
              <p:ext uri="{D42A27DB-BD31-4B8C-83A1-F6EECF244321}">
                <p14:modId xmlns:p14="http://schemas.microsoft.com/office/powerpoint/2010/main" val="4122713720"/>
              </p:ext>
            </p:extLst>
          </p:nvPr>
        </p:nvGraphicFramePr>
        <p:xfrm>
          <a:off x="3305298" y="2275775"/>
          <a:ext cx="5581403" cy="3638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4676897" y="3540845"/>
            <a:ext cx="28382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600" dirty="0" smtClean="0"/>
              <a:t>ZAMAN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109097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56953" y="1136856"/>
            <a:ext cx="4410694" cy="3019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 smtClean="0"/>
              <a:t>Belirli zaman dilimleri</a:t>
            </a:r>
          </a:p>
          <a:p>
            <a:pPr marL="0" indent="0">
              <a:buNone/>
            </a:pPr>
            <a:r>
              <a:rPr lang="tr-TR" sz="3600" dirty="0" smtClean="0"/>
              <a:t>Uyarıcıların niteliği</a:t>
            </a:r>
          </a:p>
          <a:p>
            <a:pPr marL="0" indent="0">
              <a:buNone/>
            </a:pPr>
            <a:r>
              <a:rPr lang="tr-TR" sz="3600" dirty="0" smtClean="0"/>
              <a:t>Uyarıcıların miktarı</a:t>
            </a:r>
          </a:p>
          <a:p>
            <a:pPr marL="0" indent="0">
              <a:buNone/>
            </a:pPr>
            <a:endParaRPr lang="tr-TR" sz="3600" dirty="0"/>
          </a:p>
        </p:txBody>
      </p:sp>
      <p:cxnSp>
        <p:nvCxnSpPr>
          <p:cNvPr id="5" name="Eğri Bağlayıcı 4"/>
          <p:cNvCxnSpPr>
            <a:cxnSpLocks/>
          </p:cNvCxnSpPr>
          <p:nvPr/>
        </p:nvCxnSpPr>
        <p:spPr>
          <a:xfrm>
            <a:off x="5533901" y="1626918"/>
            <a:ext cx="3456000" cy="2854012"/>
          </a:xfrm>
          <a:prstGeom prst="curvedConnector3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8989901" y="4952010"/>
            <a:ext cx="25766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Kritik dönem</a:t>
            </a:r>
            <a:endParaRPr lang="tr-TR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43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Kritik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dönem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Gelişim sırasında, bir organizmanın özellikle belirli bir uyarım tipinden </a:t>
            </a:r>
            <a:r>
              <a:rPr lang="tr-TR" sz="3200" u="sng" dirty="0" smtClean="0"/>
              <a:t>öğrendiği</a:t>
            </a:r>
            <a:r>
              <a:rPr lang="tr-TR" sz="3200" dirty="0" smtClean="0"/>
              <a:t> ve buna </a:t>
            </a:r>
            <a:r>
              <a:rPr lang="tr-TR" sz="3200" u="sng" dirty="0" smtClean="0"/>
              <a:t>yanıt verdiği </a:t>
            </a:r>
            <a:r>
              <a:rPr lang="tr-TR" sz="3200" dirty="0" smtClean="0"/>
              <a:t>dönem.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Gelişimin diğer noktalarında aynı uyarımın etkisi ya çok azdır ya da hiç yoktur. 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>
                <a:solidFill>
                  <a:srgbClr val="00B0F0"/>
                </a:solidFill>
              </a:rPr>
              <a:t>Uygun çevresel uyarıcı desteği </a:t>
            </a:r>
            <a:r>
              <a:rPr lang="tr-TR" sz="3200" dirty="0" smtClean="0"/>
              <a:t>+ </a:t>
            </a:r>
            <a:r>
              <a:rPr lang="tr-TR" sz="3200" dirty="0" smtClean="0">
                <a:solidFill>
                  <a:srgbClr val="7030A0"/>
                </a:solidFill>
              </a:rPr>
              <a:t>biyolojik olarak hazır olma</a:t>
            </a:r>
            <a:endParaRPr lang="tr-TR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26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Ödevleri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 dönemlerinde yerine getirilmesi gereken davranışlar anlamına gelir.</a:t>
            </a:r>
          </a:p>
          <a:p>
            <a:r>
              <a:rPr lang="tr-TR" dirty="0" smtClean="0"/>
              <a:t>Benlik algısının gelişimi için önemlidir.</a:t>
            </a:r>
          </a:p>
          <a:p>
            <a:r>
              <a:rPr lang="tr-TR" dirty="0" smtClean="0"/>
              <a:t>Bir gelişim döneminde gerçekleştirilemeyen ödevler diğer gelişim dönemini etkileyebilir.</a:t>
            </a:r>
          </a:p>
          <a:p>
            <a:r>
              <a:rPr lang="tr-TR" dirty="0" smtClean="0"/>
              <a:t>Kültüre ve zamana bağlı değişik gelişim ödevleri olabilir.</a:t>
            </a:r>
          </a:p>
        </p:txBody>
      </p:sp>
    </p:spTree>
    <p:extLst>
      <p:ext uri="{BB962C8B-B14F-4D97-AF65-F5344CB8AC3E}">
        <p14:creationId xmlns:p14="http://schemas.microsoft.com/office/powerpoint/2010/main" val="305228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5063" y="673717"/>
            <a:ext cx="6227618" cy="81069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Bir toplumda güncel sayılan bir davranış</a:t>
            </a:r>
            <a:endParaRPr lang="tr-TR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418" y="1171571"/>
            <a:ext cx="4168239" cy="296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İçerik Yer Tutucusu 2"/>
          <p:cNvSpPr txBox="1">
            <a:spLocks/>
          </p:cNvSpPr>
          <p:nvPr/>
        </p:nvSpPr>
        <p:spPr>
          <a:xfrm>
            <a:off x="479961" y="3328658"/>
            <a:ext cx="6227618" cy="8106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Birey tarafından hedef ya da beklenti olarak bu davranışın kabul edilmesi</a:t>
            </a:r>
            <a:endParaRPr lang="tr-TR" dirty="0"/>
          </a:p>
        </p:txBody>
      </p:sp>
      <p:sp>
        <p:nvSpPr>
          <p:cNvPr id="5" name="Bulut Belirtme Çizgisi 4"/>
          <p:cNvSpPr/>
          <p:nvPr/>
        </p:nvSpPr>
        <p:spPr>
          <a:xfrm>
            <a:off x="9547762" y="189326"/>
            <a:ext cx="2351314" cy="159447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9773392" y="570016"/>
            <a:ext cx="19831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</a:rPr>
              <a:t>Kendim yiyebilirim!!!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8" name="Sol Sağ Yukarı Ok 7"/>
          <p:cNvSpPr/>
          <p:nvPr/>
        </p:nvSpPr>
        <p:spPr>
          <a:xfrm rot="5400000">
            <a:off x="3292433" y="1481447"/>
            <a:ext cx="1460665" cy="1383475"/>
          </a:xfrm>
          <a:prstGeom prst="leftRightUpArrow">
            <a:avLst>
              <a:gd name="adj1" fmla="val 19850"/>
              <a:gd name="adj2" fmla="val 16416"/>
              <a:gd name="adj3" fmla="val 2500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2968831" y="5427023"/>
            <a:ext cx="82533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Her birey, görevi yerine getirecek </a:t>
            </a:r>
          </a:p>
          <a:p>
            <a:pPr algn="ctr"/>
            <a:r>
              <a:rPr lang="tr-TR" sz="2000" b="1" dirty="0" smtClean="0"/>
              <a:t>biyolojik,</a:t>
            </a:r>
          </a:p>
          <a:p>
            <a:pPr algn="ctr"/>
            <a:r>
              <a:rPr lang="tr-TR" sz="2000" b="1" dirty="0" smtClean="0"/>
              <a:t> psikolojik ve </a:t>
            </a:r>
          </a:p>
          <a:p>
            <a:pPr algn="ctr"/>
            <a:r>
              <a:rPr lang="tr-TR" sz="2000" b="1" dirty="0"/>
              <a:t> </a:t>
            </a:r>
            <a:r>
              <a:rPr lang="tr-TR" sz="2000" b="1" dirty="0" smtClean="0"/>
              <a:t>                                                    sosyal şartlara                          sahip olmalıdır. 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70239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Ödevleri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Bebeklik dönemi:</a:t>
            </a:r>
          </a:p>
          <a:p>
            <a:r>
              <a:rPr lang="tr-TR" dirty="0" smtClean="0"/>
              <a:t>Doğumdan sonra yeni çevreye uyum sağlama</a:t>
            </a:r>
          </a:p>
          <a:p>
            <a:r>
              <a:rPr lang="tr-TR" dirty="0" smtClean="0"/>
              <a:t>Desteksiz oturabilme</a:t>
            </a:r>
          </a:p>
          <a:p>
            <a:r>
              <a:rPr lang="tr-TR" dirty="0" smtClean="0"/>
              <a:t>İstediği nesneyi işaret edebilme</a:t>
            </a:r>
          </a:p>
          <a:p>
            <a:r>
              <a:rPr lang="tr-TR" dirty="0" smtClean="0"/>
              <a:t>Destekle ayakta durabilme-desteksiz ayakta durabilme</a:t>
            </a:r>
          </a:p>
          <a:p>
            <a:r>
              <a:rPr lang="tr-TR" dirty="0" smtClean="0"/>
              <a:t>Dışkı kontrolü geliştirebilme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7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Ödevleri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Okul öncesi dönem:</a:t>
            </a:r>
          </a:p>
          <a:p>
            <a:r>
              <a:rPr lang="tr-TR" dirty="0" smtClean="0"/>
              <a:t>Diğer çocuklarla oynama</a:t>
            </a:r>
          </a:p>
          <a:p>
            <a:r>
              <a:rPr lang="tr-TR" dirty="0" smtClean="0"/>
              <a:t>Kendi kendine yemek yeme</a:t>
            </a:r>
          </a:p>
          <a:p>
            <a:r>
              <a:rPr lang="tr-TR" dirty="0" smtClean="0"/>
              <a:t>El-göz koordinasyonunu geliştirme</a:t>
            </a:r>
          </a:p>
          <a:p>
            <a:r>
              <a:rPr lang="tr-TR" dirty="0" smtClean="0"/>
              <a:t>Cinsiyet farklılıklarını anlamak</a:t>
            </a:r>
          </a:p>
          <a:p>
            <a:r>
              <a:rPr lang="tr-TR" dirty="0" smtClean="0"/>
              <a:t>Kavram kullanımını geliştirmek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95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Gelişim Ödevleri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İlkokul Dönemi</a:t>
            </a:r>
          </a:p>
          <a:p>
            <a:r>
              <a:rPr lang="tr-TR" dirty="0" smtClean="0"/>
              <a:t>Duygularını ifade edebilme</a:t>
            </a:r>
          </a:p>
          <a:p>
            <a:r>
              <a:rPr lang="tr-TR" dirty="0" smtClean="0"/>
              <a:t>Okuma-yazma öğrenme</a:t>
            </a:r>
          </a:p>
          <a:p>
            <a:r>
              <a:rPr lang="tr-TR" dirty="0" smtClean="0"/>
              <a:t>Vicdan ve değerleri sistemini geliştirme</a:t>
            </a:r>
          </a:p>
          <a:p>
            <a:r>
              <a:rPr lang="tr-TR" dirty="0" smtClean="0"/>
              <a:t>Sorumluluk edinebilme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44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292</Words>
  <Application>Microsoft Office PowerPoint</Application>
  <PresentationFormat>Geniş ekran</PresentationFormat>
  <Paragraphs>64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Teması</vt:lpstr>
      <vt:lpstr>Gelişme ve Büyümenin Temelleri</vt:lpstr>
      <vt:lpstr>Beceri/Davranış Öğrenme Sürecinde Etkili Ögeler </vt:lpstr>
      <vt:lpstr>PowerPoint Sunusu</vt:lpstr>
      <vt:lpstr>Kritik dönem</vt:lpstr>
      <vt:lpstr>Gelişim Ödevleri</vt:lpstr>
      <vt:lpstr>PowerPoint Sunusu</vt:lpstr>
      <vt:lpstr>Gelişim Ödevleri</vt:lpstr>
      <vt:lpstr>Gelişim Ödevleri</vt:lpstr>
      <vt:lpstr>Gelişim Ödevleri</vt:lpstr>
      <vt:lpstr>Gelişim Ödevleri</vt:lpstr>
      <vt:lpstr>Gelişim İlkeleri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Gelişme ve Büyümenin Temelleri</dc:title>
  <dc:creator>Bd2_bb3</dc:creator>
  <cp:lastModifiedBy>Bd2_bb3</cp:lastModifiedBy>
  <cp:revision>30</cp:revision>
  <dcterms:created xsi:type="dcterms:W3CDTF">2017-10-04T06:26:06Z</dcterms:created>
  <dcterms:modified xsi:type="dcterms:W3CDTF">2017-12-15T07:52:03Z</dcterms:modified>
</cp:coreProperties>
</file>