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7"/>
  </p:notesMasterIdLst>
  <p:sldIdLst>
    <p:sldId id="292" r:id="rId2"/>
    <p:sldId id="293" r:id="rId3"/>
    <p:sldId id="294" r:id="rId4"/>
    <p:sldId id="295" r:id="rId5"/>
    <p:sldId id="297" r:id="rId6"/>
    <p:sldId id="298" r:id="rId7"/>
    <p:sldId id="331" r:id="rId8"/>
    <p:sldId id="324" r:id="rId9"/>
    <p:sldId id="332" r:id="rId10"/>
    <p:sldId id="299" r:id="rId11"/>
    <p:sldId id="300" r:id="rId12"/>
    <p:sldId id="301" r:id="rId13"/>
    <p:sldId id="303" r:id="rId14"/>
    <p:sldId id="305" r:id="rId15"/>
    <p:sldId id="336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80408"/>
  </p:normalViewPr>
  <p:slideViewPr>
    <p:cSldViewPr snapToGrid="0" snapToObjects="1">
      <p:cViewPr varScale="1">
        <p:scale>
          <a:sx n="73" d="100"/>
          <a:sy n="73" d="100"/>
        </p:scale>
        <p:origin x="1042" y="62"/>
      </p:cViewPr>
      <p:guideLst/>
    </p:cSldViewPr>
  </p:slideViewPr>
  <p:notesTextViewPr>
    <p:cViewPr>
      <p:scale>
        <a:sx n="66" d="100"/>
        <a:sy n="66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BEEB96-FFA6-5346-83A1-20E70AEF70B8}" type="datetimeFigureOut">
              <a:rPr lang="tr-TR" smtClean="0"/>
              <a:t>9.11.2021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BC3E08-AEF0-7541-8076-C67B024319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896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41C706-F901-4741-9611-B885B1563C49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79966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latin typeface="Calibri" charset="0"/>
              </a:rPr>
              <a:t>When people began to be interested in genetics?</a:t>
            </a:r>
            <a:r>
              <a:rPr lang="tr-TR" sz="1200" b="1" dirty="0">
                <a:latin typeface="Calibri" charset="0"/>
              </a:rPr>
              <a:t>	 </a:t>
            </a:r>
          </a:p>
          <a:p>
            <a:r>
              <a:rPr lang="en-US" dirty="0"/>
              <a:t>They started to think about it after they realized the variation</a:t>
            </a:r>
            <a:r>
              <a:rPr lang="en-US" baseline="0" dirty="0"/>
              <a:t> and inheritance.</a:t>
            </a:r>
          </a:p>
          <a:p>
            <a:r>
              <a:rPr lang="en-US" dirty="0"/>
              <a:t>Variation means the differences in a certain character of organisms sharing common ancestors.</a:t>
            </a:r>
          </a:p>
          <a:p>
            <a:endParaRPr lang="en-US" dirty="0"/>
          </a:p>
          <a:p>
            <a:r>
              <a:rPr lang="en-US" dirty="0"/>
              <a:t>Inheritance and variation are influenced</a:t>
            </a:r>
            <a:r>
              <a:rPr lang="en-US" baseline="0" dirty="0"/>
              <a:t> </a:t>
            </a:r>
            <a:r>
              <a:rPr lang="en-US" dirty="0"/>
              <a:t>by two factors.</a:t>
            </a:r>
          </a:p>
          <a:p>
            <a:r>
              <a:rPr lang="en-US" dirty="0"/>
              <a:t>Genotype-related factors.</a:t>
            </a:r>
          </a:p>
          <a:p>
            <a:r>
              <a:rPr lang="en-US" dirty="0"/>
              <a:t>Environmental factors.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41C706-F901-4741-9611-B885B1563C49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27283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44035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44036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fld id="{C2F565E8-10C9-A244-8D46-115F19D71674}" type="slidenum">
              <a:rPr lang="tr-TR">
                <a:latin typeface="Calibri" charset="0"/>
              </a:rPr>
              <a:pPr/>
              <a:t>4</a:t>
            </a:fld>
            <a:endParaRPr lang="tr-TR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99598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We generally</a:t>
            </a:r>
            <a:r>
              <a:rPr lang="en-US" baseline="0" dirty="0"/>
              <a:t> use a term character. Lets define it first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41C706-F901-4741-9611-B885B1563C49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31970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BC3E08-AEF0-7541-8076-C67B0243192B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65567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BC3E08-AEF0-7541-8076-C67B0243192B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65105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BC3E08-AEF0-7541-8076-C67B0243192B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11771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FB107-3B64-5445-B0ED-8BC455C2DFF1}" type="datetimeFigureOut">
              <a:rPr lang="tr-TR" smtClean="0"/>
              <a:t>9.11.2021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982AA-B3E9-E64F-AE2F-87A34F2279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312604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FB107-3B64-5445-B0ED-8BC455C2DFF1}" type="datetimeFigureOut">
              <a:rPr lang="tr-TR" smtClean="0"/>
              <a:t>9.11.2021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982AA-B3E9-E64F-AE2F-87A34F2279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96661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FB107-3B64-5445-B0ED-8BC455C2DFF1}" type="datetimeFigureOut">
              <a:rPr lang="tr-TR" smtClean="0"/>
              <a:t>9.11.2021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982AA-B3E9-E64F-AE2F-87A34F2279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1203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FB107-3B64-5445-B0ED-8BC455C2DFF1}" type="datetimeFigureOut">
              <a:rPr lang="tr-TR" smtClean="0"/>
              <a:t>9.11.2021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982AA-B3E9-E64F-AE2F-87A34F2279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6485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FB107-3B64-5445-B0ED-8BC455C2DFF1}" type="datetimeFigureOut">
              <a:rPr lang="tr-TR" smtClean="0"/>
              <a:t>9.11.2021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982AA-B3E9-E64F-AE2F-87A34F2279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490353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FB107-3B64-5445-B0ED-8BC455C2DFF1}" type="datetimeFigureOut">
              <a:rPr lang="tr-TR" smtClean="0"/>
              <a:t>9.11.2021</a:t>
            </a:fld>
            <a:endParaRPr lang="tr-T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982AA-B3E9-E64F-AE2F-87A34F2279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7792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FB107-3B64-5445-B0ED-8BC455C2DFF1}" type="datetimeFigureOut">
              <a:rPr lang="tr-TR" smtClean="0"/>
              <a:t>9.11.2021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982AA-B3E9-E64F-AE2F-87A34F2279B4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2218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FB107-3B64-5445-B0ED-8BC455C2DFF1}" type="datetimeFigureOut">
              <a:rPr lang="tr-TR" smtClean="0"/>
              <a:t>9.11.2021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982AA-B3E9-E64F-AE2F-87A34F2279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63990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FB107-3B64-5445-B0ED-8BC455C2DFF1}" type="datetimeFigureOut">
              <a:rPr lang="tr-TR" smtClean="0"/>
              <a:t>9.11.2021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982AA-B3E9-E64F-AE2F-87A34F2279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1849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FB107-3B64-5445-B0ED-8BC455C2DFF1}" type="datetimeFigureOut">
              <a:rPr lang="tr-TR" smtClean="0"/>
              <a:t>9.11.2021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tr-TR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982AA-B3E9-E64F-AE2F-87A34F2279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6192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997FB107-3B64-5445-B0ED-8BC455C2DFF1}" type="datetimeFigureOut">
              <a:rPr lang="tr-TR" smtClean="0"/>
              <a:t>9.11.2021</a:t>
            </a:fld>
            <a:endParaRPr lang="tr-T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tr-T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982AA-B3E9-E64F-AE2F-87A34F2279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64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997FB107-3B64-5445-B0ED-8BC455C2DFF1}" type="datetimeFigureOut">
              <a:rPr lang="tr-TR" smtClean="0"/>
              <a:t>9.11.2021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4DA982AA-B3E9-E64F-AE2F-87A34F2279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2886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Dikdörtgen 4"/>
          <p:cNvSpPr/>
          <p:nvPr/>
        </p:nvSpPr>
        <p:spPr>
          <a:xfrm>
            <a:off x="1973250" y="2394655"/>
            <a:ext cx="8188510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tr-TR" sz="7200" b="1" dirty="0" err="1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What</a:t>
            </a:r>
            <a:r>
              <a:rPr lang="tr-TR" sz="7200" b="1" dirty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is Genetics?</a:t>
            </a:r>
          </a:p>
        </p:txBody>
      </p:sp>
    </p:spTree>
    <p:extLst>
      <p:ext uri="{BB962C8B-B14F-4D97-AF65-F5344CB8AC3E}">
        <p14:creationId xmlns:p14="http://schemas.microsoft.com/office/powerpoint/2010/main" val="3183631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8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341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245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245" tmFilter="0, 0; 0.125,0.2665; 0.25,0.4; 0.375,0.465; 0.5,0.5;  0.625,0.535; 0.75,0.6; 0.875,0.7335; 1,1">
                                          <p:stCondLst>
                                            <p:cond delay="124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22" tmFilter="0, 0; 0.125,0.2665; 0.25,0.4; 0.375,0.465; 0.5,0.5;  0.625,0.535; 0.75,0.6; 0.875,0.7335; 1,1">
                                          <p:stCondLst>
                                            <p:cond delay="2483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308" tmFilter="0, 0; 0.125,0.2665; 0.25,0.4; 0.375,0.465; 0.5,0.5;  0.625,0.535; 0.75,0.6; 0.875,0.7335; 1,1">
                                          <p:stCondLst>
                                            <p:cond delay="310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49">
                                          <p:stCondLst>
                                            <p:cond delay="121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311" decel="50000">
                                          <p:stCondLst>
                                            <p:cond delay="12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49">
                                          <p:stCondLst>
                                            <p:cond delay="246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311" decel="50000">
                                          <p:stCondLst>
                                            <p:cond delay="250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49">
                                          <p:stCondLst>
                                            <p:cond delay="307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311" decel="50000">
                                          <p:stCondLst>
                                            <p:cond delay="3127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49">
                                          <p:stCondLst>
                                            <p:cond delay="339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311" decel="50000">
                                          <p:stCondLst>
                                            <p:cond delay="343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>
            <a:normAutofit fontScale="55000" lnSpcReduction="20000"/>
          </a:bodyPr>
          <a:lstStyle/>
          <a:p>
            <a:pPr algn="r" defTabSz="914400">
              <a:lnSpc>
                <a:spcPct val="90000"/>
              </a:lnSpc>
              <a:spcAft>
                <a:spcPts val="600"/>
              </a:spcAft>
            </a:pPr>
            <a:fld id="{D57F1E4F-1CFF-5643-939E-217C01CDF565}" type="slidenum">
              <a:rPr lang="en-US" sz="1200" smtClean="0">
                <a:solidFill>
                  <a:schemeClr val="tx1">
                    <a:tint val="75000"/>
                  </a:schemeClr>
                </a:solidFill>
              </a:rPr>
              <a:pPr algn="r" defTabSz="914400">
                <a:lnSpc>
                  <a:spcPct val="90000"/>
                </a:lnSpc>
                <a:spcAft>
                  <a:spcPts val="600"/>
                </a:spcAft>
              </a:pPr>
              <a:t>10</a:t>
            </a:fld>
            <a:endParaRPr lang="en-US" sz="1200">
              <a:solidFill>
                <a:schemeClr val="tx1">
                  <a:tint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12975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11</a:t>
            </a:fld>
            <a:endParaRPr lang="en-US" dirty="0"/>
          </a:p>
        </p:txBody>
      </p:sp>
      <p:pic>
        <p:nvPicPr>
          <p:cNvPr id="5" name="Picture 4" descr="Qr code&#10;&#10;Description automatically generated">
            <a:extLst>
              <a:ext uri="{FF2B5EF4-FFF2-40B4-BE49-F238E27FC236}">
                <a16:creationId xmlns:a16="http://schemas.microsoft.com/office/drawing/2014/main" id="{AF0C08AB-F978-425D-9F82-B2858E33F3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0641" y="663641"/>
            <a:ext cx="5530717" cy="5530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17119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Unvan 1"/>
          <p:cNvSpPr>
            <a:spLocks noGrp="1"/>
          </p:cNvSpPr>
          <p:nvPr>
            <p:ph type="title"/>
          </p:nvPr>
        </p:nvSpPr>
        <p:spPr>
          <a:xfrm>
            <a:off x="5740439" y="2015569"/>
            <a:ext cx="5600281" cy="2440858"/>
          </a:xfrm>
        </p:spPr>
        <p:txBody>
          <a:bodyPr>
            <a:normAutofit fontScale="90000"/>
          </a:bodyPr>
          <a:lstStyle/>
          <a:p>
            <a:r>
              <a:rPr lang="tr-TR" sz="6600" b="1" dirty="0" err="1">
                <a:solidFill>
                  <a:srgbClr val="7030A0"/>
                </a:solidFill>
                <a:latin typeface="Calibri" charset="0"/>
              </a:rPr>
              <a:t>Phenotype</a:t>
            </a:r>
            <a:r>
              <a:rPr lang="tr-TR" sz="6600" b="1" dirty="0">
                <a:solidFill>
                  <a:srgbClr val="7030A0"/>
                </a:solidFill>
                <a:latin typeface="Calibri" charset="0"/>
              </a:rPr>
              <a:t>??</a:t>
            </a:r>
            <a:br>
              <a:rPr lang="tr-TR" sz="6600" b="1" dirty="0">
                <a:solidFill>
                  <a:srgbClr val="7030A0"/>
                </a:solidFill>
                <a:latin typeface="Calibri" charset="0"/>
              </a:rPr>
            </a:br>
            <a:r>
              <a:rPr lang="tr-TR" sz="6600" b="1" dirty="0" err="1">
                <a:solidFill>
                  <a:srgbClr val="7030A0"/>
                </a:solidFill>
                <a:latin typeface="Calibri" charset="0"/>
              </a:rPr>
              <a:t>Genotype</a:t>
            </a:r>
            <a:r>
              <a:rPr lang="tr-TR" sz="6600" b="1" dirty="0">
                <a:solidFill>
                  <a:srgbClr val="7030A0"/>
                </a:solidFill>
                <a:latin typeface="Calibri" charset="0"/>
              </a:rPr>
              <a:t>??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52A64B3-3F69-4575-B693-9E5995BC0B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5540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İçerik Yer Tutucusu 2"/>
          <p:cNvSpPr>
            <a:spLocks noGrp="1"/>
          </p:cNvSpPr>
          <p:nvPr>
            <p:ph idx="1"/>
          </p:nvPr>
        </p:nvSpPr>
        <p:spPr>
          <a:xfrm>
            <a:off x="416561" y="1851996"/>
            <a:ext cx="9580986" cy="3225127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Clr>
                <a:schemeClr val="tx1"/>
              </a:buClr>
              <a:buFont typeface="Wingdings" panose="05000000000000000000" pitchFamily="2" charset="2"/>
              <a:buChar char="q"/>
            </a:pPr>
            <a:r>
              <a:rPr lang="en-US" sz="2800" b="1" dirty="0">
                <a:solidFill>
                  <a:srgbClr val="FF0000"/>
                </a:solidFill>
                <a:latin typeface="Calibri" charset="0"/>
              </a:rPr>
              <a:t>Gen</a:t>
            </a:r>
            <a:r>
              <a:rPr lang="tr-TR" sz="2800" b="1" dirty="0">
                <a:solidFill>
                  <a:srgbClr val="FF0000"/>
                </a:solidFill>
                <a:latin typeface="Calibri" charset="0"/>
              </a:rPr>
              <a:t>e</a:t>
            </a:r>
            <a:r>
              <a:rPr lang="en-US" sz="2800" dirty="0">
                <a:latin typeface="Calibri" charset="0"/>
              </a:rPr>
              <a:t> – Genes are segments of </a:t>
            </a:r>
            <a:r>
              <a:rPr lang="en-US" sz="2800" u="sng" dirty="0">
                <a:latin typeface="Calibri" charset="0"/>
              </a:rPr>
              <a:t>DNA</a:t>
            </a:r>
            <a:r>
              <a:rPr lang="en-US" sz="2800" dirty="0">
                <a:latin typeface="Calibri" charset="0"/>
              </a:rPr>
              <a:t> located on</a:t>
            </a:r>
            <a:r>
              <a:rPr lang="tr-TR" sz="2800" dirty="0">
                <a:latin typeface="Calibri" charset="0"/>
              </a:rPr>
              <a:t> </a:t>
            </a:r>
            <a:r>
              <a:rPr lang="en-US" sz="2800" u="sng" dirty="0">
                <a:latin typeface="Calibri" charset="0"/>
              </a:rPr>
              <a:t>chromosomes.</a:t>
            </a:r>
            <a:r>
              <a:rPr lang="en-US" sz="2800" dirty="0">
                <a:latin typeface="Calibri" charset="0"/>
              </a:rPr>
              <a:t> </a:t>
            </a:r>
            <a:endParaRPr lang="tr-TR" sz="2800" dirty="0">
              <a:latin typeface="Calibri" charset="0"/>
            </a:endParaRPr>
          </a:p>
          <a:p>
            <a:pPr>
              <a:lnSpc>
                <a:spcPct val="80000"/>
              </a:lnSpc>
              <a:buClr>
                <a:schemeClr val="tx1"/>
              </a:buClr>
              <a:buFont typeface="Wingdings" panose="05000000000000000000" pitchFamily="2" charset="2"/>
              <a:buChar char="q"/>
            </a:pPr>
            <a:r>
              <a:rPr lang="en-US" sz="2800" dirty="0">
                <a:latin typeface="Calibri" charset="0"/>
              </a:rPr>
              <a:t>Genes contain the instructions for protein production. </a:t>
            </a:r>
            <a:endParaRPr lang="tr-TR" sz="2800" dirty="0">
              <a:latin typeface="Calibri" charset="0"/>
            </a:endParaRPr>
          </a:p>
          <a:p>
            <a:pPr>
              <a:lnSpc>
                <a:spcPct val="80000"/>
              </a:lnSpc>
              <a:buClr>
                <a:schemeClr val="tx1"/>
              </a:buClr>
              <a:buFont typeface="Wingdings" panose="05000000000000000000" pitchFamily="2" charset="2"/>
              <a:buChar char="q"/>
            </a:pPr>
            <a:r>
              <a:rPr lang="en-US" sz="2400" dirty="0">
                <a:latin typeface="Calibri" charset="0"/>
              </a:rPr>
              <a:t>Humans are estimated to have </a:t>
            </a:r>
            <a:r>
              <a:rPr lang="en-US" sz="2400" u="sng" dirty="0">
                <a:latin typeface="Calibri" charset="0"/>
              </a:rPr>
              <a:t>25,000 </a:t>
            </a:r>
            <a:r>
              <a:rPr lang="en-US" sz="2400" dirty="0">
                <a:latin typeface="Calibri" charset="0"/>
              </a:rPr>
              <a:t>genes. </a:t>
            </a:r>
          </a:p>
          <a:p>
            <a:pPr>
              <a:lnSpc>
                <a:spcPct val="80000"/>
              </a:lnSpc>
              <a:buClr>
                <a:schemeClr val="tx1"/>
              </a:buClr>
              <a:buFont typeface="Wingdings" panose="05000000000000000000" pitchFamily="2" charset="2"/>
              <a:buChar char="q"/>
            </a:pPr>
            <a:r>
              <a:rPr lang="en-US" sz="2400" dirty="0">
                <a:latin typeface="Calibri" charset="0"/>
              </a:rPr>
              <a:t>Genes exist in more than one form. </a:t>
            </a:r>
            <a:endParaRPr lang="tr-TR" sz="2400" dirty="0">
              <a:latin typeface="Calibri" charset="0"/>
            </a:endParaRPr>
          </a:p>
          <a:p>
            <a:pPr>
              <a:lnSpc>
                <a:spcPct val="80000"/>
              </a:lnSpc>
              <a:buClr>
                <a:schemeClr val="tx1"/>
              </a:buClr>
              <a:buFont typeface="Wingdings" panose="05000000000000000000" pitchFamily="2" charset="2"/>
              <a:buChar char="q"/>
            </a:pPr>
            <a:r>
              <a:rPr lang="en-US" sz="2400" dirty="0">
                <a:latin typeface="Calibri" charset="0"/>
              </a:rPr>
              <a:t>The alternative forms are called </a:t>
            </a:r>
            <a:r>
              <a:rPr lang="en-US" sz="2400" u="sng" dirty="0">
                <a:latin typeface="Calibri" charset="0"/>
              </a:rPr>
              <a:t>alleles</a:t>
            </a:r>
            <a:r>
              <a:rPr lang="en-US" sz="2400" dirty="0">
                <a:latin typeface="Calibri" charset="0"/>
              </a:rPr>
              <a:t> and there are typically two alleles for a given trait. </a:t>
            </a:r>
            <a:endParaRPr lang="tr-TR" sz="2400" dirty="0">
              <a:latin typeface="Calibri" charset="0"/>
            </a:endParaRPr>
          </a:p>
          <a:p>
            <a:pPr>
              <a:lnSpc>
                <a:spcPct val="80000"/>
              </a:lnSpc>
              <a:buClr>
                <a:schemeClr val="tx1"/>
              </a:buClr>
              <a:buFont typeface="Wingdings" panose="05000000000000000000" pitchFamily="2" charset="2"/>
              <a:buChar char="q"/>
            </a:pPr>
            <a:r>
              <a:rPr lang="en-US" sz="2400" dirty="0">
                <a:latin typeface="Calibri" charset="0"/>
              </a:rPr>
              <a:t>Alleles determine distinct traits that can be passed on from parents to offspring. </a:t>
            </a:r>
            <a:endParaRPr lang="tr-TR" sz="2400" dirty="0">
              <a:latin typeface="Calibri" charset="0"/>
            </a:endParaRP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62163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6EBB42D-0BE1-4E61-8308-9F13AC5C3A1C}"/>
              </a:ext>
            </a:extLst>
          </p:cNvPr>
          <p:cNvSpPr txBox="1"/>
          <p:nvPr/>
        </p:nvSpPr>
        <p:spPr>
          <a:xfrm>
            <a:off x="1028437" y="1917817"/>
            <a:ext cx="10135125" cy="30223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fontAlgn="auto" hangingPunct="1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2800" kern="0" dirty="0">
                <a:latin typeface="Calibri" panose="020F0502020204030204" pitchFamily="34" charset="0"/>
                <a:cs typeface="Calibri" panose="020F0502020204030204" pitchFamily="34" charset="0"/>
              </a:rPr>
              <a:t>Genetics is concerned with </a:t>
            </a:r>
            <a:r>
              <a:rPr lang="en-US" sz="2800" b="1" kern="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genetic development of organisms</a:t>
            </a:r>
            <a:r>
              <a:rPr lang="en-US" sz="2800" kern="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342900" indent="-342900" eaLnBrk="1" fontAlgn="auto" hangingPunct="1">
              <a:spcBef>
                <a:spcPct val="20000"/>
              </a:spcBef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US" sz="2800" kern="0" dirty="0">
                <a:latin typeface="Calibri" panose="020F0502020204030204" pitchFamily="34" charset="0"/>
                <a:cs typeface="Calibri" panose="020F0502020204030204" pitchFamily="34" charset="0"/>
              </a:rPr>
              <a:t>How are characters transferred to next generations?</a:t>
            </a:r>
          </a:p>
          <a:p>
            <a:pPr marL="342900" indent="-342900" eaLnBrk="1" fontAlgn="auto" hangingPunct="1">
              <a:spcBef>
                <a:spcPct val="20000"/>
              </a:spcBef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US" sz="2800" kern="0" dirty="0">
                <a:latin typeface="Calibri" panose="020F0502020204030204" pitchFamily="34" charset="0"/>
                <a:cs typeface="Calibri" panose="020F0502020204030204" pitchFamily="34" charset="0"/>
              </a:rPr>
              <a:t>What are the differences and similarities between the characters?</a:t>
            </a:r>
          </a:p>
          <a:p>
            <a:pPr marL="342900" indent="-342900" eaLnBrk="1" fontAlgn="auto" hangingPunct="1">
              <a:spcBef>
                <a:spcPct val="20000"/>
              </a:spcBef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US" sz="2800" kern="0" dirty="0">
                <a:latin typeface="Calibri" panose="020F0502020204030204" pitchFamily="34" charset="0"/>
                <a:cs typeface="Calibri" panose="020F0502020204030204" pitchFamily="34" charset="0"/>
              </a:rPr>
              <a:t>What are the molecular reasons for the differences and similarities?</a:t>
            </a:r>
          </a:p>
          <a:p>
            <a:pPr marL="342900" indent="-342900" eaLnBrk="1" fontAlgn="auto" hangingPunct="1">
              <a:spcBef>
                <a:spcPct val="20000"/>
              </a:spcBef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US" sz="2800" kern="0" dirty="0">
                <a:latin typeface="Calibri" panose="020F0502020204030204" pitchFamily="34" charset="0"/>
                <a:cs typeface="Calibri" panose="020F0502020204030204" pitchFamily="34" charset="0"/>
              </a:rPr>
              <a:t>Which mechanisms affect the inheritance?</a:t>
            </a:r>
          </a:p>
        </p:txBody>
      </p:sp>
    </p:spTree>
    <p:extLst>
      <p:ext uri="{BB962C8B-B14F-4D97-AF65-F5344CB8AC3E}">
        <p14:creationId xmlns:p14="http://schemas.microsoft.com/office/powerpoint/2010/main" val="39943595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D7465D-70C0-7A42-A6D0-D0784AA209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 they have in common?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00D0C9-D865-764C-9265-06FC326CC2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28874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2 İçerik Yer Tutucusu"/>
          <p:cNvSpPr>
            <a:spLocks noGrp="1"/>
          </p:cNvSpPr>
          <p:nvPr>
            <p:ph idx="1"/>
          </p:nvPr>
        </p:nvSpPr>
        <p:spPr>
          <a:xfrm>
            <a:off x="704851" y="692151"/>
            <a:ext cx="10972800" cy="4525963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tr-TR" dirty="0">
                <a:latin typeface="Calibri" charset="0"/>
              </a:rPr>
              <a:t>	</a:t>
            </a:r>
            <a:r>
              <a:rPr lang="en-US" sz="3200" dirty="0">
                <a:latin typeface="Calibri" charset="0"/>
              </a:rPr>
              <a:t>When did interest for genetics begin?</a:t>
            </a:r>
          </a:p>
          <a:p>
            <a:pPr>
              <a:buNone/>
            </a:pPr>
            <a:r>
              <a:rPr lang="en-US" dirty="0"/>
              <a:t>		After the realization of the variation and inheritance.</a:t>
            </a:r>
          </a:p>
          <a:p>
            <a:pPr eaLnBrk="1" hangingPunct="1">
              <a:buFont typeface="Arial" charset="0"/>
              <a:buNone/>
            </a:pPr>
            <a:endParaRPr lang="tr-TR" b="1" dirty="0">
              <a:latin typeface="Calibri" charset="0"/>
            </a:endParaRPr>
          </a:p>
          <a:p>
            <a:pPr eaLnBrk="1" hangingPunct="1">
              <a:buFont typeface="Arial" charset="0"/>
              <a:buNone/>
            </a:pPr>
            <a:r>
              <a:rPr lang="tr-TR" sz="2400" b="1" dirty="0" err="1">
                <a:latin typeface="Calibri" charset="0"/>
              </a:rPr>
              <a:t>What</a:t>
            </a:r>
            <a:r>
              <a:rPr lang="tr-TR" sz="2400" b="1" dirty="0">
                <a:latin typeface="Calibri" charset="0"/>
              </a:rPr>
              <a:t> is </a:t>
            </a:r>
            <a:r>
              <a:rPr lang="tr-TR" sz="2400" b="1" dirty="0" err="1">
                <a:latin typeface="Calibri" charset="0"/>
              </a:rPr>
              <a:t>variation</a:t>
            </a:r>
            <a:r>
              <a:rPr lang="tr-TR" sz="2400" b="1" dirty="0">
                <a:latin typeface="Calibri" charset="0"/>
              </a:rPr>
              <a:t>?</a:t>
            </a:r>
          </a:p>
          <a:p>
            <a:pPr>
              <a:buNone/>
            </a:pPr>
            <a:r>
              <a:rPr lang="en-US" dirty="0"/>
              <a:t>		The differences in a specific character of organisms </a:t>
            </a:r>
            <a:r>
              <a:rPr lang="en-US" u="sng" dirty="0"/>
              <a:t>sharing common ancestors</a:t>
            </a:r>
            <a:r>
              <a:rPr lang="en-US" dirty="0"/>
              <a:t>.</a:t>
            </a:r>
          </a:p>
          <a:p>
            <a:pPr eaLnBrk="1" hangingPunct="1">
              <a:buFont typeface="Arial" charset="0"/>
              <a:buNone/>
            </a:pPr>
            <a:endParaRPr lang="tr-TR" b="1" dirty="0">
              <a:latin typeface="Calibri" charset="0"/>
            </a:endParaRP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74203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etin kutusu"/>
          <p:cNvSpPr txBox="1">
            <a:spLocks noChangeArrowheads="1"/>
          </p:cNvSpPr>
          <p:nvPr/>
        </p:nvSpPr>
        <p:spPr bwMode="auto">
          <a:xfrm>
            <a:off x="0" y="221734"/>
            <a:ext cx="12192002" cy="2123658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39999"/>
              </a:srgbClr>
            </a:outerShdw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tr-TR" sz="2000" dirty="0">
                <a:latin typeface="Calibri" charset="0"/>
              </a:rPr>
              <a:t> </a:t>
            </a:r>
            <a:r>
              <a:rPr lang="en-US" sz="3600" b="1" dirty="0">
                <a:solidFill>
                  <a:srgbClr val="C00000"/>
                </a:solidFill>
                <a:latin typeface="Calibri" charset="0"/>
              </a:rPr>
              <a:t>INHERITANCE</a:t>
            </a:r>
            <a:r>
              <a:rPr lang="en-US" sz="3600" dirty="0">
                <a:latin typeface="Calibri" charset="0"/>
              </a:rPr>
              <a:t>: Transferring process of the genetic information from parent to child. </a:t>
            </a:r>
            <a:br>
              <a:rPr lang="en-US" sz="3600" dirty="0">
                <a:latin typeface="Calibri" charset="0"/>
              </a:rPr>
            </a:br>
            <a:r>
              <a:rPr lang="en-US" sz="2800" dirty="0"/>
              <a:t>Therefore, members of the same family tend to have similar</a:t>
            </a:r>
            <a:r>
              <a:rPr lang="tr-TR" sz="2800" dirty="0"/>
              <a:t> </a:t>
            </a:r>
            <a:r>
              <a:rPr lang="en-US" sz="2800" dirty="0"/>
              <a:t>characteristics. </a:t>
            </a:r>
            <a:r>
              <a:rPr lang="tr-TR" sz="3200" dirty="0">
                <a:latin typeface="Calibri" charset="0"/>
              </a:rPr>
              <a:t>	</a:t>
            </a:r>
          </a:p>
        </p:txBody>
      </p:sp>
      <p:sp>
        <p:nvSpPr>
          <p:cNvPr id="2" name="Rectangle 1"/>
          <p:cNvSpPr/>
          <p:nvPr/>
        </p:nvSpPr>
        <p:spPr>
          <a:xfrm>
            <a:off x="3220853" y="5069806"/>
            <a:ext cx="57502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>
                <a:latin typeface="Calibri" charset="0"/>
              </a:rPr>
              <a:t>http://</a:t>
            </a:r>
            <a:r>
              <a:rPr lang="tr-TR" dirty="0" err="1">
                <a:latin typeface="Calibri" charset="0"/>
              </a:rPr>
              <a:t>learn.genetics.utah.edu</a:t>
            </a:r>
            <a:r>
              <a:rPr lang="tr-TR" dirty="0">
                <a:latin typeface="Calibri" charset="0"/>
              </a:rPr>
              <a:t>/</a:t>
            </a:r>
            <a:r>
              <a:rPr lang="tr-TR" dirty="0" err="1">
                <a:latin typeface="Calibri" charset="0"/>
              </a:rPr>
              <a:t>content</a:t>
            </a:r>
            <a:r>
              <a:rPr lang="tr-TR" dirty="0">
                <a:latin typeface="Calibri" charset="0"/>
              </a:rPr>
              <a:t>/</a:t>
            </a:r>
            <a:r>
              <a:rPr lang="tr-TR" dirty="0" err="1">
                <a:latin typeface="Calibri" charset="0"/>
              </a:rPr>
              <a:t>basics</a:t>
            </a:r>
            <a:r>
              <a:rPr lang="tr-TR" dirty="0">
                <a:latin typeface="Calibri" charset="0"/>
              </a:rPr>
              <a:t>/</a:t>
            </a:r>
            <a:r>
              <a:rPr lang="tr-TR" dirty="0" err="1">
                <a:latin typeface="Calibri" charset="0"/>
              </a:rPr>
              <a:t>inheritance</a:t>
            </a:r>
            <a:r>
              <a:rPr lang="tr-TR" dirty="0">
                <a:latin typeface="Calibri" charset="0"/>
              </a:rPr>
              <a:t>/</a:t>
            </a:r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6" name="Picture 5" descr="Qr code&#10;&#10;Description automatically generated">
            <a:extLst>
              <a:ext uri="{FF2B5EF4-FFF2-40B4-BE49-F238E27FC236}">
                <a16:creationId xmlns:a16="http://schemas.microsoft.com/office/drawing/2014/main" id="{EB897CCE-9BAC-4DE2-BA81-441B9B37BD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026" y="5467024"/>
            <a:ext cx="1213945" cy="1213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1145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4 Metin kutusu"/>
          <p:cNvSpPr txBox="1">
            <a:spLocks noChangeArrowheads="1"/>
          </p:cNvSpPr>
          <p:nvPr/>
        </p:nvSpPr>
        <p:spPr bwMode="auto">
          <a:xfrm>
            <a:off x="239185" y="188913"/>
            <a:ext cx="11713633" cy="461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tr-TR" sz="1200">
                <a:solidFill>
                  <a:schemeClr val="bg1"/>
                </a:solidFill>
              </a:rPr>
              <a:t> </a:t>
            </a:r>
          </a:p>
          <a:p>
            <a:pPr eaLnBrk="1" hangingPunct="1"/>
            <a:endParaRPr lang="tr-TR" sz="3600" i="1"/>
          </a:p>
          <a:p>
            <a:pPr eaLnBrk="1" hangingPunct="1"/>
            <a:r>
              <a:rPr lang="tr-TR" sz="3600" i="1"/>
              <a:t>	</a:t>
            </a:r>
          </a:p>
          <a:p>
            <a:pPr eaLnBrk="1" hangingPunct="1"/>
            <a:endParaRPr lang="tr-TR" sz="3600" i="1"/>
          </a:p>
          <a:p>
            <a:pPr eaLnBrk="1" hangingPunct="1"/>
            <a:endParaRPr lang="tr-TR" sz="3600" i="1"/>
          </a:p>
          <a:p>
            <a:pPr eaLnBrk="1" hangingPunct="1"/>
            <a:endParaRPr lang="tr-TR" sz="4000"/>
          </a:p>
          <a:p>
            <a:pPr eaLnBrk="1" hangingPunct="1"/>
            <a:endParaRPr lang="tr-TR" sz="4000"/>
          </a:p>
          <a:p>
            <a:pPr eaLnBrk="1" hangingPunct="1"/>
            <a:endParaRPr lang="tr-TR" sz="4000"/>
          </a:p>
          <a:p>
            <a:pPr eaLnBrk="1" hangingPunct="1"/>
            <a:endParaRPr lang="tr-TR" sz="1800"/>
          </a:p>
        </p:txBody>
      </p:sp>
      <p:sp>
        <p:nvSpPr>
          <p:cNvPr id="43011" name="AutoShape 4" descr="data:image/jpg;base64,/9j/4AAQSkZJRgABAQAAAQABAAD/2wCEAAkGBhISEBQUEhQWExQUFRQXFBUVFRUVFRYXFhQWFBQUFxUYHCYeFxkkGRUVHy8gIycpLCwsFR4xNTAqNSYrLCkBCQoKDgwOGg8PGiokHB8sKSwsKSopKSkpLCksLCkpKSkpKSwsKSkpLCwpLCwpLCksLCksKSkpLCkpKSkpLCksKf/AABEIAL0BCwMBIgACEQEDEQH/xAAcAAABBQEBAQAAAAAAAAAAAAACAAEDBAUGBwj/xAA5EAABAwIEBAQEBQMDBQAAAAABAAIRAyEEEjFBBSJRYQZxgZETMqGxFEJSwdEH4fAjYvEVM3KCkv/EABoBAAIDAQEAAAAAAAAAAAAAAAECAAMEBQb/xAAmEQACAgIBBQACAgMAAAAAAAAAAQIRAxIhBBMxQVEiMhRhFXGB/9oADAMBAAIRAxEAPwD1R2Id1+gQ/iHdfoELkK2ao520vpJ+Id1+38J/xDuv+eyiThNSJs/oZrO6pCo7qkY8kMCdUKQG2EXvG5903xnfqPuUnO7oIUSQLYRqnqfcoH141cRJgXOqRCZNSJbEHnqfcoXHuT6lMQiyhQKCYBuSEz2t2lRIkKHT9AjVTU29yowp6bzKDYUidjoVqlXVQvCdlVVNWaFJI0fie6ZruqrCqEYxICq1LNizKdRMqgqSUtBsdJMnQCJNlTpKEEmlOkoQZOmCUqEEQknTEqEHSlCHIoUIYr3JgUnhCtqOYKUkxSTAsUpISUkQWSCqi/EEdFXKYoaoaLZY/EjcBRueJ6KEhNdCqH5ZPl7oCoS9umds9Jn6pw8ROvTuopJ8JlmjXlBSnlCL7IIRBRYbUUrTCqh99FOx0oNERIH+SkB8lA0eSlYQkY6JCEmvnUR+6NhCRb3VdjUEw3spxUVcMtKJt0rpjJ0Th/dTtKp5SpGkhK0PGRZSVc1CkxxQoaydR1CfJStKB7JQQWM194SDkBaUDne6arFuifOlmUMps8qUCy0ClKhBRIUGzJegUjwoytaOcxJk6UJgNAuamujhGGBSyUQOagVlzFl8b4mzD0KlV/ysaTqBJ2aJ3JQ2GUQcfxWlRANR4bOg1J8mi5XPYnxU97m/DMU3HlcBYjNHMdQY2XmvEeN1K1U1XuJcZOvyjZvktfw3jQ5mTYGTuIgkQN7/AGWfO3rwdPp8Si+TuHZy4fUj11UuGxD6cnNIJBynSNx/dVsBjS4c2o5SW6WNr+UK/kzDaANZ01XI3cXaZ09E+GjRwnEmPbmFhJtrodLK224BFwQCD2XNUKpaCI31Gg3krT4RjjmyOnKRyzsbn/AtWDr7lrMzdR0FR2gakKZiQaiAXUbORVMWbsjkdEICNjUoRoRpJICjyjDihaFIQgwhNqIvilRAog5LRYnYYKfMmzoSUtDkrHmUZrqEghMpRLZJ8ZRSnhIBRcA5Y8omtRMYpQxByDqRsCPIja1FCGw1GS9qDKrDwgeVemZJRISxCWqYoYTJiURBEHooUOMwwqMLCSA7WLH3Ql44CqvkzsZ4rwzHZS/Md8ug8yuZ/qHX/FYNjMN/qZ6zZAGgANydImLq/jP6dYepJNSs1x3Dme0Zbhc7xbgdXhjBUFU16BcG1A4ZXNLjykAEyLXWWTzL8lX+jp4l00mlzf08/wCMUKdGabarX1B8+SS0kbB0CY9kXh21QdZERqO/fyQ+IarC4ZWhoOZwDQIJIEuF7eXmpfDmKbnAMTHlEfcp7coWXSj250e4eH3Z6LSYnyifNWcTg2AuMXIuNux7f2S8MYllTDMIAZHKRaZH7oOPOybSCO2/RcycdVZfCTlM4ziXHaeFrtbWeS1wOZwYeaNNLA30C1+HcXo12udRcTkImRBvoQD5QsDxBUaaZztaWtInPIEWBhw+Uwdey5Xw7xg0nPbRfAqGC0tBmDaDsR1CpjiTi5e0dDzJR+nt5x1OAS4TAJjbz2CLC42lUMMdPsfquc4T4ap1GtdiKpIN/gt5Be8PcLu26LrMBgaFFuWmxlNv+0R9Tdb8eTLJJtpHJz4sMZOMU2OGokZxFMbpxi6fVau6jF2ZEeRG1ik+Kw6FLKOqndQjxMCE6PKn+H3R3BoRgJ4UgooxQU2CokMJw1SGkmyqB1GTtCP4SbKhaDQLWomtRMCfKlbDRIE6FqJKOIJ0wTqEKDgoyFI9ACtCMjQKEhSSgcUyYrQEJEIpRZAUbFoiyrO41wlmIoPov0qCPI/lcPIwVr/CUdSihsPGLPlzi2HLKzqZvkc5tjaxIMDYTsj4LiW0sRTe8DK1wzTsNCe8C/oo+Og/iKszPxH6mT8x3Wa+pKdovjNp2z3/AIFSwzw91N73NquaXtbIAdFntIEgkBbXiCo1lBtKDtdzua5tM9yvEPCnGMRh6ZeysWgOaMnVhNzOwEEeq63AeInVWufUcS6pDrEmDILL7Aaea5mZVdHSxtumx+LOhlQv+ZrSSAcwAmLA6tI+q5/wL4fqPrtqlo+E0kXMSew3WpjnB9aILm2a8QGmc2ZoJ0i83Gy6PAQxoyCxj0t91mctIOP01RVzUvh0JxAaQBbSPqpamJOUO236gqgxubqYGmx6H7pYesbgi3cdVS2/odUW24t0kaixBnUFSUcQY6R1MrNybj27FWKTbXER+9wq1ORY4RNNuLPW/spqOM1vb7LLItrpf1TsfB77jvKsU2imUEbfxZ0MdwpKfEHDW6zaTgJN7jSbWvYdf4VgwROqtU36ZncI+zcoYkGFPquYp18h6f5t0W9g8UHBacebbhmeeLXx4LYShMnlaLKRQlCdJAgwalCdJQgkgEklCDwkkkoQoVEMKV4QFXozNAwhLVIhKIrQBCZGQhIRFobOUD6hhHCiqBShlZ84+OcF8PHYlpBtUcelnHMD7Fc1lELt/wCqBB4jWAMxkB8wxsriXMurSymaPDMQCW0nEhhJFtRefaV0GGrNbndTJNUvsB8sCBHZcxw/Cuc8NBAn8zrD+Vv4WjlcC1zszXGJiDJAkN97rDmUTo4G65N7A0fiOzNMk/8Aclo6/KP07rbwRbOoGUG02iYBn3WJwnFkgjMbnndeJInLeIMC+y2cHhy02Fs/9xlnVi5uRc8nQg1XB0uFfpeCdvuEFdhJDgBJls9rGZ2uosIBoepjcxMqT4pIJuMwNztsLKtkJmVGhoNiXD0QOxgBIc7y9AquHi0mRmDRHWJ0Tky43EQQJgDqVXJliii2X3LdzFuo0MKNlUtfGaTqBoQBDbdRPVUqTwWhxMENaeV2bewHmrb3SbjmLWkHfXfoohWi7QrkA3JveY30V3DV5JjQGIHl/wALBph0XAzEg6yGgbeavUXkGbSYgddRr5JrKXEsl+Ynt3/ZaGFxOgBi+3+03F1g1/8AuOEaif2191rYd8MzHWwbNjewHqSmxy5FyR4OspvkSiVPhVfPTB6/xori6kXaOY+GEkmBTpgCSSSUIJJJJQg6SUpKEKjwoyrFQKEhWJlLQCUI8qWVMK1YEIXtUuVMWopg1IcgQPYrQYhqNQ2GUT51/qEyOI14kf6hnXXKOq53DAkmLkXm0ja66z+otKOJYjKQZeJ7HK2Qe65+i1sgOgZvmkGxHyu1u3aU05cGjGuTVqYeQDlgCAbZndReY1+6JmJGXILk7GbEaXLdipMCxhaOYE85vcEXIAMEA26bo8E1rmukiHEgNIDogCxMzGs7LDI3IlwdFodyWDTD2X1yyct7gGOuq62gW6ic2XSbWvebH02XJ8Oqf6gaGhpzFzTAI3hsmZGWBHddHhGnORLgMjGnMTmZ81w0CDrE9QFlycs0w4RoMxdmxIAPuImQehJj0U3xJYAOYXBN++vTzVNrM2hOUAWLbg6TBFzY27psXXDRM5XXaBEglxABgCYmR2lUFqCp1ok2kljrT+WDBMWm/wD8oWYk53WaXQ1ze2ac0jeHAD1Wc7E/6dS3M1oOt4L3auHZxhW24kfFYIiALjW/NHkdNtkGhkWmhjnNdMEtDS2YMnaOxurFUkBsz+Zt7ExBBEjsb91SwnytcLOeS4yA6+WJdMEHKArrsPmN7Brha40l0nrrCVisnYwZjykmGiRB/McpPqSrtCiSTNxIggzZoi4OlyfYKrhGubIMkAkA2cXDMCCY35iFo4d3LtMusDOun3n1RVMpkZGIxIznUQTBjMN+m1/qtFuIHwdoGkmSCD52hU/huFRwABF43zZ4nMD3GyGuwOa9p5oFgLw4WLQLayPZRNRI+TrvC1SaTrAAOgQZnlF1trC8KWpvHR+kWHK026rdldbH+qOZk/ZiCJCnCcrHSSTSoQdJJJQg6SYJ1CETgoy1TIMiK4FaIi1CVK9ijyJkytoaUziiyJPYjZKABTuT5EnBCxkePf1b4FkrNxDQMtVuV8CBnG5PVwj2XDYVjnEQTZrhqJE7TpHZe9eMvDhxmFdSBhwIeyflLmzAd2MkTsvDOIYGpQc+lUBpvb8zCRB6dja8o3aotg6Y/DpJ+GRI/wBs9hyjcqZ9N9NxcwOAm5dAvoYvoY0U2DDXOzAFpFpbfWxOW8ehV/GieUjNJOQNDcwIFmum+Um+6zSfJtVFao6f9RglwLXFuQNcAC4EhxEm3Rb/AA7EQGvBIa/LBdl1F4IF45dIMRK4WtxYhzQJyZeYGbTqLGwPZbHAi5zmNDnRMwczpNyYmQCB5WlVZcdK2W48mzo77AnO8ucdY2dEQCLu7qDxBDKT3mBlabz3sOupUuExIc8U2yDfMDeA2CDf8pNlS8cYkCjUpg8zg0tEGIDszubbQH3WeELZZOdGFw2rLXl+mjgRJIaBDR0MACepWs2lIpiYdyZzvlnOddhyg+SwcHxAVWEuBNRjQSCCCXEuIcC3XYW2Wy2qHS6b5ZLm5i3UDIHAHUagibymnGmCM7L9GpMEjYnMTvm/TN9B7qzTLpbqJ59YiBdu8zm0KzXYwBrg2C8ObqRmElsOvbQxG8WUruInO9suLSBle1uW7ntFgJGh16NlVKAXM1cDxAvaSBILgANCCYkE7wZJPcBXKD3NY5tmuJdld825EnS43815/wAd8YjDxRokF0y57bQC4kBoHaJM6i26v4LxWHBgL/mZDeQF5cXCWkEcu5G0bKx4XFWULIpOjqqOKmDI5gXSJF5Oa3QX+yqHFMJfTY88sSJkOLri/QHvss6vxEEgNeGuJJc0DLMyTINomZHdVcBkoue94HMBkZqZMG/+0bX0Kpjj9sus9M8J4gmkQ4QWwGjNmJblEO10mbrdXJ+BcJmo/Hfd9RxIM6NyhoZDeWBe3ddYF1IcRSOZP9mPKdCnCaxApTBJJSyBJIZThSyDhOmSlEgKELNfxboAozxJwJ02VPej9F2RquCByyxxg9B/wq9bjL+w9PZB9RBA2RtF0IatYAXt5rnqfGn819OgHRYWP4m95iHOIO5sg+pXoqlkSVnYu41SkjNoQNP3VkVmnQg+oXn1DOSC5pbqLdJgfS6tVBDTcncddFT/AC5Lyh4PZHbucIXAf1U4LTqYf44ympTibiXU9x3IN/JXnMOWCSbQb9VTr4Bj/mBs0gSdiCCYVseq58Fp5BhuJtpOkgubNwDBixseq08V4po1GgBrs4zZSQIgjcnfusfi+ANOqWOBDmkiOvQ+RAWVUYR08lvUIT5ZFkkvBqYGqTWDoP5Zy6WHf7LtOG0mzHOA4ggPb8MSPm0bIJ2vouW8N8ONU5QzPmNhHTmN5BFrd12bcKAWn/bmJflGV0wBDTpykTc3F1l6mjX09+TW4ThiXOfDiS5rW5nlxa0NHxKZdrrDo6kLk/E9R7qlSowOcGPczMLgkcrYgQBqPMHqu34FRGWwPMLnru3Kf0xEaI30g0RlEE3AgAk8xt5rF3FjdluRnkQxJpwSC0iYEubvaDMjRXneKTFpJILSS53nNjErvMdwSliA4PETEFvXrH/sVjDwMw06bapuzNdgALmlxIk9bn6K5dVhlG5eTNtJHPN8SVnieUAgXOlhlB6zBd6qpX8WVcha0ZWk2J6QBEaaTJ3V/wAXeHm0a7Ph8rHtEC9nNAaf59VzmNp88W0F4IB2mwWvFHHJJpeRJTfpkzsBUfLidRmnXWNh5j3T4ao6nUEktgi+tp1troVtDAZGsNh8RpqMIhxAAyu1G5AVyvwcVqQFmuuAJAio0c021ktSyzJcPwOsT8ryWMK41eY88hxBPKM0QABq5siYVnHB2Rrxysc0EBx1iwbbUyB3iVkcJL2A06mfLzgiSPhv1ntcDeCB3V/F499IBoe+Bl+YSdM92ukGM1tDBWZr8uC+MuD1HwDxemcIJc0c7oF+2pgA+i6U8Wo/rb7ryPwJxQucKPw2gHM5zr6gWt3/AHXbmi2IjQfc3KoydVLE6aM8onRs4zROjwphxCn+tvuuVFNoMAD+EjeJ3m3dUf5B/BNTqjxGmPzD3Tf9UpfqC5sOttaEZq3g9Pum/ny+B1R0rcaz9QRfjGfqHuuXqVea0W29EzHXsSiuvfwVo6xuJadx7p/jN/UPcLlHMkROnT6qJ2DE/N9U/wDP/omo/wCIBi4T18c2b22XJDjZ0n814Gyq4zxASbbl0b9kNH4s5L6qNHV1OItD40sb+xVbF8TAbc81onSSd1xtbjDnPknYgaXMz9FDX4w4kTsJ9mx+6btUVPqk7OidxMtD+a5JIGut+voo6nGMrXzINza93G3pELmfxZhsmZn1klQnFGDJ3P8AKscE0U906l/FrCDORozH0SwnHOUTI1jqLA/YLkPxjo/8gBt1lTNxhIAmwJ85IEX30+qDx8FuPqJWd7/1OWGCDOvWJMf52QVMVIJBmIHoY/dc/hq1rSSGk+cmITuxpGYwbOAA3PNEdysMttuGdaM7ijI8acPc4Nqj5mtyuEXiSc3kuLq1BI9J816a6rnYNbzc/pAg+W6878SYMMrltMEDLTIE3Ejuup0OfdaS8oFuzp/DlKmA23MDmc7MZh1o15XdCF1WEwonM2WZg38pMSDmIIvMxM7Lk+CYAVKVNzaha4xmbEm1i6N+nuu1HD8RSbPI/MTBJc0nNYCWmQl6mf5cHVwLguUKHwaVRxc6LNANyJcABOsbDzVSvUjpLjMef9oU3EKz20g10EZwZbplsCI2gjT1VJ/ygfq33iSfuQuX1MueCnK7ZNENgWuP7oqz2vaASRfXcDsQq7nETN9fSwmPqq9LEQRchsekWKyx2ZnlJcEfivB/GoEN5XMl4Pcba7grzp/DXQ0yL5rZriJ+YRa8CO69QwTXVnZWuF2mJtHKRzfsnxHhdrWFri4NcGB75uDJ1kyQSZM3vZdnpMjjD8vpMcd7o4DAY8uGZxymjSDGaSBmLQ1rZhxJNxuu18OOp1KVN1Nr3ljRTyu5Z5sznE3kDRUONeDJbnpjI5ujGg5CWzztm9xlVrCcK+FkDnuJZlIIcW5iBMPAtaB7IZ8kDUp9v9jF4k1v4x4+I1jHlrgHB7mmA7mlotDpBO0DoquI4c1zw3OXZiM4YJbnDbgGdMobed7wVq+JMZdlfR9F4gCIIdLi3fcWstnEVCBSfUDRTLCKhblOaq5o+drRkpyJuOhlWxk3BSRXjyKdmH4MxT2Yj4Ypn5nSbCBEEG86QvRmVOWZMkidP8hclwjF0alV1ZsMcGZXNsLAm4O8wFrOxBcRltB5r7nRsrl9ZK5/8BOWvBsseJcfdRPbL56aKjicVbWANTeTFvupKmPBE7jW8381hV+xHOPgs0qokxvb1CtfDtE3F/7fRZ2H4i0WIjQ+as1MSADNosPS6sV1yLvGid7NMuqNlMj9/RU8PjJidT9r/wAK03EiAfoEY17BafKJ2O621n10RGgFWZibmY1Eba/dRfiQ65AB81KD3DzetjySdp39VTxOJ0j/AJ3UVarJNrDQXtaP2Vc7W7/Vd+OI8zL4TOr6XQPrdPuo6uHLXEHXfsgc0q5YxGqZL+It3SdUtr5fRQspHYSia06H+Pqi8aoKJHP+unnafslTrRN90NSlD3N1ykifI3QDDEmwS6r2WRbujRp8RLW69en+bq7gsYTJaZhs5d+XX1G6xq2Cc1o06HoPVTYUOY9jomDJbuQZa4e1lRPFBo2Y8rjI128QbETYzaeskLifENYnE1CTMxEdAAukr8Oe1xbYNBJzdJmBOlrBcjjaRFYmJvv06q3psUYybXw04crlOmej+B6YLKbm0wXMDi11gS6ZMnYRaD0XY4rHVKtfIGxkyOIMTlqAiRsSCHGOy5bwNRyUKeYgOLHuiL2q2nvzADsuswuX8RUJnK74cSP0tcCD01+qqzNbM7uO6syvFlU06jBMzTGUnpmvpZZmJxENEluYZTJtoTMDyIXSeMsGxwoumMuaLWIsQ09rLg+J8PebgztqBlk+5WLJCDyU2Ycs5R5NEcQAdp1tcA21G0FPRxjHCR80GZgwDEQOllzdTDVWvaBfKDeDECbSdNFF8N1NwzXAdzbAgCeW6sj0kJeGYu9O/B6bwumG0ZDGkS0kRLiT+YDYDorWGohznRBMlr4lska8pmRpoi8M4Z/wWue/NaReQeltBAsrOLxVKnUBLsheDlvqWgkx9RCtca4OtjpKjP4tVyMDJjMT2tvfe2653FNuXDcGAg8RYh1WsHNZma2zSTd7hBBLdBc/RBjnupOqtc0zTAJLd80R2Nj9FhywcpbIom9nTMzH0jlMc4m0RmnQZe4ErR4Tw5tbDmjlaxhhxOZ1nAHK52+puNFTbjNMwgtLtRMEf3+62eCMp1KfI3I5pYzOYMkjM49YIstWObUafoTA1tSM3huCqUHPDocMvKd5bYtHY6jzWzhmF3rAMWj16hHRdUMB4EZYkzcZnAEdSLdOiJji0hoJa2RBN5MRqsfU1KRbmgk7A0JJvB37ERb6qGXkjLpmvHd1lOKb3O0AF5I1118oR/h8jyCYjQjyEH6rJ45MjipMqVAfitkyHGAZtIuI+nur1auSbmxkjoY18/NHgaIIynUWBjcO+xlHi8MZAkSC0T3gDMmnJvwSGFOLdipVPzaDQ7ido+qs0XjIM2aXCQNPXtM2VfDmc7ZDrBwibZXAER/mpSylzC3NBbOulidO1kik/ha8UYptMnZ8wBm17+oA9gpTh2dT197/ALqtTcTlgiIIM7EGSPqrzGiL9Tr5p+StRT8nlOLoZXEGZkg22mf3T4XDZjDtBc7aD+YXc8a4Yx7Q4zLQfWL3jfv2VPB4BtOrI3ZUkeUQu4upWto5EsGsrOXw9Frs4dZ+YECNTJBGvl7oqmAa0kE8wBgaaFdLX4VTqZnkQQdtzAIKgq+GmE0zmLcwbIaANWglIuov+hO37oxDw6llJzzYWnfcadFJT4a0t6k2aNzaQe+i1MHwVhtJiw9ZIlW2YABzGyb/AMKvJnkvY0cZgvwQcQQLO+WInmEE+4Ugo5BcW0PcTe3sukq4JtndLRFoALo+kLGrUZcQ68NcTrBkkaT2CWM9y1w1fBRxBbDcsNPLJiRcX/e6kD2tYG/MJcQdp1Ga094ROwQaQOjWt6amQfMHROzBhozySXyCCeUQYdbv9E1LwGKfkzKzSQZByhrs0GSXGYJ9liDAAy4izonciP27Ls/gjK6QDcTbWJH7IanDabaga0Rmae4nWSN/JX4szSaoaKfDRb4FxVobTYC4uaC2Czmfmm46NEBdhgMMXtu1zROt29PpbRcHwCmG4ymQPlqEQLWDTAtt2XpfDOKF7S0gAEkNj8o289FJqLab9nZwdQ9OTm/GPECHU6IENAlx0iRyDXsb91zdesQ43y2JIOktB0MLW468HFPMEg7F2bXlEE6AZiRCqVaTX16bXC2UiP8AxEfVZMjTlbMmXI22GyoYLbTYOMQTySYjVDiKFNwc4gOkRpfSLpY3DTlaDllzr6wASIS+F/ph83sNB7qhxflCSyMuYfxDVoUGU4zQMrXGbZuo2iyq4zihqkF4ksGtpBFnOI/LaRKfFMBkEXGUyLSYdcjdV6WHaHyBBqNv2kDNHnKbdyXLG78vTJRiGnKdRBiNco1jqYSNJzgYfcRaAZLuYA6zuoDhA1zPMwIOpOSdb9UPDa8OywHczW819XG46G31QWP2hI5pv8WSYBzalN7XAFzoglpMSSSTfcR7KLDYzKSWsluhyglv/qRporeOZ8IF1jm5oiALTHfVRPYxxa0NyjOGm5MyzMTCDauibSSVPk0f+oB9oEnmHc3dbcdU7MQQ0XBvsZjlIJP0VDhohxp6hvyk3jLJFtN1OaF87TlOU7C8HXzVcsaT4HeWTVstUcWWlswbAXidwfSeqf8AFH4xLhzZebpJt6ajVRNGcOnbJA6ZgSf29loUaALg4j8ma2hMlg+yr0RG2+EKhQc2M35SXBvkLfshxHEQ0851mBM38u52VzDuLniYsIFuhj9lXxvDmRMfmcD1+URlP5blGKTdEd1+IDMY2bRfQxsBefslSdGbKWwGgjy/MPrKhGGEPd0A+ouliWZXA6nmbMQdRcn10RULtiKUmi/QY0gwdYGm/UpGizqfZUn42Gkhos3Nfs/LA6LUYTG3/wAje6aMJUTbmj//2Q=="/>
          <p:cNvSpPr>
            <a:spLocks noChangeAspect="1" noChangeArrowheads="1"/>
          </p:cNvSpPr>
          <p:nvPr/>
        </p:nvSpPr>
        <p:spPr bwMode="auto">
          <a:xfrm>
            <a:off x="207433" y="-144463"/>
            <a:ext cx="4064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>
              <a:latin typeface="Calibri" charset="0"/>
            </a:endParaRPr>
          </a:p>
        </p:txBody>
      </p:sp>
      <p:sp>
        <p:nvSpPr>
          <p:cNvPr id="43017" name="AutoShape 16" descr="data:image/jpg;base64,/9j/4AAQSkZJRgABAQAAAQABAAD/2wCEAAkGBhQSERUUEhQWFRQWGBoYGBcYGRcYGBgYGBsYGBkaGBgXGyYeHRokGhwXHy8gIycpLSwsFh4xNTAqNSYrLCkBCQoKDgwOGg8PGiwkHyUsLCwsLCwsLCwsLCksLCwsLCwsLCwsLCwsLCwsLCwsLCwsLCwsLCwsLCwsLCwsLCwsLP/AABEIAPIA0AMBIgACEQEDEQH/xAAcAAACAwEBAQEAAAAAAAAAAAAEBQIDBgABBwj/xABCEAABAgQDBQUGBAQFAwUAAAABAhEAAyExBBJBBSJRYXEGEzKBkUKhscHR8AcjUuEUYnLxFTNTc7KCkpMWFyQ0ov/EABoBAAMBAQEBAAAAAAAAAAAAAAECAwAEBQb/xAAqEQACAgICAQQCAQQDAAAAAAAAAQIRAyESMUEEEyJRMmGBQrHR8AUUI//aAAwDAQACEQMRAD8A+bCUGTQeEaDgIsElP6R6CIiyeg+AixMeO2z00jzuU/pHoI4yU/pHoImI5ULbDRGVKT+kegifcp/Sn0ERlG/WLCYDbsFIgZKf0j0EUzZQ/SPQQQ8VTLQU2bRWuUOA9BE8PKT+kegjw2iWGvDNugKifcpcbqfQQXIw6X8KfQfSKFCsFyLiITbodI+nbDlyZ0hC+6lPZX5aPEmh01v5xdj9lSihTSpQLU/LR9IT9g59Jss6EK9d0/ARqZqKR4GRuE2rFpCWXg5S5L91Kdv9NFx5Qm2pgpRAWUISEpLkS0EOTRw0ONmqbvEcCYT4l3YB2cP6ho7fQt+9X+9CS6E0zZstVO7DCpNEAg2ZhmPRrPFyNkoUcipctNRZINLmoAasLsXtGcnwySsO1GHUXv0s0Hzps1KFKWMuZO5UEsxBJAqDyc9Y+ifRHVlZ2KwU5CqMAJaKOXJCqk3avyizD7Mc5VS5ZTR1EJcEUZkpHG9bQuwO1VB0rBpdn01pUBjeHOFMuY28oN7LmrwE2M0gXtDKlp7lkIASpRohI3QUs9OAjaI2fJIH5Uqo/wBNH0jGdp8IEZClw4U9TXws7xtsAfy0f0j4CIznaQsoqkyKNmyiCO6luP5EfSPBs6V/pS//ABo+kFrSzEaR4sMeRrElJsFA/wDhsr/Slf8AjR9IH2hs+UJM38qWPy1+wj9J5QeIH2l/kzf9uZ/wMVi2Kz437Keg+ETEV+ynoPhFiYRnYiQjiY6OMKEjKuYsMVy7mJmM+wHhMRVHpjwxjEBaJSDvRBNo9Qaw7AFqEbf8PeyAxayuZ/lSyHFRmJ0BHCMUsgR+g+xmz0ScHJCARmSFl7uoAmDgxqTtiZZ0qRmV9lP4PE95LLyVgpIN0E7wrqHArzg7M4ht2qKRIWpTjKynSCWILh20e/KEeFmuH0Ijyf8AlMEcc1JeUbFPktia2JWP1fMQHipZKlJBYPmdhfSun3xgvaoy4hB4j4GBcbj0y5hCgKtoLUepsKPEvQv/ANU/0DK+MRZMExNEZQzsVhx1LVPqKPAmOmZnN90uQaOcr0bVnbnGk/xxKpagkJIIYFQ8nZtK+nSM9i0oYlA3QwpWrtUmrNpePclI43K5Rr7LNkzWzUBddXswCeGv31lidkhagqWQhZIDDwkk3I9bcI82a2VRJHis4/l0d/7QfsYd5PTWiHLM3Ee6gpCTycYtmnKXu0vsWY2QtBCMUgt7KtD/AEq+R9If4LapASAApIoSPEA36fS0PcdISqWUqAINwQ4PkYyk7suvP/8AFVU2lqP/ABUbefrHHi9dCesuv2djja0aSXiAQCC6Tr8jE5idPMdNYxcnaqkLKJoVLmChehP9QNFDn74fYLbgIZellCo/6hce+Oz23+Udom+6GrwNtI/kzf8AbX/wVEpOKSpykuxYxRtKb+TN/wBtf/FUUgq7EZ8hHgT0HyixMVJ8A6D4RNJhGdaJvHRF454UxyLmLHikXicZmPVRGPTHkYBARFam6x7MWzmPMDs5U1Scy0S0XUtRZKQ7ElqngAASeEdOHHydvolknx6LcJjlS1ZkpSVcVDMz8jQnyj7H+G6cRIw83E42asSikFImE0SlzmrYVYBqxR2B7C4Kk+XOOKUgg5gkplBXBiN4jgTTVoxvbrtxPxUxclQEuXLWRkSSXILbytelo7qOSzbYP8UZGLnKw60ZETNxCyaKdwyrM9G6tCrBzZ+BxAw2KrKXSVN05JJ93WPl5B+kb7YnbD+OwqsBiiBNKfyJyiN5afClb2VoFPXkb8/qfTwzwcZfx+hoScXY/wC0ArLPM/KMh29xhlzEEe1LrzrUfCH/APHGbh0Zw0xCsqxqFB0q94jL/iQlxh1fyqH/ABj5r0MHDPGEv2jpzfKD/gR4Ta5SUmtL6vd/cw8o1S5yFyc4Yk5bHUkXHIU091fnwMOdj48uZZO6a9CNY+gyY1Vo4sS+aNRg0qbdGYlX6XYAlzW1hXlzjSdn8HlWpf8AKEjQ1OZRItdoB7PykplBa39pmLs6iXYa0DE8Ie4LHSVqPdKCgNQb84871b44mdSj87DcXMATUsIymze1C+/SoABIctxDGI9s9ohSkISpwASoA6khn9PfCXZ11Hgk/IR5cMS4OUvJa9m0wKpGPWUTpb0JBsQf5VCoMKNs9jp2G35CjNljS0xPkKK8q8or7PziheYezG8xWICkobUP6wkM+TBkqD19Dd9nzbA7crQlKtefJQ/tDiftdKpMzMGPdrDiqScp9POGG3OzkqeMxGWZotND/wBWih19Yxe08FiMMheYZ5eVQzptUHxC486c49zB6zFm09MnKH0ZFCt0dB8ImhUBS1lhpb4RYiaY6XAZMKeOeB++e0dm5wvAJfnrEwuBH5RxfQe8/MweBghU7hETOF4pdr0ia031g8EYqxkzd8xFEtZUalwAwfQconik7vJxHuClpKakguGpetXL0AFY68SqJy5fyNr/AO5WIkSkycMrupSAAGSnNzLtqa26xlVT1TFFSjVRJJOpNSTzihSXNIJw5AIJTmS9nYesWJEAWDXgWaCkvGuwmOlzgJcjABU13dKpi+FMlmvc6wo23g8pyqw65CnJZRXXkArhGMPuzO21T0qSs5lJZ1nxKFhm4kAM9yAHtE/xCR+RIPBRHqP2hD2Tnd3PYkMpJ9RUQ97aTM2GRymD0KVR4GWHH1sX9/4o6VvGzDvXlB2zkfmcKH3wvaD9iIJmDzj2ciqLIYl80PNlbZKCUMVAF1XYjiWtHs/ErTMMwKbMSQUn3ffCEMyaROXlcEOKG7ceWkHYTHEJsCkixjlyY1RV7YdJU8M8CN1Z5Aephfh0hnTrpDDDf5SuqR8Y8rOmtFYDHZxZJPOHeyNsg/lrLEUS/DhCTDp3B1hZPmb3nHAoKbY7PouKXQDj8oB2gfyJv+3M/wCJjGYjbUw5N6qHY9Wv6Rb/AOpViXMSuoUlfk4ML/1p2mjWfP5YoOg+EeAVj1FAOLCPFp5R9T5B4JpTTT0j0Swbx0ug+USB1/Z+kAJxLUv99Iio6+g/aLFA0LdY87wM5gGOMsK5UrxiaUMBoDrx+6xGQh62+L1pFykGgdx6Rm/BkvIRszs+vFKmISoBSJS5qQaZsjbrmgcG54QsTJyJALO5cP6CkE4leQMCxN+f7fSA0qH2I6cfRzT7CsKUlXysI3PYz8M5uMabN/Kw939pY1CRpwKj5PHz1SY0GF/EHFjDqwxnrMpSctaqSnglR3gGoz2ipI321vxGwuBUcPgZKDLS6VFFHLMSFCqj/M8Z+X29xWJlGR3KZ6lDKkqTnUkMQS3FjeMbh5AUQLZiAPM8dI/R/ZDs7JwmHQiWElTOpYZ1HUvwhJSoZRs/OU7YswTO7UkpmfpZvSH21OwmMkSSqYoFCcpy5ib8AbkPYR9z2lsiUtYWZaSsEHMwenNngiTgkkupINPdEXlt9Ffb1Z+Z8bs5Uts6Chw4cM+sS2ED3vkY+8dvOy8vE4WY6QFS0qXLPAgP72aPguCxoQp7uIefyi6FxpRmmynGLdSqVCixZjfjqI9kTvLlFE3EgkkanyiOeNwbRJ22aHAyyU5k0PD7sYZ4bFgpy2OZ/kzRmsHtlaDWo5/WHqQiagKTRQJrrowPEXjzc2Nx1Pcfv6OmD0aBAaWOkJMUqsXScatH5UwNSj8P5TqIFxJrHnxwvG77T8lWylaormncV/SfgY9WI8mpZCv6VfAxZCmc9lOtBy4RaljwiuUlgHLuBc/COC2PyaPVaCnXZbl05afOJpTYjTSISiFBgXNPsesWZiPC7atCjWjxQJca/ekSEtn/AL+6LJZew8vurR7lB5PqXNflAsx5nPL76R6mZSxPu+UEYaUm+9w5P9/CLu7JFwaBzSj0GlKwjYxPC7E/iJM5VlSEBY5jMEkE9S8OOxn4fInyFT8StcqX3gloyBLqOpUSCwchIpd4UKnGXImpdu8CU6VZSVl+VBH17sZtbCzcNKkyJiV93KZUtVFlRBzug3BUS5Dit4GXLKONcSEl8j572g7DBP8A9dlSzY5swIGpUNX0jBT8CUTChQYgsfvpWP0TjOziCRkUZeVSaJqFHdSoBOg3R7/1R8s/FCdKGMCEAZpSEpWoe0o7zH+lLD1GkH0uduXDsnKKqzKJlELBFgAej2j9Gdi9py5uDlqQvNlSEqcNlKQxS1o/PsvEhS1K9lUEytrzZWUoWoJCgvKFKCSoWcA3akdzTaoXzZ+jFqfj8otkmj1hT2X7Ry8dITNlnkoEEMoXHOLO0/aNOCw6pyg7UCf1E2Ec6i7oq5KhZ+JGI7vATld73RIyp/mJ9kaua2tH5vepjX9s+1q8fMzr3QBlSh6J4+fOMzKw2YKYx1L4rZHt6IYPCFagAHeNFiexc44fvZaFKynfADlv1AC4GrRruxewkJwcqfLlCZNWVJXmUE5WUQAmjNQPqX6RqsOjEgJCZcuWo0qXGZg4o7Mcw8xHBl9U+Xxa0UjDWz4OhCrOaaaxotkoShJKixoGjXfiJsvPNlzkhIUuWyiE3UlRsKVqA5OgjEzZKZdE5uYvpr96wzyrNCvs34sb7U2lLnAIY3odX5Hp7oVpmmWQmZVOiuP0MWTMKlaQUFmDN83+7Rdh8MCnKa1rzcu8c6jHDGlteUPUm9nkxFOIiE/wK/pV8DFE2SqSaVQ/Uh+PKL5ygUK45TTyicsa1KG1/YN/Zm5aXSC2gixSQakR0olg3AcOAi1YBufvh+8d3kfwVANZnvBOHkAkDi9T6v0b4RUMMRx++keypRZncHW7cQrkfSM9g6JrygnTgR9IJwxAFXJL0v5FxwiGFw7qYcDcsX/lenrDGXKJYmqhyc8C6rkdeHOJyroZFGGCCSKhxUP0+/OGmysA6i1lUvXizjV293nKXs1JYjMSQ5GjO1NKMzw22bhUhiG6mrEPQvasQlL6HSEe19mKTIWXcAcRo3mePCoMZbBYjIQoFiDfg0fSZmFzSly6upQypsCC4JIvzdvkI+XzJJQtSVAhSSQQeILF46/TSuLTOfMtpn0PZv4m4ySrLNCJoABAWliklLjeSxsQ4Puj5/tXHLmzVrWXUtRUTzJJPvg1KrE3NTAuKlC8dMMUIu0tnO22TRhyqUhr1byjlTCxSpwREZU/8prKSpweSgx98QE0OOfxh/JvA87JdtJ2AUsymIWGIU7PoW4xHbfbPE40JTOXmSkkgM1T0vwhDOSxpHSJgBd6waV2CyWJntQXg/AbgAI8Sf7wpzZl9S0NsRKCVJA4RPI/A+NbN/2G7Vy8PhFypwWSVlSMoBooAEVUGsfWG2N/EtD7mHVQhW8oDQA0Sk8NDHzKdJmAnKxB4aQ22HhlGqvSPOn6aDbkx4z3Q92xto4oIdCEpRmKQHJBVepPLSM/NkozkzAoBiaN4tL2FhBs2WZW8KodiOH7RelGZLpr6QYpRVItONq0LZuDSEBSTlqQEkVLMSaUFD5x5h5YUoKQGDuoO/QjlBa5Cj+nnUAA2q9ngWXh1IUoggFN60PR2PuhpbVAT+w0yxCjaWBKUqUizFxqKGo5coduFDMCH1GoinFB0K/pV8DHDHnhna6Ga1TMdLk0B5DoDFgks9QSNDSvnFuCltl3hUB6HhV3i5Ic0F9DpzL1+xHpt7AcglIcpzGzWL8mo4d3/ePVYTLd0vY6+79onIlXHGzcQ7U1rSrQdhMIolABvoDVz8rHzibdDUU4TBqSASQAbON4h7sbAMa8qPDSTLzOEM/Gz0486W+cMU7OSHM1QmFwKKNjRvIPy4RNSXBKc3eEMGKchFgAAXBLerRGUrYyBVKmEuklgMgFyEh3AFmf6w3w+MKhLEwAKFLOW/mox9n3QFJC1qUlYTlQwDnK5YFiQWLFhwpZ7M5cigIFABYh0tY2I4CugfnE2MGYJYFGNA75ah+Z51sYy/4hdlQrGSlyASMQh1f7iRvF+dCfONKmQQM/eBiHLByz60+NYf7LxiE4VZURmlAzEks7GrhtCXFIv6aVSojlWrPgywzDyiKqmOVisynNiX9bx4oMQdI9Q5DxcqnUQJJ8QB4wzUsMaaQFNk1ChQGo+B94hRi2ZKgfuWcmDZ5pasD4qgEPYlAIWyn4GkNJ80KmJqzi/nCnLUCCzfyESkhoumafDLAubRL+JVmIlP5QoweJzM9SLc4Z4PGgrOVwA5H7xzNDtoJwkiYo7+tw7+oi4BWHUCTuHj7J4F/dDOWoBAKiwu7EwCjaiFZ0zADVmNXFa9fSJDxkoaYSyCynfnR/fT0hVtGQrM6Uk20sOZs8QweJMmYwqg2d/QniIa4ueAMwFDrw/eM0gyqSvwLZCSggkilCWvyg6eypa1osEqcc8pp1gXMlbk6a68LfdooE8y0TDoUqHV0liwtCcbexIvx4FGFwpZJu6ReG6cCUpBDDyJvxal+esV7HkjcdLJITmYErFLppwrqOIh9i9hqkLqh8rgEZspLaCgGpapteHnLZddC3CycwcqArVteL046Q5kHKgZEAHoA4dnITVidBwvAcjDkKzodLUZshcGrAtXSj6QfJmJSrwlVHernQghT8gAOFhEJMdFS5wlIG66yoqUxBW6moSTugEOB1rWC8JMqAVMhVzlLhg9Kt5VtSBEImF2mJRmLBk5lNUsHZz6xemTkbPvlNrlSqFyQriTRuEZmClzag7pcBgaJGagL0d/j5ReuerIEkAsH4pYsxCTwsReFUiViJgDhRzKbLupVbS7JfKG0YmHUzMlirKmnhJdLBwdPWlYVqgguFxN0UahAZKW0OpFwKF/OsV9oJUydJmplgPlJUxU7P7ZVQ9BaDJuESpYzJAUnVIZ7VBLVZju8bQbJ2YV4TEFAZpK956kly1L+Fj0MVwr5oTI/iz4jh13F9YmlJJaNH2H7ETMcuZkUEhEvM/wDMaJHmX9DCXaWzZkqcqURvJUUnqDzj1TjJ4PBLmrCU1+giWNwzLTLPsAv1cvH1f8OewfdSu9nMZi7Vdk8IU/iF+Hyk5sRISVMTnSA5yljmAF2Lg8m4Qvk1nzxctJKcpcdPjFOLlJdnYAXhng8VLzhKitKTQZUgqQSbEEh0+bwBtE/mKAJKQTUjKVeRJbpDGFyJO8Xq0eS0/CLjLIdwd7r7+cVqBc0rQfG8I3bFPJa8pBe0Ms2bfTfX6wnJVqIMweIylx5iJyQsX/SzWbLxipqe7UaagtXWh8o9xez2dSWcaFNOh/tCzDzCGUixs2h4emv7w3llWUrKSEuHLbtWNTYFo5ZWnootaaKpU9gpKkhjUhrdDd/pFSyKoJobK+Bb5RXjwCApLtW1ixDXe4aBkylFRL0anM8Pj6RuwrLxfF9BOElZFsdBzObp6voKQRilPLXcHKql9DV4ow6nISpwQzRbiUnu5gcvlLv0Jow5Rh+PHrrwajZwXJRh+6Cg8tClpBUzkAALY1oc70AzCoZoJ7RMUEkHOZjgKOgSA5d9Sr3wt7P4tWRC5hCQEJcgHKQ1CdMzBns5tE9v7RlrCUyQEy2Ic5lPMZjUgAs70vE+LsveiGFQl3mKJypcgG7iyn+JZuEVzccmYoJljOQcz2IBIfkQPWggfD44hRzFRBoEuoAhvaSkB1EuWzMH5QyKM5olnFCkAChoHsDap4GtoVqhkyW0ZIUA9aUdRJQ1S5SOFQOcdgpamIaiScqQQ75iHDi9i+j6mJSpyUDKTV2DkMo81ChY8D8YtkyvEtCgWehKXHmCS2vnbWNRmyeGmskBRIJDA0ADl2Y1JuQeQ4wXs+QM6FZqNuliAa1KnFLK3QDcGwiiYgqUDm7sBlAkuWauW5o7RdMlK3VJJZR3SlgQ/H9JpxekLYaJ4bA5ge8mgtbxFWYNYBIHiZ689Y1fZBaJuFVlzZVKUC/MAFn0Y66kxmcNOUolSzmSk1zJzB3SSQ4zXar9Rw22w0JlySKAZlGlKE0PmGPnFsP5EsnQi/DbY6cNKnS8pExM5SFk3UE+AjllUD5wDtjYsuXtHvVywUzillEeFQAB6EsOr8oa9ott/wALPQsVlqpNAuAGAV5EgdIf4jDJmoZQBFD6VBEd6dnM0Dy5oSlwwHygPE7QC0lgW46fvAnaHDskDMQLHXzaEMqZNUrukqdLNTQf2p6wrl8qCo6sD2jgpS5oX3ac6fbsrlUVjN7awMhK3KQFGpU5ck6OXjcY3ZapSMygwSPqfWPmu0MVKmOtSjmU5SCKBmqC1vpGm6VGjsGmpQsskHjWzf31vFmRIJAYABju8X1f4+sCSsQkBSSCefE0Ir7vSOm4la6pqBSu7xZn1raIU7KlOP2UlSikbqqcWfg1fUemsA/4UUsykvwzacWh3MSpSUsa23jw4MdK84B7leepBeviaml2ufjDqTJ8IsjhcyaKDJOoLseI4VhkjHKk0O8+hLAjSgv74rThlGg1oXL0q26zvpBQwwWAlfiFrhx1IicmvJThyWu0VzcYlQG6RXjqbmqX84hIUvOyQCRRqa9D1qOEGSdlBwoaey4trRtDAs7D5SQM2YE71Q7WcGwr5wqIrG7tkSsqplyEFgBvEHXMRFpxLoWFUUEqF9WPrFcjCZklmUQa6M3Xztxg/aWykCUtRXv5DlIYh8p3TW3NqcI1pMvFPp9DPCkqkpe+RAAFvANSX1jMYmbvZSS6RaqnZybWH0jTbPwQIQlSyCUJIbMAAUggFQB5X+ELNoSxKnEpSpm3iwIJrV8wJFjCxauh30SwiUJIU5BKWZ2Pn/LV9dPJojavdpDkAXZgSRUnNU8rwjwu0FKWCmWkU3U0LqZhlTelDoABrSDzhwAZkx1EDNMD+FJOR8oZxe9KijWVpXsKeghO0UzEZlM2YAF9FFRoQkmhcUOnoLL2yCVJSBlzVCgS9SdKmgsb+ZjyfgkGSGC6kEt4UhGZgDqaka+HnF2zNkSWSvKSSrduC93U5okM3G7WMGo9msNlT5R/OUU5yqreIneNlAp0UHvQuzQ0O0UkhQAZsxupkp0RlFSQOTVoXhPiezigSRkEtiQkHNTwMMoDAEMOj6xXgpRlkVAIBr+lIeuVqMHNL10hJUFGkm4905XKUuXo1RoDrUfI6RQjGZs4dSXZQqdGS5Yk3Ds1aRXKmhKypYTvAnMDmJABFycydGBH1iMnbktYCcpUEgAmxfkXe9acTCrXQSM5JU6SJhCjcgp0Zq+dK36RuOwWLWvCJTMcqlKXKc3IQWT/APlh1BjGJxjrWUDvAMwUkvlSWtl1rrxueGz7FYgKlzGDNNPqUIJ95MdOCWyWVaC+0GGKpamuAW5wl7HSQSpWvONZjJQUCDqIxuDUMLilIUd1Vj1t9I6n9nOvoZ9tZ2XCzGuxbqxaPhmIdYLhtKBxw1+3ePqHb3aboy6GnU+Qj59i8ZKS4WkpPEKpy9lw/Bok2VSFSJySwFAC130qSDr56co9woSFlG9TWty7a0+jxJMhwSgJUf1BWZVOL1byENtn4bOigJADlJSRmAqclC7ai/KA9BWxScUrKQGJAagZn0GtwaHiILwjzE5sod9Hp6+XR4MmSUEEgFI0BqacdL6cxBacGlKQbOAWCUgk+77ESc0PwYuxOAOYVFKsLkUAP3R3iYkKsXejXIfia+p5wTIQVMfZLsCxNW16s7fN4Nl4YBQKXVxADgkkuBq+sBsy0ztkYsZsqiEmz6+R484bqwsqYXUolruAU62rUu9YQ4iS++gVFSz1HqRTQhtXhnsjFE6uBUitdXYFjVvWJFWvILP2WEk5BQUA3Uk0dyGqdH6QsxeGWlEw5SpISplVsQdBZvnGmxqTMT4XDOS7EgiuUBPpWFWNDy5iUkqAlqua+HQBoMXsSS0M9nYdIRJzKzKyJpUAFSQNBxarPTVnKvtMiSnLvKCi5oyaPS4IIpxegg/Z+Bmfw8vcCkrCFBTgZXCdT4aOSTQkDjCztJgsi5Cyo/5TDKCWV3qhmAZ2BOvCDH8mB9FMtcgNnTMKhQgZXTWrEJ6ftBv+LZVOEqMsMGmZSqtCHSkFiKNWhq4LQt2eoOoihCGB8NSSznxE0t+0eLWQMzE0Bc0Cqsw6gEPd34QWtjLoYpKVpAlJIQKlgaO9UlQqwDZyzU84qn92CA+VSaGgqNFlVc1XZ636Q2RiaFSSUpAzKFKEuxDC5bKwoWfVgQjEqmJYWNTmzMA1yFkjyDcq2H6Ae4bFTFHMkpLUcEhQHslRcOPWr3cReieRlUVZlXNXCSzCqenhrrUGAMTiXSbpWSBlDlKSlxSmbKzXflSGWHw2YZciwKmYSggKHFyWLXFdWaEaGRRMw+4XAU+gzBiSfC5YtWnui/ALTLSQQlJY1NGpQgCmp4AeQjmCQpc2YlOVIAzMzl3B/mbgNIq/hjMZaCFpJZwaAipKn+6B2gBLsDNlLWlDqSKBwAQWuXe7dY+idmQlMlLNvb2mhKdABoNI+bqwCEgLJIUDUBlAE5husC9HoXFDUxrey+0d5KLUWAD4i5Sp25nN74tjdPROatGxnLeMH2qTmnAi7fONZicblFQa2b7p1jHzp3fKz6E7vQUH1847IfI5paM12nnZglBqqjE8dGb5DWMyvDlSaJC6gliFWBs1QC5+EaLtLMyzmUDlITya4cH7PrGfw2HXMJygkg+JJBIBf3UN/WIvTZVbRVI2ehxl3a0L1yi1quzRpcHLAlbyiAFZs6XzBXEhL35jS/GnD4XulJzhFQQaquWvldzxYtSJ4gzlky5CmKXUWZICQwJA8RPW0QlJydFYpIksSyRMdJNsrDUlywAFR0HrQyUlEwpSAEqA3WseDm1A5L/uVM1ISQ8wFizgFRrW5YP+0Xz1EJLKNyAAA4YPcaB/fCMcZ4bAVKQzi5oQoCteb68oMXLEkFQGYpNShyC5FtLlrC3nGawmLUkulQLjIqtDXNoft4c4ZVTMVvIBBoAGUCybu29S2kZtgoIRJQoUUSpLVBAWHZ+Bf1tCbHSDLVnFiat7KiKg9b048xDaVMJJKMrKqwAAL0Icj9eavARHaUkrltRjoQKuctwKEHWMjXRRgpwmAKUlBCRlIrfTodacOcUY3DDuZhWjeyqIagG6a15MaE3EJ1rXJUUu9HDGint9IqxO253drQASFILsCKEHkH198Oob0CTo3Wxwj+HlKJyzMiakFSFkAbpFd5iK6ZuTwh7UYjvcqlHLmDEZgvV2DEWYGtRq7Qy2Pg86UElAT3KHKlAeyHPE6We0LO0UhOUFKQK7pLjMogOwUq4eqiLlm1hY6kB9CDZeE7xeVBFBTOpKAHrdSgHpztGiXgFS0lSwhRY2JUxIIZwKOBel71MKNkIQiY24p1UCkkFBrVLjK486AUtDlwlRK5pBWCVIvNADEOkGm8xJUYfI9gjYswuzcgS5VLCt4pJA3TwBZh7+UMsKkLKc85NH3XmGosDmGWvA8BWE6wAoJSlQLMHY0NikB908ecWyAsFk3AJJAINGcizqqAw1hasYNE1hm3iE7pB3bNvBqFPT94jOmggKAGZXiUfZAqlI00BPSBkTkFgpBKiSHSTm5vmJJB51fo0ETsGUEqQ1LOeGuVyHejHqbRmZHFYmMFkqykBJ0J4FR0YkQRsPAKw2RYKVJD+1elApNTRIN+Pr2HxSQN8IsDVOWqiTukA1DX1eIzXllSU5wVJStg9UqDuVNVw3GxgW6oNbsZJxaiQmWVSnNQk0CWZRLklmq/u0jxWPJmhSLpUli/AhVuDBqmjGkLpGLKQpGZQBozgWqCGaj+rRcmUVkKTMysCWJdmPsgmvCn7wF2aj6tj5WaWSNUn4UjLTZCZeVOtm4JFB6xr0oPdgcm90Y7agJXwanRqR6UUcLMr+JMr83DlADhKgXaoLcb9Iz+xcMoKClClSyU5VhtQLEgWPMUh9+IkgleHdWVK0kOxO8MpBpWz2jzAJShOTvQpDigExJFy4JFGOgOti8c2V1o6Ma1Z0jESysOvETEJDpdctRoC4OdPW1GpwjlTUmYMrBRI38uRZD3BSWBoQ/I1vAk9wo5MxBc1SAeQNcr2qOcESpxGiSAkAOHAN3Atcn7vCmWANpSyZjAEp8RKaBnA0sSz04x4qagoILAOWy3LsGZqWhkcQC5WxpWia8NLRSyRVgR/SKPeyWvy9Ybi2YplCWu4omqjV1WLUNBy4+4mQyt4BQvxsB4X8N2+MSM45SEgAVtQl7sRxH3aKJcgpqBe5NTZrnlB9tgsvOKTKc0CgQbElhQUIbzDVMX98paq5qliCfcEkcK153tApwZNeN+fr5RIYPiYPtGFuK2aC5d1AuAGatfW970hioI7pQVYS1kDgrIprVEccOAKmKcXMR3a/6Ff8TDKH7C3qg+RImJRKCsyEqQnKHStSyUJo9A3AHUi7PGe29IWFgk5GoxJUQeYBJDtq0aDC7SQiShINMiKpSwO6Axequp5MIX7SaalmUFD2hRxYE82YUicbT6FabQk2bilJIN1CgB5g3uXbgeEG7Ok5phJDB94ksA5ap4mg6O5iUvZpAFLOUnVJJ0bRmDctIMl4ZdWo9SzXZvhDtNmSZPC45CCEJkoWopDrKt0AVIFqAuBUAM9STHTMuQ1BKlM4ByvdWVIezCpe9jHsrZ6gw0FuPr6xaNmQvtthQIiZlznKFKJubDhuf3i6Tj1KTnUCpaaFJoCKDdFmZIdtatWL5ezQNYuRh0g3EN7f2YBSCVODly+ADNlapY7xN2rXXrF4QVKCpjlnYuzOXFBSjn15QTMXLTryaKpm0paY3BBKpSMpGYBR0JA5sCdeOnuDTl5mFHCSCzcPrX1iCtqJ0FNIHO3KsB6w3CIuzXTO2uKUKBCQeCfqTCbGYycsuqYXPCnwaFf8fOXSUgq6JUdeQivHLxEpIM1K0PbMgh7UDjnFP2LrrQVNlqWRnUS1nLt0eJd0BcwsxiZqUhS33vCHqQ7Ow05mKAFMCaXNeAdz7ifIwjlEZWOlTEfq+EUqxMvg7Quw8hSyX3VORlNyQH+/KJ/4cpwKkl8uWzVYkkX4iF5LwH+QpWPQLD0ERXtdI+6QJM2XMK2SlRCiWYE6HLY9DByOzipiR3aSgpoXUkkkUcpBJFOIpGeSgaB5u3A1I7+OmEOQog2LFvKO/wDSanCa8DUeofn9dYcYLYQ/UlTCgCgbMTRNjV2PC0K8gUl9CgzZpAABrQDWn94KwOz5kx86wimrl+FB8Y0X+FJlPLbOzEuHd2LD3UpaBcbiQahJBFKMLWfnc0+UTeSxwCV2eBUypxNAXCSLkjV/vqHPxnZSQmVNJ7xTIXXMKEJJcgCxLCDNmr7xZVRIDHK27YgHNU6gnq45G46WJcibkBI7qYHUDV0G+avE2ANIykxGZPBzJQly/wChGmuUQRNxUsafCBMFsAGTLKjMW6UvlyJAZINCczs4FhUxTi8BKlJzAqmO5ylWW9nI9oF+Nov7i6NoK/xVALUfrEFdoE8B8IRpKVTKIVWySpz7hfz0hpLXlYAJS4YgEdC5LlrcvhAlJoya+jp23lae79hEZOOmTAcqFKIoQHJHlfzgrcUCM/HKoBRUD+lyAlSbMSH4EPEZWZExVSVVyggPkobk+YY+cTc2G/0ATpswAqZgOhva2seIMxixSaiynBcsSNacC0GT5qipZmioDMoMcpIqDrb3DSIDKQSRLygAFyUkElgCxAPC1Y1m5MERIW4zOlStMpNBclRp6PFSGLZipnGYit2q1Lh6O9IZTgsbtWLFLsGsxBKmYkVI41OpoTPlqQQQUrqLhuYykEgu4uRWArNZ4rDyypkk5cpO9Zhqou7dONOEE4HFyk4hKpiQJYVQAWZnzcQzEM9+cBICF5USVTFFQyhJSBkAGYm9dOjCC8dhkCUlKS5CyVzKa+FKQKKSMqjehtcuVp7FZ9O2n2uRKkJXKKVErQlnoylAH3Exne2u15U9cqWlZBcrCk1Iyh9OTxmsLiECW0ycgAOEABRzEOC5CeLcWPrAaJmWYhZUhpegzO5Nbp/T8YtLJaJKCTG+0UpUvu1FJU7EpewNAQDlI4FnFYWLlJUo7zITRXRmOVSXFqAawIATupfKHqKkuzVBFA1H16xA4xaCULBJIchRBcMwcjQacK8mgkyra6HEuSHCkLRYbu4FUsAoUIpYqBpaBEyymaQTlKSFAKoos/ytW/WBpOOyqCtLMwYAs4LCuhq+nkaZMwIAUMyVMMpqMxZih6prwYEmCtADezykEvPSFOwJJIKWLEpIum9DSsO14nCIpmQSlThSEsybEEAsSklyxD9YymGkYgmWpLMskZRRSilktxq4ECq7OLA/zSVFViAK+0GzU/ZmEDju2w2anaeJlOolQyEgFaXNCAxNaUKbgX1gU9qJMgbqzlUzhgXNwXGr1ej1hNhOzgKnUpVKsc2bKA5AyvQCLzsSWboch7MAUgE2F7fEtSNxV7YbdFM/t0AXCM5JfeBJI4mxAsYlM7XLmJOWSAGuWe9atTgzGLdmYMIQrdAdTBwCSDRw9yOA49WYScKQ2ZIoagulwC2hBqWPlSM1FaoybYrmY/FfoygaWoRYdb6wwxGKxC5UxlCWnulAt/QSUuB8DrWHScODLSqqWLBRAI1soMSHpbS8A7VnJ7mYkO6Za2BZg4Lmj1fTnfjk09IDMFg9pTcqfzF2A8SrMOcV4/aM0prMWaqupXHrHR0dlKznvQJLxa3G+q3E8IsOMWw31eIe0f1dY6OgtKwWWqx8x/8AMXb9R5849m7Qmfl/mLsR4lW4XtU+pjo6BSCmynF7QmmWp5i9D4lXfrAaMWvu/Gqp4ngI6OhopUC3YbisdMCCkLWEkOQFEB2uz3hZMxayQ61GqtTqzx0dGikFvQZiMbMASAtQBUl2UQ9r1rEp+PmFCwZi2zoPiVdl1veOjoFI1nszFLypGdTNZy1uEDSsWtpe+qhpvGjqq0eR0ZJUay1WOmBS2WsMw8RswpeOm4xeRO+r/uPCOjo1IFjXYmKWZS3WosaVNOkHTdrTiKzphqfbVrnfXWOjoDSAmQw20ZrD8xdj7SuB5xVtLa04rWTNmE7tStRPhGrx0dApDJhMva04FBE6Y+YF86nfi73heraM3vD+Yu6vaVx6x0dBSQbK17Rm/wCov/uV9YMwe0ZuX/MXp7SvrHkdApGthf8Ai87Kr86Z/wB6uXOFWJ2lN7tY72Y1aZlNrzj2OjJLRrZ//9k="/>
          <p:cNvSpPr>
            <a:spLocks noChangeAspect="1" noChangeArrowheads="1"/>
          </p:cNvSpPr>
          <p:nvPr/>
        </p:nvSpPr>
        <p:spPr bwMode="auto">
          <a:xfrm>
            <a:off x="207433" y="-144463"/>
            <a:ext cx="4064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>
              <a:latin typeface="Calibri" charset="0"/>
            </a:endParaRPr>
          </a:p>
        </p:txBody>
      </p:sp>
      <p:sp>
        <p:nvSpPr>
          <p:cNvPr id="43018" name="AutoShape 18" descr="data:image/jpg;base64,/9j/4AAQSkZJRgABAQAAAQABAAD/2wCEAAkGBhQSERUUEhQWFRQWGBoYGBcYGRcYGBgYGBsYGBkaGBgXGyYeHRokGhwXHy8gIycpLSwsFh4xNTAqNSYrLCkBCQoKDgwOGg8PGiwkHyUsLCwsLCwsLCwsLCksLCwsLCwsLCwsLCwsLCwsLCwsLCwsLCwsLCwsLCwsLCwsLCwsLP/AABEIAPIA0AMBIgACEQEDEQH/xAAcAAACAwEBAQEAAAAAAAAAAAAEBQIDBgABBwj/xABCEAABAgQDBQUGBAQFAwUAAAABAhEAAyExBBJBBSJRYXEGEzKBkUKhscHR8AcjUuEUYnLxFTNTc7KCkpMWFyQ0ov/EABoBAAMBAQEBAAAAAAAAAAAAAAECAwAEBQb/xAAqEQACAgICAQQCAQQDAAAAAAAAAQIRAyESMUEEEyJRMmGBQrHR8AUUI//aAAwDAQACEQMRAD8A+bCUGTQeEaDgIsElP6R6CIiyeg+AixMeO2z00jzuU/pHoI4yU/pHoImI5ULbDRGVKT+kegifcp/Sn0ERlG/WLCYDbsFIgZKf0j0EUzZQ/SPQQQ8VTLQU2bRWuUOA9BE8PKT+kegjw2iWGvDNugKifcpcbqfQQXIw6X8KfQfSKFCsFyLiITbodI+nbDlyZ0hC+6lPZX5aPEmh01v5xdj9lSihTSpQLU/LR9IT9g59Jss6EK9d0/ARqZqKR4GRuE2rFpCWXg5S5L91Kdv9NFx5Qm2pgpRAWUISEpLkS0EOTRw0ONmqbvEcCYT4l3YB2cP6ho7fQt+9X+9CS6E0zZstVO7DCpNEAg2ZhmPRrPFyNkoUcipctNRZINLmoAasLsXtGcnwySsO1GHUXv0s0Hzps1KFKWMuZO5UEsxBJAqDyc9Y+ifRHVlZ2KwU5CqMAJaKOXJCqk3avyizD7Mc5VS5ZTR1EJcEUZkpHG9bQuwO1VB0rBpdn01pUBjeHOFMuY28oN7LmrwE2M0gXtDKlp7lkIASpRohI3QUs9OAjaI2fJIH5Uqo/wBNH0jGdp8IEZClw4U9TXws7xtsAfy0f0j4CIznaQsoqkyKNmyiCO6luP5EfSPBs6V/pS//ABo+kFrSzEaR4sMeRrElJsFA/wDhsr/Slf8AjR9IH2hs+UJM38qWPy1+wj9J5QeIH2l/kzf9uZ/wMVi2Kz437Keg+ETEV+ynoPhFiYRnYiQjiY6OMKEjKuYsMVy7mJmM+wHhMRVHpjwxjEBaJSDvRBNo9Qaw7AFqEbf8PeyAxayuZ/lSyHFRmJ0BHCMUsgR+g+xmz0ScHJCARmSFl7uoAmDgxqTtiZZ0qRmV9lP4PE95LLyVgpIN0E7wrqHArzg7M4ht2qKRIWpTjKynSCWILh20e/KEeFmuH0Ijyf8AlMEcc1JeUbFPktia2JWP1fMQHipZKlJBYPmdhfSun3xgvaoy4hB4j4GBcbj0y5hCgKtoLUepsKPEvQv/ANU/0DK+MRZMExNEZQzsVhx1LVPqKPAmOmZnN90uQaOcr0bVnbnGk/xxKpagkJIIYFQ8nZtK+nSM9i0oYlA3QwpWrtUmrNpePclI43K5Rr7LNkzWzUBddXswCeGv31lidkhagqWQhZIDDwkk3I9bcI82a2VRJHis4/l0d/7QfsYd5PTWiHLM3Ee6gpCTycYtmnKXu0vsWY2QtBCMUgt7KtD/AEq+R9If4LapASAApIoSPEA36fS0PcdISqWUqAINwQ4PkYyk7suvP/8AFVU2lqP/ABUbefrHHi9dCesuv2djja0aSXiAQCC6Tr8jE5idPMdNYxcnaqkLKJoVLmChehP9QNFDn74fYLbgIZellCo/6hce+Oz23+Udom+6GrwNtI/kzf8AbX/wVEpOKSpykuxYxRtKb+TN/wBtf/FUUgq7EZ8hHgT0HyixMVJ8A6D4RNJhGdaJvHRF454UxyLmLHikXicZmPVRGPTHkYBARFam6x7MWzmPMDs5U1Scy0S0XUtRZKQ7ElqngAASeEdOHHydvolknx6LcJjlS1ZkpSVcVDMz8jQnyj7H+G6cRIw83E42asSikFImE0SlzmrYVYBqxR2B7C4Kk+XOOKUgg5gkplBXBiN4jgTTVoxvbrtxPxUxclQEuXLWRkSSXILbytelo7qOSzbYP8UZGLnKw60ZETNxCyaKdwyrM9G6tCrBzZ+BxAw2KrKXSVN05JJ93WPl5B+kb7YnbD+OwqsBiiBNKfyJyiN5afClb2VoFPXkb8/qfTwzwcZfx+hoScXY/wC0ArLPM/KMh29xhlzEEe1LrzrUfCH/APHGbh0Zw0xCsqxqFB0q94jL/iQlxh1fyqH/ABj5r0MHDPGEv2jpzfKD/gR4Ta5SUmtL6vd/cw8o1S5yFyc4Yk5bHUkXHIU091fnwMOdj48uZZO6a9CNY+gyY1Vo4sS+aNRg0qbdGYlX6XYAlzW1hXlzjSdn8HlWpf8AKEjQ1OZRItdoB7PykplBa39pmLs6iXYa0DE8Ie4LHSVqPdKCgNQb84871b44mdSj87DcXMATUsIymze1C+/SoABIctxDGI9s9ohSkISpwASoA6khn9PfCXZ11Hgk/IR5cMS4OUvJa9m0wKpGPWUTpb0JBsQf5VCoMKNs9jp2G35CjNljS0xPkKK8q8or7PziheYezG8xWICkobUP6wkM+TBkqD19Dd9nzbA7crQlKtefJQ/tDiftdKpMzMGPdrDiqScp9POGG3OzkqeMxGWZotND/wBWih19Yxe08FiMMheYZ5eVQzptUHxC486c49zB6zFm09MnKH0ZFCt0dB8ImhUBS1lhpb4RYiaY6XAZMKeOeB++e0dm5wvAJfnrEwuBH5RxfQe8/MweBghU7hETOF4pdr0ia031g8EYqxkzd8xFEtZUalwAwfQconik7vJxHuClpKakguGpetXL0AFY68SqJy5fyNr/AO5WIkSkycMrupSAAGSnNzLtqa26xlVT1TFFSjVRJJOpNSTzihSXNIJw5AIJTmS9nYesWJEAWDXgWaCkvGuwmOlzgJcjABU13dKpi+FMlmvc6wo23g8pyqw65CnJZRXXkArhGMPuzO21T0qSs5lJZ1nxKFhm4kAM9yAHtE/xCR+RIPBRHqP2hD2Tnd3PYkMpJ9RUQ97aTM2GRymD0KVR4GWHH1sX9/4o6VvGzDvXlB2zkfmcKH3wvaD9iIJmDzj2ciqLIYl80PNlbZKCUMVAF1XYjiWtHs/ErTMMwKbMSQUn3ffCEMyaROXlcEOKG7ceWkHYTHEJsCkixjlyY1RV7YdJU8M8CN1Z5Aephfh0hnTrpDDDf5SuqR8Y8rOmtFYDHZxZJPOHeyNsg/lrLEUS/DhCTDp3B1hZPmb3nHAoKbY7PouKXQDj8oB2gfyJv+3M/wCJjGYjbUw5N6qHY9Wv6Rb/AOpViXMSuoUlfk4ML/1p2mjWfP5YoOg+EeAVj1FAOLCPFp5R9T5B4JpTTT0j0Swbx0ug+USB1/Z+kAJxLUv99Iio6+g/aLFA0LdY87wM5gGOMsK5UrxiaUMBoDrx+6xGQh62+L1pFykGgdx6Rm/BkvIRszs+vFKmISoBSJS5qQaZsjbrmgcG54QsTJyJALO5cP6CkE4leQMCxN+f7fSA0qH2I6cfRzT7CsKUlXysI3PYz8M5uMabN/Kw939pY1CRpwKj5PHz1SY0GF/EHFjDqwxnrMpSctaqSnglR3gGoz2ipI321vxGwuBUcPgZKDLS6VFFHLMSFCqj/M8Z+X29xWJlGR3KZ6lDKkqTnUkMQS3FjeMbh5AUQLZiAPM8dI/R/ZDs7JwmHQiWElTOpYZ1HUvwhJSoZRs/OU7YswTO7UkpmfpZvSH21OwmMkSSqYoFCcpy5ib8AbkPYR9z2lsiUtYWZaSsEHMwenNngiTgkkupINPdEXlt9Ffb1Z+Z8bs5Uts6Chw4cM+sS2ED3vkY+8dvOy8vE4WY6QFS0qXLPAgP72aPguCxoQp7uIefyi6FxpRmmynGLdSqVCixZjfjqI9kTvLlFE3EgkkanyiOeNwbRJ22aHAyyU5k0PD7sYZ4bFgpy2OZ/kzRmsHtlaDWo5/WHqQiagKTRQJrrowPEXjzc2Nx1Pcfv6OmD0aBAaWOkJMUqsXScatH5UwNSj8P5TqIFxJrHnxwvG77T8lWylaormncV/SfgY9WI8mpZCv6VfAxZCmc9lOtBy4RaljwiuUlgHLuBc/COC2PyaPVaCnXZbl05afOJpTYjTSISiFBgXNPsesWZiPC7atCjWjxQJca/ekSEtn/AL+6LJZew8vurR7lB5PqXNflAsx5nPL76R6mZSxPu+UEYaUm+9w5P9/CLu7JFwaBzSj0GlKwjYxPC7E/iJM5VlSEBY5jMEkE9S8OOxn4fInyFT8StcqX3gloyBLqOpUSCwchIpd4UKnGXImpdu8CU6VZSVl+VBH17sZtbCzcNKkyJiV93KZUtVFlRBzug3BUS5Dit4GXLKONcSEl8j572g7DBP8A9dlSzY5swIGpUNX0jBT8CUTChQYgsfvpWP0TjOziCRkUZeVSaJqFHdSoBOg3R7/1R8s/FCdKGMCEAZpSEpWoe0o7zH+lLD1GkH0uduXDsnKKqzKJlELBFgAej2j9Gdi9py5uDlqQvNlSEqcNlKQxS1o/PsvEhS1K9lUEytrzZWUoWoJCgvKFKCSoWcA3akdzTaoXzZ+jFqfj8otkmj1hT2X7Ry8dITNlnkoEEMoXHOLO0/aNOCw6pyg7UCf1E2Ec6i7oq5KhZ+JGI7vATld73RIyp/mJ9kaua2tH5vepjX9s+1q8fMzr3QBlSh6J4+fOMzKw2YKYx1L4rZHt6IYPCFagAHeNFiexc44fvZaFKynfADlv1AC4GrRruxewkJwcqfLlCZNWVJXmUE5WUQAmjNQPqX6RqsOjEgJCZcuWo0qXGZg4o7Mcw8xHBl9U+Xxa0UjDWz4OhCrOaaaxotkoShJKixoGjXfiJsvPNlzkhIUuWyiE3UlRsKVqA5OgjEzZKZdE5uYvpr96wzyrNCvs34sb7U2lLnAIY3odX5Hp7oVpmmWQmZVOiuP0MWTMKlaQUFmDN83+7Rdh8MCnKa1rzcu8c6jHDGlteUPUm9nkxFOIiE/wK/pV8DFE2SqSaVQ/Uh+PKL5ygUK45TTyicsa1KG1/YN/Zm5aXSC2gixSQakR0olg3AcOAi1YBufvh+8d3kfwVANZnvBOHkAkDi9T6v0b4RUMMRx++keypRZncHW7cQrkfSM9g6JrygnTgR9IJwxAFXJL0v5FxwiGFw7qYcDcsX/lenrDGXKJYmqhyc8C6rkdeHOJyroZFGGCCSKhxUP0+/OGmysA6i1lUvXizjV293nKXs1JYjMSQ5GjO1NKMzw22bhUhiG6mrEPQvasQlL6HSEe19mKTIWXcAcRo3mePCoMZbBYjIQoFiDfg0fSZmFzSly6upQypsCC4JIvzdvkI+XzJJQtSVAhSSQQeILF46/TSuLTOfMtpn0PZv4m4ySrLNCJoABAWliklLjeSxsQ4Puj5/tXHLmzVrWXUtRUTzJJPvg1KrE3NTAuKlC8dMMUIu0tnO22TRhyqUhr1byjlTCxSpwREZU/8prKSpweSgx98QE0OOfxh/JvA87JdtJ2AUsymIWGIU7PoW4xHbfbPE40JTOXmSkkgM1T0vwhDOSxpHSJgBd6waV2CyWJntQXg/AbgAI8Sf7wpzZl9S0NsRKCVJA4RPI/A+NbN/2G7Vy8PhFypwWSVlSMoBooAEVUGsfWG2N/EtD7mHVQhW8oDQA0Sk8NDHzKdJmAnKxB4aQ22HhlGqvSPOn6aDbkx4z3Q92xto4oIdCEpRmKQHJBVepPLSM/NkozkzAoBiaN4tL2FhBs2WZW8KodiOH7RelGZLpr6QYpRVItONq0LZuDSEBSTlqQEkVLMSaUFD5x5h5YUoKQGDuoO/QjlBa5Cj+nnUAA2q9ngWXh1IUoggFN60PR2PuhpbVAT+w0yxCjaWBKUqUizFxqKGo5coduFDMCH1GoinFB0K/pV8DHDHnhna6Ga1TMdLk0B5DoDFgks9QSNDSvnFuCltl3hUB6HhV3i5Ic0F9DpzL1+xHpt7AcglIcpzGzWL8mo4d3/ePVYTLd0vY6+79onIlXHGzcQ7U1rSrQdhMIolABvoDVz8rHzibdDUU4TBqSASQAbON4h7sbAMa8qPDSTLzOEM/Gz0486W+cMU7OSHM1QmFwKKNjRvIPy4RNSXBKc3eEMGKchFgAAXBLerRGUrYyBVKmEuklgMgFyEh3AFmf6w3w+MKhLEwAKFLOW/mox9n3QFJC1qUlYTlQwDnK5YFiQWLFhwpZ7M5cigIFABYh0tY2I4CugfnE2MGYJYFGNA75ah+Z51sYy/4hdlQrGSlyASMQh1f7iRvF+dCfONKmQQM/eBiHLByz60+NYf7LxiE4VZURmlAzEks7GrhtCXFIv6aVSojlWrPgywzDyiKqmOVisynNiX9bx4oMQdI9Q5DxcqnUQJJ8QB4wzUsMaaQFNk1ChQGo+B94hRi2ZKgfuWcmDZ5pasD4qgEPYlAIWyn4GkNJ80KmJqzi/nCnLUCCzfyESkhoumafDLAubRL+JVmIlP5QoweJzM9SLc4Z4PGgrOVwA5H7xzNDtoJwkiYo7+tw7+oi4BWHUCTuHj7J4F/dDOWoBAKiwu7EwCjaiFZ0zADVmNXFa9fSJDxkoaYSyCynfnR/fT0hVtGQrM6Uk20sOZs8QweJMmYwqg2d/QniIa4ueAMwFDrw/eM0gyqSvwLZCSggkilCWvyg6eypa1osEqcc8pp1gXMlbk6a68LfdooE8y0TDoUqHV0liwtCcbexIvx4FGFwpZJu6ReG6cCUpBDDyJvxal+esV7HkjcdLJITmYErFLppwrqOIh9i9hqkLqh8rgEZspLaCgGpapteHnLZddC3CycwcqArVteL046Q5kHKgZEAHoA4dnITVidBwvAcjDkKzodLUZshcGrAtXSj6QfJmJSrwlVHernQghT8gAOFhEJMdFS5wlIG66yoqUxBW6moSTugEOB1rWC8JMqAVMhVzlLhg9Kt5VtSBEImF2mJRmLBk5lNUsHZz6xemTkbPvlNrlSqFyQriTRuEZmClzag7pcBgaJGagL0d/j5ReuerIEkAsH4pYsxCTwsReFUiViJgDhRzKbLupVbS7JfKG0YmHUzMlirKmnhJdLBwdPWlYVqgguFxN0UahAZKW0OpFwKF/OsV9oJUydJmplgPlJUxU7P7ZVQ9BaDJuESpYzJAUnVIZ7VBLVZju8bQbJ2YV4TEFAZpK956kly1L+Fj0MVwr5oTI/iz4jh13F9YmlJJaNH2H7ETMcuZkUEhEvM/wDMaJHmX9DCXaWzZkqcqURvJUUnqDzj1TjJ4PBLmrCU1+giWNwzLTLPsAv1cvH1f8OewfdSu9nMZi7Vdk8IU/iF+Hyk5sRISVMTnSA5yljmAF2Lg8m4Qvk1nzxctJKcpcdPjFOLlJdnYAXhng8VLzhKitKTQZUgqQSbEEh0+bwBtE/mKAJKQTUjKVeRJbpDGFyJO8Xq0eS0/CLjLIdwd7r7+cVqBc0rQfG8I3bFPJa8pBe0Ms2bfTfX6wnJVqIMweIylx5iJyQsX/SzWbLxipqe7UaagtXWh8o9xez2dSWcaFNOh/tCzDzCGUixs2h4emv7w3llWUrKSEuHLbtWNTYFo5ZWnootaaKpU9gpKkhjUhrdDd/pFSyKoJobK+Bb5RXjwCApLtW1ixDXe4aBkylFRL0anM8Pj6RuwrLxfF9BOElZFsdBzObp6voKQRilPLXcHKql9DV4ow6nISpwQzRbiUnu5gcvlLv0Jow5Rh+PHrrwajZwXJRh+6Cg8tClpBUzkAALY1oc70AzCoZoJ7RMUEkHOZjgKOgSA5d9Sr3wt7P4tWRC5hCQEJcgHKQ1CdMzBns5tE9v7RlrCUyQEy2Ic5lPMZjUgAs70vE+LsveiGFQl3mKJypcgG7iyn+JZuEVzccmYoJljOQcz2IBIfkQPWggfD44hRzFRBoEuoAhvaSkB1EuWzMH5QyKM5olnFCkAChoHsDap4GtoVqhkyW0ZIUA9aUdRJQ1S5SOFQOcdgpamIaiScqQQ75iHDi9i+j6mJSpyUDKTV2DkMo81ChY8D8YtkyvEtCgWehKXHmCS2vnbWNRmyeGmskBRIJDA0ADl2Y1JuQeQ4wXs+QM6FZqNuliAa1KnFLK3QDcGwiiYgqUDm7sBlAkuWauW5o7RdMlK3VJJZR3SlgQ/H9JpxekLYaJ4bA5ge8mgtbxFWYNYBIHiZ689Y1fZBaJuFVlzZVKUC/MAFn0Y66kxmcNOUolSzmSk1zJzB3SSQ4zXar9Rw22w0JlySKAZlGlKE0PmGPnFsP5EsnQi/DbY6cNKnS8pExM5SFk3UE+AjllUD5wDtjYsuXtHvVywUzillEeFQAB6EsOr8oa9ott/wALPQsVlqpNAuAGAV5EgdIf4jDJmoZQBFD6VBEd6dnM0Dy5oSlwwHygPE7QC0lgW46fvAnaHDskDMQLHXzaEMqZNUrukqdLNTQf2p6wrl8qCo6sD2jgpS5oX3ac6fbsrlUVjN7awMhK3KQFGpU5ck6OXjcY3ZapSMygwSPqfWPmu0MVKmOtSjmU5SCKBmqC1vpGm6VGjsGmpQsskHjWzf31vFmRIJAYABju8X1f4+sCSsQkBSSCefE0Ir7vSOm4la6pqBSu7xZn1raIU7KlOP2UlSikbqqcWfg1fUemsA/4UUsykvwzacWh3MSpSUsa23jw4MdK84B7leepBeviaml2ufjDqTJ8IsjhcyaKDJOoLseI4VhkjHKk0O8+hLAjSgv74rThlGg1oXL0q26zvpBQwwWAlfiFrhx1IicmvJThyWu0VzcYlQG6RXjqbmqX84hIUvOyQCRRqa9D1qOEGSdlBwoaey4trRtDAs7D5SQM2YE71Q7WcGwr5wqIrG7tkSsqplyEFgBvEHXMRFpxLoWFUUEqF9WPrFcjCZklmUQa6M3Xztxg/aWykCUtRXv5DlIYh8p3TW3NqcI1pMvFPp9DPCkqkpe+RAAFvANSX1jMYmbvZSS6RaqnZybWH0jTbPwQIQlSyCUJIbMAAUggFQB5X+ELNoSxKnEpSpm3iwIJrV8wJFjCxauh30SwiUJIU5BKWZ2Pn/LV9dPJojavdpDkAXZgSRUnNU8rwjwu0FKWCmWkU3U0LqZhlTelDoABrSDzhwAZkx1EDNMD+FJOR8oZxe9KijWVpXsKeghO0UzEZlM2YAF9FFRoQkmhcUOnoLL2yCVJSBlzVCgS9SdKmgsb+ZjyfgkGSGC6kEt4UhGZgDqaka+HnF2zNkSWSvKSSrduC93U5okM3G7WMGo9msNlT5R/OUU5yqreIneNlAp0UHvQuzQ0O0UkhQAZsxupkp0RlFSQOTVoXhPiezigSRkEtiQkHNTwMMoDAEMOj6xXgpRlkVAIBr+lIeuVqMHNL10hJUFGkm4905XKUuXo1RoDrUfI6RQjGZs4dSXZQqdGS5Yk3Ds1aRXKmhKypYTvAnMDmJABFycydGBH1iMnbktYCcpUEgAmxfkXe9acTCrXQSM5JU6SJhCjcgp0Zq+dK36RuOwWLWvCJTMcqlKXKc3IQWT/APlh1BjGJxjrWUDvAMwUkvlSWtl1rrxueGz7FYgKlzGDNNPqUIJ95MdOCWyWVaC+0GGKpamuAW5wl7HSQSpWvONZjJQUCDqIxuDUMLilIUd1Vj1t9I6n9nOvoZ9tZ2XCzGuxbqxaPhmIdYLhtKBxw1+3ePqHb3aboy6GnU+Qj59i8ZKS4WkpPEKpy9lw/Bok2VSFSJySwFAC130qSDr56co9woSFlG9TWty7a0+jxJMhwSgJUf1BWZVOL1byENtn4bOigJADlJSRmAqclC7ai/KA9BWxScUrKQGJAagZn0GtwaHiILwjzE5sod9Hp6+XR4MmSUEEgFI0BqacdL6cxBacGlKQbOAWCUgk+77ESc0PwYuxOAOYVFKsLkUAP3R3iYkKsXejXIfia+p5wTIQVMfZLsCxNW16s7fN4Nl4YBQKXVxADgkkuBq+sBsy0ztkYsZsqiEmz6+R484bqwsqYXUolruAU62rUu9YQ4iS++gVFSz1HqRTQhtXhnsjFE6uBUitdXYFjVvWJFWvILP2WEk5BQUA3Uk0dyGqdH6QsxeGWlEw5SpISplVsQdBZvnGmxqTMT4XDOS7EgiuUBPpWFWNDy5iUkqAlqua+HQBoMXsSS0M9nYdIRJzKzKyJpUAFSQNBxarPTVnKvtMiSnLvKCi5oyaPS4IIpxegg/Z+Bmfw8vcCkrCFBTgZXCdT4aOSTQkDjCztJgsi5Cyo/5TDKCWV3qhmAZ2BOvCDH8mB9FMtcgNnTMKhQgZXTWrEJ6ftBv+LZVOEqMsMGmZSqtCHSkFiKNWhq4LQt2eoOoihCGB8NSSznxE0t+0eLWQMzE0Bc0Cqsw6gEPd34QWtjLoYpKVpAlJIQKlgaO9UlQqwDZyzU84qn92CA+VSaGgqNFlVc1XZ636Q2RiaFSSUpAzKFKEuxDC5bKwoWfVgQjEqmJYWNTmzMA1yFkjyDcq2H6Ae4bFTFHMkpLUcEhQHslRcOPWr3cReieRlUVZlXNXCSzCqenhrrUGAMTiXSbpWSBlDlKSlxSmbKzXflSGWHw2YZciwKmYSggKHFyWLXFdWaEaGRRMw+4XAU+gzBiSfC5YtWnui/ALTLSQQlJY1NGpQgCmp4AeQjmCQpc2YlOVIAzMzl3B/mbgNIq/hjMZaCFpJZwaAipKn+6B2gBLsDNlLWlDqSKBwAQWuXe7dY+idmQlMlLNvb2mhKdABoNI+bqwCEgLJIUDUBlAE5husC9HoXFDUxrey+0d5KLUWAD4i5Sp25nN74tjdPROatGxnLeMH2qTmnAi7fONZicblFQa2b7p1jHzp3fKz6E7vQUH1847IfI5paM12nnZglBqqjE8dGb5DWMyvDlSaJC6gliFWBs1QC5+EaLtLMyzmUDlITya4cH7PrGfw2HXMJygkg+JJBIBf3UN/WIvTZVbRVI2ehxl3a0L1yi1quzRpcHLAlbyiAFZs6XzBXEhL35jS/GnD4XulJzhFQQaquWvldzxYtSJ4gzlky5CmKXUWZICQwJA8RPW0QlJydFYpIksSyRMdJNsrDUlywAFR0HrQyUlEwpSAEqA3WseDm1A5L/uVM1ISQ8wFizgFRrW5YP+0Xz1EJLKNyAAA4YPcaB/fCMcZ4bAVKQzi5oQoCteb68oMXLEkFQGYpNShyC5FtLlrC3nGawmLUkulQLjIqtDXNoft4c4ZVTMVvIBBoAGUCybu29S2kZtgoIRJQoUUSpLVBAWHZ+Bf1tCbHSDLVnFiat7KiKg9b048xDaVMJJKMrKqwAAL0Icj9eavARHaUkrltRjoQKuctwKEHWMjXRRgpwmAKUlBCRlIrfTodacOcUY3DDuZhWjeyqIagG6a15MaE3EJ1rXJUUu9HDGint9IqxO253drQASFILsCKEHkH198Oob0CTo3Wxwj+HlKJyzMiakFSFkAbpFd5iK6ZuTwh7UYjvcqlHLmDEZgvV2DEWYGtRq7Qy2Pg86UElAT3KHKlAeyHPE6We0LO0UhOUFKQK7pLjMogOwUq4eqiLlm1hY6kB9CDZeE7xeVBFBTOpKAHrdSgHpztGiXgFS0lSwhRY2JUxIIZwKOBel71MKNkIQiY24p1UCkkFBrVLjK486AUtDlwlRK5pBWCVIvNADEOkGm8xJUYfI9gjYswuzcgS5VLCt4pJA3TwBZh7+UMsKkLKc85NH3XmGosDmGWvA8BWE6wAoJSlQLMHY0NikB908ecWyAsFk3AJJAINGcizqqAw1hasYNE1hm3iE7pB3bNvBqFPT94jOmggKAGZXiUfZAqlI00BPSBkTkFgpBKiSHSTm5vmJJB51fo0ETsGUEqQ1LOeGuVyHejHqbRmZHFYmMFkqykBJ0J4FR0YkQRsPAKw2RYKVJD+1elApNTRIN+Pr2HxSQN8IsDVOWqiTukA1DX1eIzXllSU5wVJStg9UqDuVNVw3GxgW6oNbsZJxaiQmWVSnNQk0CWZRLklmq/u0jxWPJmhSLpUli/AhVuDBqmjGkLpGLKQpGZQBozgWqCGaj+rRcmUVkKTMysCWJdmPsgmvCn7wF2aj6tj5WaWSNUn4UjLTZCZeVOtm4JFB6xr0oPdgcm90Y7agJXwanRqR6UUcLMr+JMr83DlADhKgXaoLcb9Iz+xcMoKClClSyU5VhtQLEgWPMUh9+IkgleHdWVK0kOxO8MpBpWz2jzAJShOTvQpDigExJFy4JFGOgOti8c2V1o6Ma1Z0jESysOvETEJDpdctRoC4OdPW1GpwjlTUmYMrBRI38uRZD3BSWBoQ/I1vAk9wo5MxBc1SAeQNcr2qOcESpxGiSAkAOHAN3Atcn7vCmWANpSyZjAEp8RKaBnA0sSz04x4qagoILAOWy3LsGZqWhkcQC5WxpWia8NLRSyRVgR/SKPeyWvy9Ybi2YplCWu4omqjV1WLUNBy4+4mQyt4BQvxsB4X8N2+MSM45SEgAVtQl7sRxH3aKJcgpqBe5NTZrnlB9tgsvOKTKc0CgQbElhQUIbzDVMX98paq5qliCfcEkcK153tApwZNeN+fr5RIYPiYPtGFuK2aC5d1AuAGatfW970hioI7pQVYS1kDgrIprVEccOAKmKcXMR3a/6Ff8TDKH7C3qg+RImJRKCsyEqQnKHStSyUJo9A3AHUi7PGe29IWFgk5GoxJUQeYBJDtq0aDC7SQiShINMiKpSwO6Axequp5MIX7SaalmUFD2hRxYE82YUicbT6FabQk2bilJIN1CgB5g3uXbgeEG7Ok5phJDB94ksA5ap4mg6O5iUvZpAFLOUnVJJ0bRmDctIMl4ZdWo9SzXZvhDtNmSZPC45CCEJkoWopDrKt0AVIFqAuBUAM9STHTMuQ1BKlM4ByvdWVIezCpe9jHsrZ6gw0FuPr6xaNmQvtthQIiZlznKFKJubDhuf3i6Tj1KTnUCpaaFJoCKDdFmZIdtatWL5ezQNYuRh0g3EN7f2YBSCVODly+ADNlapY7xN2rXXrF4QVKCpjlnYuzOXFBSjn15QTMXLTryaKpm0paY3BBKpSMpGYBR0JA5sCdeOnuDTl5mFHCSCzcPrX1iCtqJ0FNIHO3KsB6w3CIuzXTO2uKUKBCQeCfqTCbGYycsuqYXPCnwaFf8fOXSUgq6JUdeQivHLxEpIM1K0PbMgh7UDjnFP2LrrQVNlqWRnUS1nLt0eJd0BcwsxiZqUhS33vCHqQ7Ow05mKAFMCaXNeAdz7ifIwjlEZWOlTEfq+EUqxMvg7Quw8hSyX3VORlNyQH+/KJ/4cpwKkl8uWzVYkkX4iF5LwH+QpWPQLD0ERXtdI+6QJM2XMK2SlRCiWYE6HLY9DByOzipiR3aSgpoXUkkkUcpBJFOIpGeSgaB5u3A1I7+OmEOQog2LFvKO/wDSanCa8DUeofn9dYcYLYQ/UlTCgCgbMTRNjV2PC0K8gUl9CgzZpAABrQDWn94KwOz5kx86wimrl+FB8Y0X+FJlPLbOzEuHd2LD3UpaBcbiQahJBFKMLWfnc0+UTeSxwCV2eBUypxNAXCSLkjV/vqHPxnZSQmVNJ7xTIXXMKEJJcgCxLCDNmr7xZVRIDHK27YgHNU6gnq45G46WJcibkBI7qYHUDV0G+avE2ANIykxGZPBzJQly/wChGmuUQRNxUsafCBMFsAGTLKjMW6UvlyJAZINCczs4FhUxTi8BKlJzAqmO5ylWW9nI9oF+Nov7i6NoK/xVALUfrEFdoE8B8IRpKVTKIVWySpz7hfz0hpLXlYAJS4YgEdC5LlrcvhAlJoya+jp23lae79hEZOOmTAcqFKIoQHJHlfzgrcUCM/HKoBRUD+lyAlSbMSH4EPEZWZExVSVVyggPkobk+YY+cTc2G/0ATpswAqZgOhva2seIMxixSaiynBcsSNacC0GT5qipZmioDMoMcpIqDrb3DSIDKQSRLygAFyUkElgCxAPC1Y1m5MERIW4zOlStMpNBclRp6PFSGLZipnGYit2q1Lh6O9IZTgsbtWLFLsGsxBKmYkVI41OpoTPlqQQQUrqLhuYykEgu4uRWArNZ4rDyypkk5cpO9Zhqou7dONOEE4HFyk4hKpiQJYVQAWZnzcQzEM9+cBICF5USVTFFQyhJSBkAGYm9dOjCC8dhkCUlKS5CyVzKa+FKQKKSMqjehtcuVp7FZ9O2n2uRKkJXKKVErQlnoylAH3Exne2u15U9cqWlZBcrCk1Iyh9OTxmsLiECW0ycgAOEABRzEOC5CeLcWPrAaJmWYhZUhpegzO5Nbp/T8YtLJaJKCTG+0UpUvu1FJU7EpewNAQDlI4FnFYWLlJUo7zITRXRmOVSXFqAawIATupfKHqKkuzVBFA1H16xA4xaCULBJIchRBcMwcjQacK8mgkyra6HEuSHCkLRYbu4FUsAoUIpYqBpaBEyymaQTlKSFAKoos/ytW/WBpOOyqCtLMwYAs4LCuhq+nkaZMwIAUMyVMMpqMxZih6prwYEmCtADezykEvPSFOwJJIKWLEpIum9DSsO14nCIpmQSlThSEsybEEAsSklyxD9YymGkYgmWpLMskZRRSilktxq4ECq7OLA/zSVFViAK+0GzU/ZmEDju2w2anaeJlOolQyEgFaXNCAxNaUKbgX1gU9qJMgbqzlUzhgXNwXGr1ej1hNhOzgKnUpVKsc2bKA5AyvQCLzsSWboch7MAUgE2F7fEtSNxV7YbdFM/t0AXCM5JfeBJI4mxAsYlM7XLmJOWSAGuWe9atTgzGLdmYMIQrdAdTBwCSDRw9yOA49WYScKQ2ZIoagulwC2hBqWPlSM1FaoybYrmY/FfoygaWoRYdb6wwxGKxC5UxlCWnulAt/QSUuB8DrWHScODLSqqWLBRAI1soMSHpbS8A7VnJ7mYkO6Za2BZg4Lmj1fTnfjk09IDMFg9pTcqfzF2A8SrMOcV4/aM0prMWaqupXHrHR0dlKznvQJLxa3G+q3E8IsOMWw31eIe0f1dY6OgtKwWWqx8x/8AMXb9R5849m7Qmfl/mLsR4lW4XtU+pjo6BSCmynF7QmmWp5i9D4lXfrAaMWvu/Gqp4ngI6OhopUC3YbisdMCCkLWEkOQFEB2uz3hZMxayQ61GqtTqzx0dGikFvQZiMbMASAtQBUl2UQ9r1rEp+PmFCwZi2zoPiVdl1veOjoFI1nszFLypGdTNZy1uEDSsWtpe+qhpvGjqq0eR0ZJUay1WOmBS2WsMw8RswpeOm4xeRO+r/uPCOjo1IFjXYmKWZS3WosaVNOkHTdrTiKzphqfbVrnfXWOjoDSAmQw20ZrD8xdj7SuB5xVtLa04rWTNmE7tStRPhGrx0dApDJhMva04FBE6Y+YF86nfi73heraM3vD+Yu6vaVx6x0dBSQbK17Rm/wCov/uV9YMwe0ZuX/MXp7SvrHkdApGthf8Ai87Kr86Z/wB6uXOFWJ2lN7tY72Y1aZlNrzj2OjJLRrZ//9k="/>
          <p:cNvSpPr>
            <a:spLocks noChangeAspect="1" noChangeArrowheads="1"/>
          </p:cNvSpPr>
          <p:nvPr/>
        </p:nvSpPr>
        <p:spPr bwMode="auto">
          <a:xfrm>
            <a:off x="207433" y="-144463"/>
            <a:ext cx="4064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>
              <a:latin typeface="Calibri" charset="0"/>
            </a:endParaRPr>
          </a:p>
        </p:txBody>
      </p:sp>
      <p:sp>
        <p:nvSpPr>
          <p:cNvPr id="43019" name="AutoShape 20" descr="data:image/jpg;base64,/9j/4AAQSkZJRgABAQAAAQABAAD/2wCEAAkGBhQSERUUEhQWFRQWGBoYGBcYGRcYGBgYGBsYGBkaGBgXGyYeHRokGhwXHy8gIycpLSwsFh4xNTAqNSYrLCkBCQoKDgwOGg8PGiwkHyUsLCwsLCwsLCwsLCksLCwsLCwsLCwsLCwsLCwsLCwsLCwsLCwsLCwsLCwsLCwsLCwsLP/AABEIAPIA0AMBIgACEQEDEQH/xAAcAAACAwEBAQEAAAAAAAAAAAAEBQIDBgABBwj/xABCEAABAgQDBQUGBAQFAwUAAAABAhEAAyExBBJBBSJRYXEGEzKBkUKhscHR8AcjUuEUYnLxFTNTc7KCkpMWFyQ0ov/EABoBAAMBAQEBAAAAAAAAAAAAAAECAwAEBQb/xAAqEQACAgICAQQCAQQDAAAAAAAAAQIRAyESMUEEEyJRMmGBQrHR8AUUI//aAAwDAQACEQMRAD8A+bCUGTQeEaDgIsElP6R6CIiyeg+AixMeO2z00jzuU/pHoI4yU/pHoImI5ULbDRGVKT+kegifcp/Sn0ERlG/WLCYDbsFIgZKf0j0EUzZQ/SPQQQ8VTLQU2bRWuUOA9BE8PKT+kegjw2iWGvDNugKifcpcbqfQQXIw6X8KfQfSKFCsFyLiITbodI+nbDlyZ0hC+6lPZX5aPEmh01v5xdj9lSihTSpQLU/LR9IT9g59Jss6EK9d0/ARqZqKR4GRuE2rFpCWXg5S5L91Kdv9NFx5Qm2pgpRAWUISEpLkS0EOTRw0ONmqbvEcCYT4l3YB2cP6ho7fQt+9X+9CS6E0zZstVO7DCpNEAg2ZhmPRrPFyNkoUcipctNRZINLmoAasLsXtGcnwySsO1GHUXv0s0Hzps1KFKWMuZO5UEsxBJAqDyc9Y+ifRHVlZ2KwU5CqMAJaKOXJCqk3avyizD7Mc5VS5ZTR1EJcEUZkpHG9bQuwO1VB0rBpdn01pUBjeHOFMuY28oN7LmrwE2M0gXtDKlp7lkIASpRohI3QUs9OAjaI2fJIH5Uqo/wBNH0jGdp8IEZClw4U9TXws7xtsAfy0f0j4CIznaQsoqkyKNmyiCO6luP5EfSPBs6V/pS//ABo+kFrSzEaR4sMeRrElJsFA/wDhsr/Slf8AjR9IH2hs+UJM38qWPy1+wj9J5QeIH2l/kzf9uZ/wMVi2Kz437Keg+ETEV+ynoPhFiYRnYiQjiY6OMKEjKuYsMVy7mJmM+wHhMRVHpjwxjEBaJSDvRBNo9Qaw7AFqEbf8PeyAxayuZ/lSyHFRmJ0BHCMUsgR+g+xmz0ScHJCARmSFl7uoAmDgxqTtiZZ0qRmV9lP4PE95LLyVgpIN0E7wrqHArzg7M4ht2qKRIWpTjKynSCWILh20e/KEeFmuH0Ijyf8AlMEcc1JeUbFPktia2JWP1fMQHipZKlJBYPmdhfSun3xgvaoy4hB4j4GBcbj0y5hCgKtoLUepsKPEvQv/ANU/0DK+MRZMExNEZQzsVhx1LVPqKPAmOmZnN90uQaOcr0bVnbnGk/xxKpagkJIIYFQ8nZtK+nSM9i0oYlA3QwpWrtUmrNpePclI43K5Rr7LNkzWzUBddXswCeGv31lidkhagqWQhZIDDwkk3I9bcI82a2VRJHis4/l0d/7QfsYd5PTWiHLM3Ee6gpCTycYtmnKXu0vsWY2QtBCMUgt7KtD/AEq+R9If4LapASAApIoSPEA36fS0PcdISqWUqAINwQ4PkYyk7suvP/8AFVU2lqP/ABUbefrHHi9dCesuv2djja0aSXiAQCC6Tr8jE5idPMdNYxcnaqkLKJoVLmChehP9QNFDn74fYLbgIZellCo/6hce+Oz23+Udom+6GrwNtI/kzf8AbX/wVEpOKSpykuxYxRtKb+TN/wBtf/FUUgq7EZ8hHgT0HyixMVJ8A6D4RNJhGdaJvHRF454UxyLmLHikXicZmPVRGPTHkYBARFam6x7MWzmPMDs5U1Scy0S0XUtRZKQ7ElqngAASeEdOHHydvolknx6LcJjlS1ZkpSVcVDMz8jQnyj7H+G6cRIw83E42asSikFImE0SlzmrYVYBqxR2B7C4Kk+XOOKUgg5gkplBXBiN4jgTTVoxvbrtxPxUxclQEuXLWRkSSXILbytelo7qOSzbYP8UZGLnKw60ZETNxCyaKdwyrM9G6tCrBzZ+BxAw2KrKXSVN05JJ93WPl5B+kb7YnbD+OwqsBiiBNKfyJyiN5afClb2VoFPXkb8/qfTwzwcZfx+hoScXY/wC0ArLPM/KMh29xhlzEEe1LrzrUfCH/APHGbh0Zw0xCsqxqFB0q94jL/iQlxh1fyqH/ABj5r0MHDPGEv2jpzfKD/gR4Ta5SUmtL6vd/cw8o1S5yFyc4Yk5bHUkXHIU091fnwMOdj48uZZO6a9CNY+gyY1Vo4sS+aNRg0qbdGYlX6XYAlzW1hXlzjSdn8HlWpf8AKEjQ1OZRItdoB7PykplBa39pmLs6iXYa0DE8Ie4LHSVqPdKCgNQb84871b44mdSj87DcXMATUsIymze1C+/SoABIctxDGI9s9ohSkISpwASoA6khn9PfCXZ11Hgk/IR5cMS4OUvJa9m0wKpGPWUTpb0JBsQf5VCoMKNs9jp2G35CjNljS0xPkKK8q8or7PziheYezG8xWICkobUP6wkM+TBkqD19Dd9nzbA7crQlKtefJQ/tDiftdKpMzMGPdrDiqScp9POGG3OzkqeMxGWZotND/wBWih19Yxe08FiMMheYZ5eVQzptUHxC486c49zB6zFm09MnKH0ZFCt0dB8ImhUBS1lhpb4RYiaY6XAZMKeOeB++e0dm5wvAJfnrEwuBH5RxfQe8/MweBghU7hETOF4pdr0ia031g8EYqxkzd8xFEtZUalwAwfQconik7vJxHuClpKakguGpetXL0AFY68SqJy5fyNr/AO5WIkSkycMrupSAAGSnNzLtqa26xlVT1TFFSjVRJJOpNSTzihSXNIJw5AIJTmS9nYesWJEAWDXgWaCkvGuwmOlzgJcjABU13dKpi+FMlmvc6wo23g8pyqw65CnJZRXXkArhGMPuzO21T0qSs5lJZ1nxKFhm4kAM9yAHtE/xCR+RIPBRHqP2hD2Tnd3PYkMpJ9RUQ97aTM2GRymD0KVR4GWHH1sX9/4o6VvGzDvXlB2zkfmcKH3wvaD9iIJmDzj2ciqLIYl80PNlbZKCUMVAF1XYjiWtHs/ErTMMwKbMSQUn3ffCEMyaROXlcEOKG7ceWkHYTHEJsCkixjlyY1RV7YdJU8M8CN1Z5Aephfh0hnTrpDDDf5SuqR8Y8rOmtFYDHZxZJPOHeyNsg/lrLEUS/DhCTDp3B1hZPmb3nHAoKbY7PouKXQDj8oB2gfyJv+3M/wCJjGYjbUw5N6qHY9Wv6Rb/AOpViXMSuoUlfk4ML/1p2mjWfP5YoOg+EeAVj1FAOLCPFp5R9T5B4JpTTT0j0Swbx0ug+USB1/Z+kAJxLUv99Iio6+g/aLFA0LdY87wM5gGOMsK5UrxiaUMBoDrx+6xGQh62+L1pFykGgdx6Rm/BkvIRszs+vFKmISoBSJS5qQaZsjbrmgcG54QsTJyJALO5cP6CkE4leQMCxN+f7fSA0qH2I6cfRzT7CsKUlXysI3PYz8M5uMabN/Kw939pY1CRpwKj5PHz1SY0GF/EHFjDqwxnrMpSctaqSnglR3gGoz2ipI321vxGwuBUcPgZKDLS6VFFHLMSFCqj/M8Z+X29xWJlGR3KZ6lDKkqTnUkMQS3FjeMbh5AUQLZiAPM8dI/R/ZDs7JwmHQiWElTOpYZ1HUvwhJSoZRs/OU7YswTO7UkpmfpZvSH21OwmMkSSqYoFCcpy5ib8AbkPYR9z2lsiUtYWZaSsEHMwenNngiTgkkupINPdEXlt9Ffb1Z+Z8bs5Uts6Chw4cM+sS2ED3vkY+8dvOy8vE4WY6QFS0qXLPAgP72aPguCxoQp7uIefyi6FxpRmmynGLdSqVCixZjfjqI9kTvLlFE3EgkkanyiOeNwbRJ22aHAyyU5k0PD7sYZ4bFgpy2OZ/kzRmsHtlaDWo5/WHqQiagKTRQJrrowPEXjzc2Nx1Pcfv6OmD0aBAaWOkJMUqsXScatH5UwNSj8P5TqIFxJrHnxwvG77T8lWylaormncV/SfgY9WI8mpZCv6VfAxZCmc9lOtBy4RaljwiuUlgHLuBc/COC2PyaPVaCnXZbl05afOJpTYjTSISiFBgXNPsesWZiPC7atCjWjxQJca/ekSEtn/AL+6LJZew8vurR7lB5PqXNflAsx5nPL76R6mZSxPu+UEYaUm+9w5P9/CLu7JFwaBzSj0GlKwjYxPC7E/iJM5VlSEBY5jMEkE9S8OOxn4fInyFT8StcqX3gloyBLqOpUSCwchIpd4UKnGXImpdu8CU6VZSVl+VBH17sZtbCzcNKkyJiV93KZUtVFlRBzug3BUS5Dit4GXLKONcSEl8j572g7DBP8A9dlSzY5swIGpUNX0jBT8CUTChQYgsfvpWP0TjOziCRkUZeVSaJqFHdSoBOg3R7/1R8s/FCdKGMCEAZpSEpWoe0o7zH+lLD1GkH0uduXDsnKKqzKJlELBFgAej2j9Gdi9py5uDlqQvNlSEqcNlKQxS1o/PsvEhS1K9lUEytrzZWUoWoJCgvKFKCSoWcA3akdzTaoXzZ+jFqfj8otkmj1hT2X7Ry8dITNlnkoEEMoXHOLO0/aNOCw6pyg7UCf1E2Ec6i7oq5KhZ+JGI7vATld73RIyp/mJ9kaua2tH5vepjX9s+1q8fMzr3QBlSh6J4+fOMzKw2YKYx1L4rZHt6IYPCFagAHeNFiexc44fvZaFKynfADlv1AC4GrRruxewkJwcqfLlCZNWVJXmUE5WUQAmjNQPqX6RqsOjEgJCZcuWo0qXGZg4o7Mcw8xHBl9U+Xxa0UjDWz4OhCrOaaaxotkoShJKixoGjXfiJsvPNlzkhIUuWyiE3UlRsKVqA5OgjEzZKZdE5uYvpr96wzyrNCvs34sb7U2lLnAIY3odX5Hp7oVpmmWQmZVOiuP0MWTMKlaQUFmDN83+7Rdh8MCnKa1rzcu8c6jHDGlteUPUm9nkxFOIiE/wK/pV8DFE2SqSaVQ/Uh+PKL5ygUK45TTyicsa1KG1/YN/Zm5aXSC2gixSQakR0olg3AcOAi1YBufvh+8d3kfwVANZnvBOHkAkDi9T6v0b4RUMMRx++keypRZncHW7cQrkfSM9g6JrygnTgR9IJwxAFXJL0v5FxwiGFw7qYcDcsX/lenrDGXKJYmqhyc8C6rkdeHOJyroZFGGCCSKhxUP0+/OGmysA6i1lUvXizjV293nKXs1JYjMSQ5GjO1NKMzw22bhUhiG6mrEPQvasQlL6HSEe19mKTIWXcAcRo3mePCoMZbBYjIQoFiDfg0fSZmFzSly6upQypsCC4JIvzdvkI+XzJJQtSVAhSSQQeILF46/TSuLTOfMtpn0PZv4m4ySrLNCJoABAWliklLjeSxsQ4Puj5/tXHLmzVrWXUtRUTzJJPvg1KrE3NTAuKlC8dMMUIu0tnO22TRhyqUhr1byjlTCxSpwREZU/8prKSpweSgx98QE0OOfxh/JvA87JdtJ2AUsymIWGIU7PoW4xHbfbPE40JTOXmSkkgM1T0vwhDOSxpHSJgBd6waV2CyWJntQXg/AbgAI8Sf7wpzZl9S0NsRKCVJA4RPI/A+NbN/2G7Vy8PhFypwWSVlSMoBooAEVUGsfWG2N/EtD7mHVQhW8oDQA0Sk8NDHzKdJmAnKxB4aQ22HhlGqvSPOn6aDbkx4z3Q92xto4oIdCEpRmKQHJBVepPLSM/NkozkzAoBiaN4tL2FhBs2WZW8KodiOH7RelGZLpr6QYpRVItONq0LZuDSEBSTlqQEkVLMSaUFD5x5h5YUoKQGDuoO/QjlBa5Cj+nnUAA2q9ngWXh1IUoggFN60PR2PuhpbVAT+w0yxCjaWBKUqUizFxqKGo5coduFDMCH1GoinFB0K/pV8DHDHnhna6Ga1TMdLk0B5DoDFgks9QSNDSvnFuCltl3hUB6HhV3i5Ic0F9DpzL1+xHpt7AcglIcpzGzWL8mo4d3/ePVYTLd0vY6+79onIlXHGzcQ7U1rSrQdhMIolABvoDVz8rHzibdDUU4TBqSASQAbON4h7sbAMa8qPDSTLzOEM/Gz0486W+cMU7OSHM1QmFwKKNjRvIPy4RNSXBKc3eEMGKchFgAAXBLerRGUrYyBVKmEuklgMgFyEh3AFmf6w3w+MKhLEwAKFLOW/mox9n3QFJC1qUlYTlQwDnK5YFiQWLFhwpZ7M5cigIFABYh0tY2I4CugfnE2MGYJYFGNA75ah+Z51sYy/4hdlQrGSlyASMQh1f7iRvF+dCfONKmQQM/eBiHLByz60+NYf7LxiE4VZURmlAzEks7GrhtCXFIv6aVSojlWrPgywzDyiKqmOVisynNiX9bx4oMQdI9Q5DxcqnUQJJ8QB4wzUsMaaQFNk1ChQGo+B94hRi2ZKgfuWcmDZ5pasD4qgEPYlAIWyn4GkNJ80KmJqzi/nCnLUCCzfyESkhoumafDLAubRL+JVmIlP5QoweJzM9SLc4Z4PGgrOVwA5H7xzNDtoJwkiYo7+tw7+oi4BWHUCTuHj7J4F/dDOWoBAKiwu7EwCjaiFZ0zADVmNXFa9fSJDxkoaYSyCynfnR/fT0hVtGQrM6Uk20sOZs8QweJMmYwqg2d/QniIa4ueAMwFDrw/eM0gyqSvwLZCSggkilCWvyg6eypa1osEqcc8pp1gXMlbk6a68LfdooE8y0TDoUqHV0liwtCcbexIvx4FGFwpZJu6ReG6cCUpBDDyJvxal+esV7HkjcdLJITmYErFLppwrqOIh9i9hqkLqh8rgEZspLaCgGpapteHnLZddC3CycwcqArVteL046Q5kHKgZEAHoA4dnITVidBwvAcjDkKzodLUZshcGrAtXSj6QfJmJSrwlVHernQghT8gAOFhEJMdFS5wlIG66yoqUxBW6moSTugEOB1rWC8JMqAVMhVzlLhg9Kt5VtSBEImF2mJRmLBk5lNUsHZz6xemTkbPvlNrlSqFyQriTRuEZmClzag7pcBgaJGagL0d/j5ReuerIEkAsH4pYsxCTwsReFUiViJgDhRzKbLupVbS7JfKG0YmHUzMlirKmnhJdLBwdPWlYVqgguFxN0UahAZKW0OpFwKF/OsV9oJUydJmplgPlJUxU7P7ZVQ9BaDJuESpYzJAUnVIZ7VBLVZju8bQbJ2YV4TEFAZpK956kly1L+Fj0MVwr5oTI/iz4jh13F9YmlJJaNH2H7ETMcuZkUEhEvM/wDMaJHmX9DCXaWzZkqcqURvJUUnqDzj1TjJ4PBLmrCU1+giWNwzLTLPsAv1cvH1f8OewfdSu9nMZi7Vdk8IU/iF+Hyk5sRISVMTnSA5yljmAF2Lg8m4Qvk1nzxctJKcpcdPjFOLlJdnYAXhng8VLzhKitKTQZUgqQSbEEh0+bwBtE/mKAJKQTUjKVeRJbpDGFyJO8Xq0eS0/CLjLIdwd7r7+cVqBc0rQfG8I3bFPJa8pBe0Ms2bfTfX6wnJVqIMweIylx5iJyQsX/SzWbLxipqe7UaagtXWh8o9xez2dSWcaFNOh/tCzDzCGUixs2h4emv7w3llWUrKSEuHLbtWNTYFo5ZWnootaaKpU9gpKkhjUhrdDd/pFSyKoJobK+Bb5RXjwCApLtW1ixDXe4aBkylFRL0anM8Pj6RuwrLxfF9BOElZFsdBzObp6voKQRilPLXcHKql9DV4ow6nISpwQzRbiUnu5gcvlLv0Jow5Rh+PHrrwajZwXJRh+6Cg8tClpBUzkAALY1oc70AzCoZoJ7RMUEkHOZjgKOgSA5d9Sr3wt7P4tWRC5hCQEJcgHKQ1CdMzBns5tE9v7RlrCUyQEy2Ic5lPMZjUgAs70vE+LsveiGFQl3mKJypcgG7iyn+JZuEVzccmYoJljOQcz2IBIfkQPWggfD44hRzFRBoEuoAhvaSkB1EuWzMH5QyKM5olnFCkAChoHsDap4GtoVqhkyW0ZIUA9aUdRJQ1S5SOFQOcdgpamIaiScqQQ75iHDi9i+j6mJSpyUDKTV2DkMo81ChY8D8YtkyvEtCgWehKXHmCS2vnbWNRmyeGmskBRIJDA0ADl2Y1JuQeQ4wXs+QM6FZqNuliAa1KnFLK3QDcGwiiYgqUDm7sBlAkuWauW5o7RdMlK3VJJZR3SlgQ/H9JpxekLYaJ4bA5ge8mgtbxFWYNYBIHiZ689Y1fZBaJuFVlzZVKUC/MAFn0Y66kxmcNOUolSzmSk1zJzB3SSQ4zXar9Rw22w0JlySKAZlGlKE0PmGPnFsP5EsnQi/DbY6cNKnS8pExM5SFk3UE+AjllUD5wDtjYsuXtHvVywUzillEeFQAB6EsOr8oa9ott/wALPQsVlqpNAuAGAV5EgdIf4jDJmoZQBFD6VBEd6dnM0Dy5oSlwwHygPE7QC0lgW46fvAnaHDskDMQLHXzaEMqZNUrukqdLNTQf2p6wrl8qCo6sD2jgpS5oX3ac6fbsrlUVjN7awMhK3KQFGpU5ck6OXjcY3ZapSMygwSPqfWPmu0MVKmOtSjmU5SCKBmqC1vpGm6VGjsGmpQsskHjWzf31vFmRIJAYABju8X1f4+sCSsQkBSSCefE0Ir7vSOm4la6pqBSu7xZn1raIU7KlOP2UlSikbqqcWfg1fUemsA/4UUsykvwzacWh3MSpSUsa23jw4MdK84B7leepBeviaml2ufjDqTJ8IsjhcyaKDJOoLseI4VhkjHKk0O8+hLAjSgv74rThlGg1oXL0q26zvpBQwwWAlfiFrhx1IicmvJThyWu0VzcYlQG6RXjqbmqX84hIUvOyQCRRqa9D1qOEGSdlBwoaey4trRtDAs7D5SQM2YE71Q7WcGwr5wqIrG7tkSsqplyEFgBvEHXMRFpxLoWFUUEqF9WPrFcjCZklmUQa6M3Xztxg/aWykCUtRXv5DlIYh8p3TW3NqcI1pMvFPp9DPCkqkpe+RAAFvANSX1jMYmbvZSS6RaqnZybWH0jTbPwQIQlSyCUJIbMAAUggFQB5X+ELNoSxKnEpSpm3iwIJrV8wJFjCxauh30SwiUJIU5BKWZ2Pn/LV9dPJojavdpDkAXZgSRUnNU8rwjwu0FKWCmWkU3U0LqZhlTelDoABrSDzhwAZkx1EDNMD+FJOR8oZxe9KijWVpXsKeghO0UzEZlM2YAF9FFRoQkmhcUOnoLL2yCVJSBlzVCgS9SdKmgsb+ZjyfgkGSGC6kEt4UhGZgDqaka+HnF2zNkSWSvKSSrduC93U5okM3G7WMGo9msNlT5R/OUU5yqreIneNlAp0UHvQuzQ0O0UkhQAZsxupkp0RlFSQOTVoXhPiezigSRkEtiQkHNTwMMoDAEMOj6xXgpRlkVAIBr+lIeuVqMHNL10hJUFGkm4905XKUuXo1RoDrUfI6RQjGZs4dSXZQqdGS5Yk3Ds1aRXKmhKypYTvAnMDmJABFycydGBH1iMnbktYCcpUEgAmxfkXe9acTCrXQSM5JU6SJhCjcgp0Zq+dK36RuOwWLWvCJTMcqlKXKc3IQWT/APlh1BjGJxjrWUDvAMwUkvlSWtl1rrxueGz7FYgKlzGDNNPqUIJ95MdOCWyWVaC+0GGKpamuAW5wl7HSQSpWvONZjJQUCDqIxuDUMLilIUd1Vj1t9I6n9nOvoZ9tZ2XCzGuxbqxaPhmIdYLhtKBxw1+3ePqHb3aboy6GnU+Qj59i8ZKS4WkpPEKpy9lw/Bok2VSFSJySwFAC130qSDr56co9woSFlG9TWty7a0+jxJMhwSgJUf1BWZVOL1byENtn4bOigJADlJSRmAqclC7ai/KA9BWxScUrKQGJAagZn0GtwaHiILwjzE5sod9Hp6+XR4MmSUEEgFI0BqacdL6cxBacGlKQbOAWCUgk+77ESc0PwYuxOAOYVFKsLkUAP3R3iYkKsXejXIfia+p5wTIQVMfZLsCxNW16s7fN4Nl4YBQKXVxADgkkuBq+sBsy0ztkYsZsqiEmz6+R484bqwsqYXUolruAU62rUu9YQ4iS++gVFSz1HqRTQhtXhnsjFE6uBUitdXYFjVvWJFWvILP2WEk5BQUA3Uk0dyGqdH6QsxeGWlEw5SpISplVsQdBZvnGmxqTMT4XDOS7EgiuUBPpWFWNDy5iUkqAlqua+HQBoMXsSS0M9nYdIRJzKzKyJpUAFSQNBxarPTVnKvtMiSnLvKCi5oyaPS4IIpxegg/Z+Bmfw8vcCkrCFBTgZXCdT4aOSTQkDjCztJgsi5Cyo/5TDKCWV3qhmAZ2BOvCDH8mB9FMtcgNnTMKhQgZXTWrEJ6ftBv+LZVOEqMsMGmZSqtCHSkFiKNWhq4LQt2eoOoihCGB8NSSznxE0t+0eLWQMzE0Bc0Cqsw6gEPd34QWtjLoYpKVpAlJIQKlgaO9UlQqwDZyzU84qn92CA+VSaGgqNFlVc1XZ636Q2RiaFSSUpAzKFKEuxDC5bKwoWfVgQjEqmJYWNTmzMA1yFkjyDcq2H6Ae4bFTFHMkpLUcEhQHslRcOPWr3cReieRlUVZlXNXCSzCqenhrrUGAMTiXSbpWSBlDlKSlxSmbKzXflSGWHw2YZciwKmYSggKHFyWLXFdWaEaGRRMw+4XAU+gzBiSfC5YtWnui/ALTLSQQlJY1NGpQgCmp4AeQjmCQpc2YlOVIAzMzl3B/mbgNIq/hjMZaCFpJZwaAipKn+6B2gBLsDNlLWlDqSKBwAQWuXe7dY+idmQlMlLNvb2mhKdABoNI+bqwCEgLJIUDUBlAE5husC9HoXFDUxrey+0d5KLUWAD4i5Sp25nN74tjdPROatGxnLeMH2qTmnAi7fONZicblFQa2b7p1jHzp3fKz6E7vQUH1847IfI5paM12nnZglBqqjE8dGb5DWMyvDlSaJC6gliFWBs1QC5+EaLtLMyzmUDlITya4cH7PrGfw2HXMJygkg+JJBIBf3UN/WIvTZVbRVI2ehxl3a0L1yi1quzRpcHLAlbyiAFZs6XzBXEhL35jS/GnD4XulJzhFQQaquWvldzxYtSJ4gzlky5CmKXUWZICQwJA8RPW0QlJydFYpIksSyRMdJNsrDUlywAFR0HrQyUlEwpSAEqA3WseDm1A5L/uVM1ISQ8wFizgFRrW5YP+0Xz1EJLKNyAAA4YPcaB/fCMcZ4bAVKQzi5oQoCteb68oMXLEkFQGYpNShyC5FtLlrC3nGawmLUkulQLjIqtDXNoft4c4ZVTMVvIBBoAGUCybu29S2kZtgoIRJQoUUSpLVBAWHZ+Bf1tCbHSDLVnFiat7KiKg9b048xDaVMJJKMrKqwAAL0Icj9eavARHaUkrltRjoQKuctwKEHWMjXRRgpwmAKUlBCRlIrfTodacOcUY3DDuZhWjeyqIagG6a15MaE3EJ1rXJUUu9HDGint9IqxO253drQASFILsCKEHkH198Oob0CTo3Wxwj+HlKJyzMiakFSFkAbpFd5iK6ZuTwh7UYjvcqlHLmDEZgvV2DEWYGtRq7Qy2Pg86UElAT3KHKlAeyHPE6We0LO0UhOUFKQK7pLjMogOwUq4eqiLlm1hY6kB9CDZeE7xeVBFBTOpKAHrdSgHpztGiXgFS0lSwhRY2JUxIIZwKOBel71MKNkIQiY24p1UCkkFBrVLjK486AUtDlwlRK5pBWCVIvNADEOkGm8xJUYfI9gjYswuzcgS5VLCt4pJA3TwBZh7+UMsKkLKc85NH3XmGosDmGWvA8BWE6wAoJSlQLMHY0NikB908ecWyAsFk3AJJAINGcizqqAw1hasYNE1hm3iE7pB3bNvBqFPT94jOmggKAGZXiUfZAqlI00BPSBkTkFgpBKiSHSTm5vmJJB51fo0ETsGUEqQ1LOeGuVyHejHqbRmZHFYmMFkqykBJ0J4FR0YkQRsPAKw2RYKVJD+1elApNTRIN+Pr2HxSQN8IsDVOWqiTukA1DX1eIzXllSU5wVJStg9UqDuVNVw3GxgW6oNbsZJxaiQmWVSnNQk0CWZRLklmq/u0jxWPJmhSLpUli/AhVuDBqmjGkLpGLKQpGZQBozgWqCGaj+rRcmUVkKTMysCWJdmPsgmvCn7wF2aj6tj5WaWSNUn4UjLTZCZeVOtm4JFB6xr0oPdgcm90Y7agJXwanRqR6UUcLMr+JMr83DlADhKgXaoLcb9Iz+xcMoKClClSyU5VhtQLEgWPMUh9+IkgleHdWVK0kOxO8MpBpWz2jzAJShOTvQpDigExJFy4JFGOgOti8c2V1o6Ma1Z0jESysOvETEJDpdctRoC4OdPW1GpwjlTUmYMrBRI38uRZD3BSWBoQ/I1vAk9wo5MxBc1SAeQNcr2qOcESpxGiSAkAOHAN3Atcn7vCmWANpSyZjAEp8RKaBnA0sSz04x4qagoILAOWy3LsGZqWhkcQC5WxpWia8NLRSyRVgR/SKPeyWvy9Ybi2YplCWu4omqjV1WLUNBy4+4mQyt4BQvxsB4X8N2+MSM45SEgAVtQl7sRxH3aKJcgpqBe5NTZrnlB9tgsvOKTKc0CgQbElhQUIbzDVMX98paq5qliCfcEkcK153tApwZNeN+fr5RIYPiYPtGFuK2aC5d1AuAGatfW970hioI7pQVYS1kDgrIprVEccOAKmKcXMR3a/6Ff8TDKH7C3qg+RImJRKCsyEqQnKHStSyUJo9A3AHUi7PGe29IWFgk5GoxJUQeYBJDtq0aDC7SQiShINMiKpSwO6Axequp5MIX7SaalmUFD2hRxYE82YUicbT6FabQk2bilJIN1CgB5g3uXbgeEG7Ok5phJDB94ksA5ap4mg6O5iUvZpAFLOUnVJJ0bRmDctIMl4ZdWo9SzXZvhDtNmSZPC45CCEJkoWopDrKt0AVIFqAuBUAM9STHTMuQ1BKlM4ByvdWVIezCpe9jHsrZ6gw0FuPr6xaNmQvtthQIiZlznKFKJubDhuf3i6Tj1KTnUCpaaFJoCKDdFmZIdtatWL5ezQNYuRh0g3EN7f2YBSCVODly+ADNlapY7xN2rXXrF4QVKCpjlnYuzOXFBSjn15QTMXLTryaKpm0paY3BBKpSMpGYBR0JA5sCdeOnuDTl5mFHCSCzcPrX1iCtqJ0FNIHO3KsB6w3CIuzXTO2uKUKBCQeCfqTCbGYycsuqYXPCnwaFf8fOXSUgq6JUdeQivHLxEpIM1K0PbMgh7UDjnFP2LrrQVNlqWRnUS1nLt0eJd0BcwsxiZqUhS33vCHqQ7Ow05mKAFMCaXNeAdz7ifIwjlEZWOlTEfq+EUqxMvg7Quw8hSyX3VORlNyQH+/KJ/4cpwKkl8uWzVYkkX4iF5LwH+QpWPQLD0ERXtdI+6QJM2XMK2SlRCiWYE6HLY9DByOzipiR3aSgpoXUkkkUcpBJFOIpGeSgaB5u3A1I7+OmEOQog2LFvKO/wDSanCa8DUeofn9dYcYLYQ/UlTCgCgbMTRNjV2PC0K8gUl9CgzZpAABrQDWn94KwOz5kx86wimrl+FB8Y0X+FJlPLbOzEuHd2LD3UpaBcbiQahJBFKMLWfnc0+UTeSxwCV2eBUypxNAXCSLkjV/vqHPxnZSQmVNJ7xTIXXMKEJJcgCxLCDNmr7xZVRIDHK27YgHNU6gnq45G46WJcibkBI7qYHUDV0G+avE2ANIykxGZPBzJQly/wChGmuUQRNxUsafCBMFsAGTLKjMW6UvlyJAZINCczs4FhUxTi8BKlJzAqmO5ylWW9nI9oF+Nov7i6NoK/xVALUfrEFdoE8B8IRpKVTKIVWySpz7hfz0hpLXlYAJS4YgEdC5LlrcvhAlJoya+jp23lae79hEZOOmTAcqFKIoQHJHlfzgrcUCM/HKoBRUD+lyAlSbMSH4EPEZWZExVSVVyggPkobk+YY+cTc2G/0ATpswAqZgOhva2seIMxixSaiynBcsSNacC0GT5qipZmioDMoMcpIqDrb3DSIDKQSRLygAFyUkElgCxAPC1Y1m5MERIW4zOlStMpNBclRp6PFSGLZipnGYit2q1Lh6O9IZTgsbtWLFLsGsxBKmYkVI41OpoTPlqQQQUrqLhuYykEgu4uRWArNZ4rDyypkk5cpO9Zhqou7dONOEE4HFyk4hKpiQJYVQAWZnzcQzEM9+cBICF5USVTFFQyhJSBkAGYm9dOjCC8dhkCUlKS5CyVzKa+FKQKKSMqjehtcuVp7FZ9O2n2uRKkJXKKVErQlnoylAH3Exne2u15U9cqWlZBcrCk1Iyh9OTxmsLiECW0ycgAOEABRzEOC5CeLcWPrAaJmWYhZUhpegzO5Nbp/T8YtLJaJKCTG+0UpUvu1FJU7EpewNAQDlI4FnFYWLlJUo7zITRXRmOVSXFqAawIATupfKHqKkuzVBFA1H16xA4xaCULBJIchRBcMwcjQacK8mgkyra6HEuSHCkLRYbu4FUsAoUIpYqBpaBEyymaQTlKSFAKoos/ytW/WBpOOyqCtLMwYAs4LCuhq+nkaZMwIAUMyVMMpqMxZih6prwYEmCtADezykEvPSFOwJJIKWLEpIum9DSsO14nCIpmQSlThSEsybEEAsSklyxD9YymGkYgmWpLMskZRRSilktxq4ECq7OLA/zSVFViAK+0GzU/ZmEDju2w2anaeJlOolQyEgFaXNCAxNaUKbgX1gU9qJMgbqzlUzhgXNwXGr1ej1hNhOzgKnUpVKsc2bKA5AyvQCLzsSWboch7MAUgE2F7fEtSNxV7YbdFM/t0AXCM5JfeBJI4mxAsYlM7XLmJOWSAGuWe9atTgzGLdmYMIQrdAdTBwCSDRw9yOA49WYScKQ2ZIoagulwC2hBqWPlSM1FaoybYrmY/FfoygaWoRYdb6wwxGKxC5UxlCWnulAt/QSUuB8DrWHScODLSqqWLBRAI1soMSHpbS8A7VnJ7mYkO6Za2BZg4Lmj1fTnfjk09IDMFg9pTcqfzF2A8SrMOcV4/aM0prMWaqupXHrHR0dlKznvQJLxa3G+q3E8IsOMWw31eIe0f1dY6OgtKwWWqx8x/8AMXb9R5849m7Qmfl/mLsR4lW4XtU+pjo6BSCmynF7QmmWp5i9D4lXfrAaMWvu/Gqp4ngI6OhopUC3YbisdMCCkLWEkOQFEB2uz3hZMxayQ61GqtTqzx0dGikFvQZiMbMASAtQBUl2UQ9r1rEp+PmFCwZi2zoPiVdl1veOjoFI1nszFLypGdTNZy1uEDSsWtpe+qhpvGjqq0eR0ZJUay1WOmBS2WsMw8RswpeOm4xeRO+r/uPCOjo1IFjXYmKWZS3WosaVNOkHTdrTiKzphqfbVrnfXWOjoDSAmQw20ZrD8xdj7SuB5xVtLa04rWTNmE7tStRPhGrx0dApDJhMva04FBE6Y+YF86nfi73heraM3vD+Yu6vaVx6x0dBSQbK17Rm/wCov/uV9YMwe0ZuX/MXp7SvrHkdApGthf8Ai87Kr86Z/wB6uXOFWJ2lN7tY72Y1aZlNrzj2OjJLRrZ//9k="/>
          <p:cNvSpPr>
            <a:spLocks noChangeAspect="1" noChangeArrowheads="1"/>
          </p:cNvSpPr>
          <p:nvPr/>
        </p:nvSpPr>
        <p:spPr bwMode="auto">
          <a:xfrm>
            <a:off x="207433" y="-144463"/>
            <a:ext cx="4064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>
              <a:latin typeface="Calibri" charset="0"/>
            </a:endParaRPr>
          </a:p>
        </p:txBody>
      </p:sp>
      <p:sp>
        <p:nvSpPr>
          <p:cNvPr id="15" name="14 Metin kutusu"/>
          <p:cNvSpPr txBox="1">
            <a:spLocks noChangeArrowheads="1"/>
          </p:cNvSpPr>
          <p:nvPr/>
        </p:nvSpPr>
        <p:spPr bwMode="auto">
          <a:xfrm>
            <a:off x="3131086" y="4859318"/>
            <a:ext cx="5929828" cy="19082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>
              <a:buFont typeface="Wingdings" charset="0"/>
              <a:buChar char="ü"/>
            </a:pPr>
            <a:r>
              <a:rPr lang="tr-TR" dirty="0"/>
              <a:t>Body </a:t>
            </a:r>
            <a:r>
              <a:rPr lang="tr-TR" dirty="0" err="1"/>
              <a:t>shape</a:t>
            </a:r>
            <a:r>
              <a:rPr lang="tr-TR" dirty="0"/>
              <a:t>, </a:t>
            </a:r>
          </a:p>
          <a:p>
            <a:pPr eaLnBrk="1" hangingPunct="1">
              <a:buFont typeface="Wingdings" charset="0"/>
              <a:buChar char="ü"/>
            </a:pPr>
            <a:r>
              <a:rPr lang="tr-TR" dirty="0" err="1"/>
              <a:t>Tail</a:t>
            </a:r>
            <a:r>
              <a:rPr lang="tr-TR" dirty="0"/>
              <a:t> </a:t>
            </a:r>
            <a:r>
              <a:rPr lang="tr-TR" dirty="0" err="1"/>
              <a:t>shape</a:t>
            </a:r>
            <a:r>
              <a:rPr lang="tr-TR" dirty="0"/>
              <a:t>, </a:t>
            </a:r>
          </a:p>
          <a:p>
            <a:pPr eaLnBrk="1" hangingPunct="1">
              <a:buFont typeface="Wingdings" charset="0"/>
              <a:buChar char="ü"/>
            </a:pPr>
            <a:r>
              <a:rPr lang="tr-TR" dirty="0" err="1"/>
              <a:t>Horn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wool</a:t>
            </a:r>
            <a:r>
              <a:rPr lang="tr-TR" dirty="0"/>
              <a:t> </a:t>
            </a:r>
            <a:r>
              <a:rPr lang="tr-TR" dirty="0" err="1"/>
              <a:t>characteristics</a:t>
            </a:r>
            <a:r>
              <a:rPr lang="tr-TR" dirty="0"/>
              <a:t>…..</a:t>
            </a:r>
            <a:r>
              <a:rPr lang="tr-TR" sz="3600" dirty="0"/>
              <a:t> </a:t>
            </a:r>
          </a:p>
          <a:p>
            <a:pPr eaLnBrk="1" hangingPunct="1"/>
            <a:endParaRPr lang="tr-TR" sz="1800" dirty="0"/>
          </a:p>
        </p:txBody>
      </p:sp>
      <p:sp>
        <p:nvSpPr>
          <p:cNvPr id="16" name="15 Metin kutusu"/>
          <p:cNvSpPr txBox="1">
            <a:spLocks noChangeArrowheads="1"/>
          </p:cNvSpPr>
          <p:nvPr/>
        </p:nvSpPr>
        <p:spPr bwMode="auto">
          <a:xfrm>
            <a:off x="3407833" y="1196976"/>
            <a:ext cx="623976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tr-TR" sz="6600"/>
              <a:t>X</a:t>
            </a:r>
          </a:p>
        </p:txBody>
      </p:sp>
      <p:sp>
        <p:nvSpPr>
          <p:cNvPr id="17" name="16 Metin kutusu"/>
          <p:cNvSpPr txBox="1">
            <a:spLocks noChangeArrowheads="1"/>
          </p:cNvSpPr>
          <p:nvPr/>
        </p:nvSpPr>
        <p:spPr bwMode="auto">
          <a:xfrm>
            <a:off x="3312585" y="3141663"/>
            <a:ext cx="623976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tr-TR" sz="6600"/>
              <a:t>X</a:t>
            </a:r>
          </a:p>
        </p:txBody>
      </p:sp>
      <p:cxnSp>
        <p:nvCxnSpPr>
          <p:cNvPr id="22" name="21 Düz Ok Bağlayıcısı"/>
          <p:cNvCxnSpPr/>
          <p:nvPr/>
        </p:nvCxnSpPr>
        <p:spPr>
          <a:xfrm>
            <a:off x="6959600" y="1700214"/>
            <a:ext cx="1153584" cy="1587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23 Düz Ok Bağlayıcısı"/>
          <p:cNvCxnSpPr/>
          <p:nvPr/>
        </p:nvCxnSpPr>
        <p:spPr>
          <a:xfrm>
            <a:off x="7247467" y="3716338"/>
            <a:ext cx="1153584" cy="1587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18 Metin kutusu"/>
          <p:cNvSpPr txBox="1">
            <a:spLocks noChangeArrowheads="1"/>
          </p:cNvSpPr>
          <p:nvPr/>
        </p:nvSpPr>
        <p:spPr bwMode="auto">
          <a:xfrm>
            <a:off x="334434" y="476250"/>
            <a:ext cx="2539640" cy="630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tr-TR" sz="3500" i="1"/>
              <a:t>Merinos ram</a:t>
            </a:r>
            <a:endParaRPr lang="tr-TR" sz="3500"/>
          </a:p>
        </p:txBody>
      </p:sp>
      <p:sp>
        <p:nvSpPr>
          <p:cNvPr id="20" name="19 Metin kutusu"/>
          <p:cNvSpPr txBox="1">
            <a:spLocks noChangeArrowheads="1"/>
          </p:cNvSpPr>
          <p:nvPr/>
        </p:nvSpPr>
        <p:spPr bwMode="auto">
          <a:xfrm>
            <a:off x="3983567" y="493714"/>
            <a:ext cx="2864874" cy="630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tr-TR" sz="3500" i="1"/>
              <a:t>Merinos sheep</a:t>
            </a:r>
            <a:endParaRPr lang="tr-TR" sz="3500"/>
          </a:p>
        </p:txBody>
      </p:sp>
      <p:sp>
        <p:nvSpPr>
          <p:cNvPr id="21" name="20 Metin kutusu"/>
          <p:cNvSpPr txBox="1">
            <a:spLocks noChangeArrowheads="1"/>
          </p:cNvSpPr>
          <p:nvPr/>
        </p:nvSpPr>
        <p:spPr bwMode="auto">
          <a:xfrm>
            <a:off x="7920567" y="476250"/>
            <a:ext cx="2719571" cy="630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tr-TR" sz="3500" i="1"/>
              <a:t>Merinos lamb</a:t>
            </a:r>
            <a:endParaRPr lang="tr-TR" sz="3500"/>
          </a:p>
        </p:txBody>
      </p:sp>
      <p:sp>
        <p:nvSpPr>
          <p:cNvPr id="23" name="22 Metin kutusu"/>
          <p:cNvSpPr txBox="1">
            <a:spLocks noChangeArrowheads="1"/>
          </p:cNvSpPr>
          <p:nvPr/>
        </p:nvSpPr>
        <p:spPr bwMode="auto">
          <a:xfrm>
            <a:off x="1" y="2636839"/>
            <a:ext cx="2477624" cy="630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tr-TR" sz="3500" i="1"/>
              <a:t>Holstein bull</a:t>
            </a:r>
            <a:endParaRPr lang="tr-TR" sz="3500"/>
          </a:p>
        </p:txBody>
      </p:sp>
      <p:sp>
        <p:nvSpPr>
          <p:cNvPr id="25" name="24 Metin kutusu"/>
          <p:cNvSpPr txBox="1">
            <a:spLocks noChangeArrowheads="1"/>
          </p:cNvSpPr>
          <p:nvPr/>
        </p:nvSpPr>
        <p:spPr bwMode="auto">
          <a:xfrm>
            <a:off x="4176185" y="2565400"/>
            <a:ext cx="2862345" cy="630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tr-TR" sz="3500" i="1"/>
              <a:t>Holstein heifer</a:t>
            </a:r>
            <a:endParaRPr lang="tr-TR" sz="3500"/>
          </a:p>
        </p:txBody>
      </p:sp>
      <p:sp>
        <p:nvSpPr>
          <p:cNvPr id="26" name="25 Metin kutusu"/>
          <p:cNvSpPr txBox="1">
            <a:spLocks noChangeArrowheads="1"/>
          </p:cNvSpPr>
          <p:nvPr/>
        </p:nvSpPr>
        <p:spPr bwMode="auto">
          <a:xfrm>
            <a:off x="8208434" y="2636838"/>
            <a:ext cx="3983567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tr-TR" sz="1800" i="1"/>
              <a:t> </a:t>
            </a:r>
            <a:r>
              <a:rPr lang="tr-TR" sz="3600" i="1"/>
              <a:t>Holstein </a:t>
            </a:r>
            <a:r>
              <a:rPr lang="tr-TR" sz="3300" i="1"/>
              <a:t>calf</a:t>
            </a:r>
            <a:endParaRPr lang="tr-TR" sz="330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9369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6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400" decel="100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4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4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4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6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8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9" grpId="0"/>
      <p:bldP spid="20" grpId="0"/>
      <p:bldP spid="21" grpId="0"/>
      <p:bldP spid="23" grpId="0"/>
      <p:bldP spid="25" grpId="0"/>
      <p:bldP spid="2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4" name="5 Dikey Kaydırma"/>
          <p:cNvSpPr/>
          <p:nvPr/>
        </p:nvSpPr>
        <p:spPr>
          <a:xfrm>
            <a:off x="912285" y="1052514"/>
            <a:ext cx="10847916" cy="2447925"/>
          </a:xfrm>
          <a:prstGeom prst="verticalScroll">
            <a:avLst/>
          </a:prstGeom>
          <a:solidFill>
            <a:schemeClr val="tx1">
              <a:lumMod val="95000"/>
              <a:lumOff val="5000"/>
              <a:alpha val="65882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tr-TR" sz="2000" b="1" dirty="0">
              <a:solidFill>
                <a:srgbClr val="FFFF00"/>
              </a:solidFill>
              <a:cs typeface="Arial" charset="0"/>
            </a:endParaRPr>
          </a:p>
          <a:p>
            <a:pPr algn="ctr" eaLnBrk="1" hangingPunct="1">
              <a:defRPr/>
            </a:pPr>
            <a:r>
              <a:rPr lang="tr-TR" sz="2800" b="1" dirty="0">
                <a:solidFill>
                  <a:srgbClr val="FFFF00"/>
                </a:solidFill>
              </a:rPr>
              <a:t>CHARACTER / TRAIT</a:t>
            </a:r>
            <a:endParaRPr lang="tr-TR" sz="2800" b="1" dirty="0">
              <a:solidFill>
                <a:srgbClr val="FFFF00"/>
              </a:solidFill>
              <a:cs typeface="Arial" charset="0"/>
            </a:endParaRPr>
          </a:p>
          <a:p>
            <a:pPr>
              <a:defRPr/>
            </a:pPr>
            <a:r>
              <a:rPr lang="en-US" altLang="tr-TR" sz="2800" dirty="0">
                <a:solidFill>
                  <a:srgbClr val="FFFF00"/>
                </a:solidFill>
                <a:latin typeface="Arial" panose="020B0604020202020204" pitchFamily="34" charset="0"/>
              </a:rPr>
              <a:t>"a distinguishing phenotypic characteristic, typically belonging to an individual". </a:t>
            </a:r>
            <a:endParaRPr lang="tr-TR" sz="2000" dirty="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46084" name="Rectangle 2"/>
          <p:cNvSpPr>
            <a:spLocks noChangeArrowheads="1"/>
          </p:cNvSpPr>
          <p:nvPr/>
        </p:nvSpPr>
        <p:spPr bwMode="auto">
          <a:xfrm>
            <a:off x="958851" y="4278313"/>
            <a:ext cx="1135143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2400" dirty="0"/>
              <a:t>A phenotype is that what you observe or measure on the animal for a certain trait. </a:t>
            </a:r>
            <a:endParaRPr lang="tr-TR" sz="2400" dirty="0"/>
          </a:p>
          <a:p>
            <a:r>
              <a:rPr lang="en-US" sz="2400" dirty="0"/>
              <a:t>It can</a:t>
            </a:r>
            <a:r>
              <a:rPr lang="tr-TR" sz="2400" dirty="0"/>
              <a:t> </a:t>
            </a:r>
            <a:r>
              <a:rPr lang="en-US" sz="2400" dirty="0"/>
              <a:t>depend on both </a:t>
            </a:r>
            <a:endParaRPr lang="tr-TR" sz="2400" dirty="0"/>
          </a:p>
          <a:p>
            <a:pPr marL="800100" lvl="1" indent="-342900">
              <a:buFont typeface="Wingdings" panose="05000000000000000000" pitchFamily="2" charset="2"/>
              <a:buChar char="q"/>
            </a:pPr>
            <a:r>
              <a:rPr lang="tr-TR" sz="2400" b="1" dirty="0"/>
              <a:t>G</a:t>
            </a:r>
            <a:r>
              <a:rPr lang="en-US" sz="2400" b="1" dirty="0" err="1"/>
              <a:t>enetic</a:t>
            </a:r>
            <a:r>
              <a:rPr lang="en-US" sz="2400" b="1" dirty="0"/>
              <a:t> background </a:t>
            </a:r>
            <a:r>
              <a:rPr lang="en-US" sz="2400" dirty="0"/>
              <a:t>of the animal (</a:t>
            </a:r>
            <a:r>
              <a:rPr lang="en-US" sz="2400" b="1" u="sng" dirty="0"/>
              <a:t>if</a:t>
            </a:r>
            <a:r>
              <a:rPr lang="en-US" sz="2400" dirty="0"/>
              <a:t> its heritable)</a:t>
            </a:r>
            <a:endParaRPr lang="tr-TR" sz="2400" dirty="0"/>
          </a:p>
          <a:p>
            <a:pPr marL="800100" lvl="1" indent="-342900">
              <a:buFont typeface="Wingdings" panose="05000000000000000000" pitchFamily="2" charset="2"/>
              <a:buChar char="q"/>
            </a:pPr>
            <a:r>
              <a:rPr lang="tr-TR" sz="2400" b="1" dirty="0"/>
              <a:t>E</a:t>
            </a:r>
            <a:r>
              <a:rPr lang="en-US" sz="2400" b="1" dirty="0" err="1"/>
              <a:t>xternal</a:t>
            </a:r>
            <a:r>
              <a:rPr lang="tr-TR" sz="2400" b="1" dirty="0"/>
              <a:t> </a:t>
            </a:r>
            <a:r>
              <a:rPr lang="en-US" sz="2400" b="1" dirty="0"/>
              <a:t>conditions </a:t>
            </a:r>
            <a:r>
              <a:rPr lang="en-US" sz="2400" dirty="0"/>
              <a:t>such as level of nutrition</a:t>
            </a:r>
          </a:p>
        </p:txBody>
      </p:sp>
    </p:spTree>
    <p:extLst>
      <p:ext uri="{BB962C8B-B14F-4D97-AF65-F5344CB8AC3E}">
        <p14:creationId xmlns:p14="http://schemas.microsoft.com/office/powerpoint/2010/main" val="3488008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C3448C20-1634-4670-9AAC-7891AE555BA9}"/>
              </a:ext>
            </a:extLst>
          </p:cNvPr>
          <p:cNvGrpSpPr/>
          <p:nvPr/>
        </p:nvGrpSpPr>
        <p:grpSpPr>
          <a:xfrm>
            <a:off x="2808728" y="744219"/>
            <a:ext cx="9304865" cy="5534824"/>
            <a:chOff x="2714135" y="371777"/>
            <a:chExt cx="9304865" cy="5534824"/>
          </a:xfrm>
        </p:grpSpPr>
        <p:sp>
          <p:nvSpPr>
            <p:cNvPr id="4" name="Metin kutusu 3"/>
            <p:cNvSpPr txBox="1">
              <a:spLocks noChangeArrowheads="1"/>
            </p:cNvSpPr>
            <p:nvPr/>
          </p:nvSpPr>
          <p:spPr bwMode="auto">
            <a:xfrm>
              <a:off x="2714135" y="1074509"/>
              <a:ext cx="9304865" cy="48320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571500" indent="-571500">
                <a:defRPr sz="32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9pPr>
            </a:lstStyle>
            <a:p>
              <a:pPr marL="0" indent="0" eaLnBrk="1" hangingPunct="1"/>
              <a:r>
                <a:rPr lang="en-US" sz="2000" dirty="0">
                  <a:latin typeface="Arial" charset="0"/>
                </a:rPr>
                <a:t> </a:t>
              </a:r>
              <a:r>
                <a:rPr lang="tr-TR" sz="2000" dirty="0">
                  <a:latin typeface="Arial" charset="0"/>
                </a:rPr>
                <a:t>A</a:t>
              </a:r>
              <a:r>
                <a:rPr lang="en-US" sz="2000" dirty="0">
                  <a:latin typeface="Arial" charset="0"/>
                </a:rPr>
                <a:t> discrete heritable character that has transmitted well-defined limits and is in a simple alternate manner (typical </a:t>
              </a:r>
              <a:r>
                <a:rPr lang="en-US" sz="2000" i="1" dirty="0">
                  <a:latin typeface="Arial" charset="0"/>
                </a:rPr>
                <a:t>Mendelian </a:t>
              </a:r>
              <a:r>
                <a:rPr lang="en-US" sz="2000" dirty="0">
                  <a:latin typeface="Arial" charset="0"/>
                </a:rPr>
                <a:t>character)</a:t>
              </a:r>
              <a:endParaRPr lang="tr-TR" sz="2000" dirty="0">
                <a:latin typeface="Arial" charset="0"/>
              </a:endParaRPr>
            </a:p>
            <a:p>
              <a:pPr eaLnBrk="1" hangingPunct="1">
                <a:buFont typeface="Arial" charset="0"/>
                <a:buNone/>
              </a:pPr>
              <a:endParaRPr lang="tr-TR" sz="2000" dirty="0">
                <a:latin typeface="Arial" charset="0"/>
              </a:endParaRPr>
            </a:p>
            <a:p>
              <a:r>
                <a:rPr lang="tr-TR" sz="2000" b="1" dirty="0">
                  <a:latin typeface="Arial" charset="0"/>
                </a:rPr>
                <a:t>-</a:t>
              </a:r>
              <a:r>
                <a:rPr lang="en-US" sz="2000" b="1" dirty="0">
                  <a:latin typeface="Arial" charset="0"/>
                </a:rPr>
                <a:t>DISCRETE </a:t>
              </a:r>
              <a:r>
                <a:rPr lang="tr-TR" sz="2000" b="1" dirty="0" err="1">
                  <a:latin typeface="Arial" charset="0"/>
                </a:rPr>
                <a:t>or</a:t>
              </a:r>
              <a:r>
                <a:rPr lang="en-US" sz="2000" b="1" dirty="0">
                  <a:latin typeface="Arial" charset="0"/>
                </a:rPr>
                <a:t> DISCONTINUOUS TRAITS</a:t>
              </a:r>
              <a:r>
                <a:rPr lang="tr-TR" sz="2000" b="1" dirty="0">
                  <a:latin typeface="Arial" charset="0"/>
                </a:rPr>
                <a:t>-</a:t>
              </a:r>
            </a:p>
            <a:p>
              <a:r>
                <a:rPr lang="tr-TR" sz="2000" b="1" dirty="0">
                  <a:latin typeface="Arial" charset="0"/>
                </a:rPr>
                <a:t>		(</a:t>
              </a:r>
              <a:r>
                <a:rPr lang="tr-TR" sz="2000" dirty="0">
                  <a:latin typeface="Arial" charset="0"/>
                </a:rPr>
                <a:t>C</a:t>
              </a:r>
              <a:r>
                <a:rPr lang="en-US" sz="2000" dirty="0" err="1">
                  <a:latin typeface="Arial" charset="0"/>
                </a:rPr>
                <a:t>ontrolled</a:t>
              </a:r>
              <a:r>
                <a:rPr lang="en-US" sz="2000" dirty="0">
                  <a:latin typeface="Arial" charset="0"/>
                </a:rPr>
                <a:t> by a </a:t>
              </a:r>
              <a:r>
                <a:rPr lang="en-US" sz="2000" b="1" dirty="0">
                  <a:latin typeface="Arial" charset="0"/>
                </a:rPr>
                <a:t>SINGLE pair of genes</a:t>
              </a:r>
              <a:r>
                <a:rPr lang="tr-TR" sz="2000" b="1" dirty="0">
                  <a:latin typeface="Arial" charset="0"/>
                </a:rPr>
                <a:t>)</a:t>
              </a:r>
            </a:p>
            <a:p>
              <a:pPr eaLnBrk="1" hangingPunct="1">
                <a:buFont typeface="Arial" charset="0"/>
                <a:buNone/>
              </a:pPr>
              <a:r>
                <a:rPr lang="tr-TR" sz="2000" dirty="0">
                  <a:latin typeface="Arial" charset="0"/>
                </a:rPr>
                <a:t>T</a:t>
              </a:r>
              <a:r>
                <a:rPr lang="en-US" sz="2000" dirty="0" err="1">
                  <a:latin typeface="Arial" charset="0"/>
                </a:rPr>
                <a:t>raits</a:t>
              </a:r>
              <a:r>
                <a:rPr lang="en-US" sz="2000" dirty="0">
                  <a:latin typeface="Arial" charset="0"/>
                </a:rPr>
                <a:t> occur in two distinct categories: </a:t>
              </a:r>
            </a:p>
            <a:p>
              <a:pPr eaLnBrk="1" hangingPunct="1">
                <a:buFont typeface="Wingdings" panose="05000000000000000000" pitchFamily="2" charset="2"/>
                <a:buChar char="q"/>
              </a:pPr>
              <a:r>
                <a:rPr lang="en-US" sz="2000" dirty="0">
                  <a:latin typeface="Arial" charset="0"/>
                </a:rPr>
                <a:t>Trait </a:t>
              </a:r>
              <a:r>
                <a:rPr lang="en-US" sz="2000" b="1" u="sng" dirty="0">
                  <a:latin typeface="Arial" charset="0"/>
                </a:rPr>
                <a:t>IS THERE</a:t>
              </a:r>
              <a:r>
                <a:rPr lang="en-US" sz="2000" dirty="0">
                  <a:latin typeface="Arial" charset="0"/>
                </a:rPr>
                <a:t> or it </a:t>
              </a:r>
              <a:r>
                <a:rPr lang="en-US" sz="2000" b="1" u="sng" dirty="0">
                  <a:latin typeface="Arial" charset="0"/>
                </a:rPr>
                <a:t>IS NOT </a:t>
              </a:r>
              <a:endParaRPr lang="tr-TR" sz="2000" u="sng" dirty="0">
                <a:latin typeface="Arial" charset="0"/>
              </a:endParaRPr>
            </a:p>
            <a:p>
              <a:pPr marL="342900" indent="-342900" eaLnBrk="1" hangingPunct="1">
                <a:buFont typeface="Wingdings" panose="05000000000000000000" pitchFamily="2" charset="2"/>
                <a:buChar char="q"/>
              </a:pPr>
              <a:r>
                <a:rPr lang="tr-TR" sz="2000" dirty="0">
                  <a:latin typeface="Arial" charset="0"/>
                </a:rPr>
                <a:t>E</a:t>
              </a:r>
              <a:r>
                <a:rPr lang="en-US" sz="2000" dirty="0" err="1">
                  <a:latin typeface="Arial" charset="0"/>
                </a:rPr>
                <a:t>xamples</a:t>
              </a:r>
              <a:r>
                <a:rPr lang="en-US" sz="2000" dirty="0">
                  <a:latin typeface="Arial" charset="0"/>
                </a:rPr>
                <a:t>: </a:t>
              </a:r>
              <a:endParaRPr lang="tr-TR" sz="2000" dirty="0">
                <a:latin typeface="Arial" charset="0"/>
              </a:endParaRPr>
            </a:p>
            <a:p>
              <a:pPr lvl="1">
                <a:buFont typeface="Wingdings" panose="05000000000000000000" pitchFamily="2" charset="2"/>
                <a:buChar char="§"/>
              </a:pPr>
              <a:r>
                <a:rPr lang="tr-TR" sz="1800" dirty="0">
                  <a:latin typeface="Arial" charset="0"/>
                </a:rPr>
                <a:t>A</a:t>
              </a:r>
              <a:r>
                <a:rPr lang="en-US" sz="1800" dirty="0" err="1">
                  <a:latin typeface="Arial" charset="0"/>
                </a:rPr>
                <a:t>lbinism</a:t>
              </a:r>
              <a:r>
                <a:rPr lang="en-US" sz="1800" dirty="0">
                  <a:latin typeface="Arial" charset="0"/>
                </a:rPr>
                <a:t>, </a:t>
              </a:r>
              <a:endParaRPr lang="tr-TR" sz="1800" dirty="0">
                <a:latin typeface="Arial" charset="0"/>
              </a:endParaRPr>
            </a:p>
            <a:p>
              <a:pPr lvl="1">
                <a:buFont typeface="Wingdings" panose="05000000000000000000" pitchFamily="2" charset="2"/>
                <a:buChar char="§"/>
              </a:pPr>
              <a:r>
                <a:rPr lang="tr-TR" sz="1800" dirty="0">
                  <a:latin typeface="Arial" charset="0"/>
                </a:rPr>
                <a:t>P</a:t>
              </a:r>
              <a:r>
                <a:rPr lang="en-US" sz="1800" dirty="0" err="1">
                  <a:latin typeface="Arial" charset="0"/>
                </a:rPr>
                <a:t>olycystic</a:t>
              </a:r>
              <a:r>
                <a:rPr lang="en-US" sz="1800" dirty="0">
                  <a:latin typeface="Arial" charset="0"/>
                </a:rPr>
                <a:t> kidney disease (PKD) in cats,</a:t>
              </a:r>
              <a:endParaRPr lang="tr-TR" sz="1800" dirty="0">
                <a:latin typeface="Arial" charset="0"/>
              </a:endParaRPr>
            </a:p>
            <a:p>
              <a:pPr lvl="1">
                <a:buFont typeface="Wingdings" panose="05000000000000000000" pitchFamily="2" charset="2"/>
                <a:buChar char="§"/>
              </a:pPr>
              <a:r>
                <a:rPr lang="tr-TR" sz="1800" dirty="0">
                  <a:latin typeface="Arial" charset="0"/>
                </a:rPr>
                <a:t>B</a:t>
              </a:r>
              <a:r>
                <a:rPr lang="en-US" sz="1800" dirty="0">
                  <a:latin typeface="Arial" charset="0"/>
                </a:rPr>
                <a:t>ovine leucocyte adhesion deficiency (BLAD) in cattle</a:t>
              </a:r>
              <a:r>
                <a:rPr lang="tr-TR" sz="1800" dirty="0">
                  <a:latin typeface="Arial" charset="0"/>
                </a:rPr>
                <a:t> </a:t>
              </a:r>
            </a:p>
            <a:p>
              <a:pPr lvl="1">
                <a:buFont typeface="Wingdings" panose="05000000000000000000" pitchFamily="2" charset="2"/>
                <a:buChar char="§"/>
              </a:pPr>
              <a:r>
                <a:rPr lang="tr-TR" sz="1800" dirty="0">
                  <a:latin typeface="Arial" charset="0"/>
                </a:rPr>
                <a:t>P</a:t>
              </a:r>
              <a:r>
                <a:rPr lang="en-US" sz="1800" dirty="0" err="1">
                  <a:latin typeface="Arial" charset="0"/>
                </a:rPr>
                <a:t>resence</a:t>
              </a:r>
              <a:r>
                <a:rPr lang="en-US" sz="1800" dirty="0">
                  <a:latin typeface="Arial" charset="0"/>
                </a:rPr>
                <a:t> of horns</a:t>
              </a:r>
              <a:endParaRPr lang="tr-TR" sz="1800" dirty="0">
                <a:latin typeface="Arial" charset="0"/>
              </a:endParaRPr>
            </a:p>
            <a:p>
              <a:pPr lvl="1">
                <a:buFont typeface="Wingdings" panose="05000000000000000000" pitchFamily="2" charset="2"/>
                <a:buChar char="§"/>
              </a:pPr>
              <a:r>
                <a:rPr lang="tr-TR" sz="1800" dirty="0">
                  <a:latin typeface="Arial" charset="0"/>
                </a:rPr>
                <a:t>W</a:t>
              </a:r>
              <a:r>
                <a:rPr lang="en-US" sz="1800" dirty="0" err="1">
                  <a:latin typeface="Arial" charset="0"/>
                </a:rPr>
                <a:t>hite</a:t>
              </a:r>
              <a:r>
                <a:rPr lang="en-US" sz="1800" dirty="0">
                  <a:latin typeface="Arial" charset="0"/>
                </a:rPr>
                <a:t> face or solid face</a:t>
              </a:r>
              <a:endParaRPr lang="tr-TR" sz="1800" dirty="0">
                <a:latin typeface="Arial" charset="0"/>
              </a:endParaRPr>
            </a:p>
            <a:p>
              <a:pPr lvl="1">
                <a:buFont typeface="Wingdings" panose="05000000000000000000" pitchFamily="2" charset="2"/>
                <a:buChar char="§"/>
              </a:pPr>
              <a:r>
                <a:rPr lang="tr-TR" sz="1800" dirty="0">
                  <a:latin typeface="Arial" charset="0"/>
                </a:rPr>
                <a:t>C</a:t>
              </a:r>
              <a:r>
                <a:rPr lang="en-US" sz="1800" dirty="0">
                  <a:latin typeface="Arial" charset="0"/>
                </a:rPr>
                <a:t>oat color, etc…</a:t>
              </a:r>
            </a:p>
            <a:p>
              <a:pPr eaLnBrk="1" hangingPunct="1">
                <a:buFont typeface="Arial" charset="0"/>
                <a:buNone/>
              </a:pPr>
              <a:endParaRPr lang="en-US" sz="2000" dirty="0">
                <a:latin typeface="Arial" charset="0"/>
              </a:endParaRPr>
            </a:p>
            <a:p>
              <a:pPr eaLnBrk="1" hangingPunct="1">
                <a:buFont typeface="Wingdings" charset="0"/>
                <a:buChar char="Ø"/>
              </a:pPr>
              <a:endParaRPr lang="tr-TR" sz="2000" dirty="0">
                <a:latin typeface="Arial" charset="0"/>
              </a:endParaRP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F7B56B9A-883E-423B-8507-3077BFD13912}"/>
                </a:ext>
              </a:extLst>
            </p:cNvPr>
            <p:cNvSpPr txBox="1"/>
            <p:nvPr/>
          </p:nvSpPr>
          <p:spPr>
            <a:xfrm>
              <a:off x="2714135" y="371777"/>
              <a:ext cx="558094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3200" b="1" dirty="0">
                  <a:solidFill>
                    <a:srgbClr val="FF0000"/>
                  </a:solidFill>
                  <a:latin typeface="Arial" charset="0"/>
                </a:rPr>
                <a:t>QUALITATIVE CHARACTER</a:t>
              </a:r>
              <a:endParaRPr lang="en-US" sz="3200" dirty="0"/>
            </a:p>
          </p:txBody>
        </p:sp>
      </p:grpSp>
    </p:spTree>
    <p:extLst>
      <p:ext uri="{BB962C8B-B14F-4D97-AF65-F5344CB8AC3E}">
        <p14:creationId xmlns:p14="http://schemas.microsoft.com/office/powerpoint/2010/main" val="3257456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>
            <a:extLst>
              <a:ext uri="{FF2B5EF4-FFF2-40B4-BE49-F238E27FC236}">
                <a16:creationId xmlns:a16="http://schemas.microsoft.com/office/drawing/2014/main" id="{5A94BCA0-E20E-4656-A433-A7CFC0C804F1}"/>
              </a:ext>
            </a:extLst>
          </p:cNvPr>
          <p:cNvSpPr txBox="1"/>
          <p:nvPr/>
        </p:nvSpPr>
        <p:spPr>
          <a:xfrm>
            <a:off x="882869" y="210207"/>
            <a:ext cx="27116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dirty="0"/>
              <a:t>MELANISTIC</a:t>
            </a:r>
            <a:endParaRPr lang="en-US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2FBC291-8AFC-43B1-A759-710D1D38CE63}"/>
              </a:ext>
            </a:extLst>
          </p:cNvPr>
          <p:cNvSpPr txBox="1"/>
          <p:nvPr/>
        </p:nvSpPr>
        <p:spPr>
          <a:xfrm>
            <a:off x="4759427" y="177941"/>
            <a:ext cx="27116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dirty="0"/>
              <a:t>NORMAL</a:t>
            </a:r>
            <a:endParaRPr lang="en-US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1A7E6FB-15F5-4CE9-A58C-7259C76E7CD9}"/>
              </a:ext>
            </a:extLst>
          </p:cNvPr>
          <p:cNvSpPr txBox="1"/>
          <p:nvPr/>
        </p:nvSpPr>
        <p:spPr>
          <a:xfrm>
            <a:off x="8572812" y="137065"/>
            <a:ext cx="27116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dirty="0"/>
              <a:t>ALBINO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16686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2690" y="1611898"/>
            <a:ext cx="10799485" cy="363420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sz="2000" dirty="0">
                <a:latin typeface="Arial" charset="0"/>
              </a:rPr>
              <a:t>A</a:t>
            </a:r>
            <a:r>
              <a:rPr lang="en-US" sz="2000" dirty="0">
                <a:latin typeface="Arial" charset="0"/>
              </a:rPr>
              <a:t>n inherited character that is expressed phenotypically in all degrees of variation between one often indefinite extreme and another </a:t>
            </a:r>
            <a:r>
              <a:rPr lang="en-US" sz="2000" b="1" dirty="0">
                <a:latin typeface="Arial" charset="0"/>
              </a:rPr>
              <a:t>:</a:t>
            </a:r>
            <a:r>
              <a:rPr lang="en-US" sz="2000" dirty="0">
                <a:latin typeface="Arial" charset="0"/>
              </a:rPr>
              <a:t>  </a:t>
            </a:r>
            <a:br>
              <a:rPr lang="en-US" sz="2000" dirty="0">
                <a:latin typeface="Arial" charset="0"/>
              </a:rPr>
            </a:br>
            <a:r>
              <a:rPr lang="tr-TR" sz="2000" dirty="0">
                <a:latin typeface="Arial" charset="0"/>
              </a:rPr>
              <a:t>		</a:t>
            </a:r>
            <a:r>
              <a:rPr lang="en-US" sz="2000" dirty="0">
                <a:latin typeface="Arial" charset="0"/>
              </a:rPr>
              <a:t>a character determined by </a:t>
            </a:r>
            <a:r>
              <a:rPr lang="en-US" sz="2000" b="1" dirty="0">
                <a:latin typeface="Arial" charset="0"/>
              </a:rPr>
              <a:t>POLYGENES</a:t>
            </a:r>
            <a:r>
              <a:rPr lang="en-US" sz="2000" dirty="0">
                <a:latin typeface="Arial" charset="0"/>
              </a:rPr>
              <a:t> </a:t>
            </a:r>
            <a:r>
              <a:rPr lang="tr-TR" sz="2000" dirty="0">
                <a:latin typeface="Arial" charset="0"/>
              </a:rPr>
              <a:t>(</a:t>
            </a:r>
            <a:r>
              <a:rPr lang="tr-TR" sz="2000" dirty="0" err="1">
                <a:latin typeface="Arial" charset="0"/>
              </a:rPr>
              <a:t>more</a:t>
            </a:r>
            <a:r>
              <a:rPr lang="tr-TR" sz="2000" dirty="0">
                <a:latin typeface="Arial" charset="0"/>
              </a:rPr>
              <a:t> </a:t>
            </a:r>
            <a:r>
              <a:rPr lang="tr-TR" sz="2000" dirty="0" err="1">
                <a:latin typeface="Arial" charset="0"/>
              </a:rPr>
              <a:t>than</a:t>
            </a:r>
            <a:r>
              <a:rPr lang="tr-TR" sz="2000" dirty="0">
                <a:latin typeface="Arial" charset="0"/>
              </a:rPr>
              <a:t> </a:t>
            </a:r>
            <a:r>
              <a:rPr lang="tr-TR" sz="2000" dirty="0" err="1">
                <a:latin typeface="Arial" charset="0"/>
              </a:rPr>
              <a:t>one</a:t>
            </a:r>
            <a:r>
              <a:rPr lang="tr-TR" sz="2000" dirty="0">
                <a:latin typeface="Arial" charset="0"/>
              </a:rPr>
              <a:t> gene is </a:t>
            </a:r>
            <a:r>
              <a:rPr lang="tr-TR" sz="2000" dirty="0" err="1">
                <a:latin typeface="Arial" charset="0"/>
              </a:rPr>
              <a:t>involved</a:t>
            </a:r>
            <a:r>
              <a:rPr lang="tr-TR" sz="2000" dirty="0">
                <a:latin typeface="Arial" charset="0"/>
              </a:rPr>
              <a:t>)</a:t>
            </a:r>
          </a:p>
          <a:p>
            <a:pPr marL="0" indent="0">
              <a:buNone/>
            </a:pPr>
            <a:r>
              <a:rPr lang="en-US" sz="2400" b="1" dirty="0">
                <a:latin typeface="Arial" charset="0"/>
              </a:rPr>
              <a:t>CONTINUOUS TRAITS</a:t>
            </a:r>
          </a:p>
          <a:p>
            <a:pPr marL="0" indent="0">
              <a:buNone/>
            </a:pPr>
            <a:r>
              <a:rPr lang="tr-TR" sz="1900" u="sng" dirty="0">
                <a:latin typeface="Arial" charset="0"/>
              </a:rPr>
              <a:t>(</a:t>
            </a:r>
            <a:r>
              <a:rPr lang="tr-TR" sz="1900" u="sng" dirty="0" err="1">
                <a:latin typeface="Arial" charset="0"/>
              </a:rPr>
              <a:t>more</a:t>
            </a:r>
            <a:r>
              <a:rPr lang="tr-TR" sz="1900" u="sng" dirty="0">
                <a:latin typeface="Arial" charset="0"/>
              </a:rPr>
              <a:t> </a:t>
            </a:r>
            <a:r>
              <a:rPr lang="tr-TR" sz="1900" u="sng" dirty="0" err="1">
                <a:latin typeface="Arial" charset="0"/>
              </a:rPr>
              <a:t>than</a:t>
            </a:r>
            <a:r>
              <a:rPr lang="tr-TR" sz="1900" u="sng" dirty="0">
                <a:latin typeface="Arial" charset="0"/>
              </a:rPr>
              <a:t> </a:t>
            </a:r>
            <a:r>
              <a:rPr lang="tr-TR" sz="1900" u="sng" dirty="0" err="1">
                <a:latin typeface="Arial" charset="0"/>
              </a:rPr>
              <a:t>one</a:t>
            </a:r>
            <a:r>
              <a:rPr lang="tr-TR" sz="1900" u="sng" dirty="0">
                <a:latin typeface="Arial" charset="0"/>
              </a:rPr>
              <a:t> gene is </a:t>
            </a:r>
            <a:r>
              <a:rPr lang="tr-TR" sz="1900" u="sng" dirty="0" err="1">
                <a:latin typeface="Arial" charset="0"/>
              </a:rPr>
              <a:t>involved</a:t>
            </a:r>
            <a:r>
              <a:rPr lang="tr-TR" sz="1900" u="sng" dirty="0">
                <a:latin typeface="Arial" charset="0"/>
              </a:rPr>
              <a:t>)</a:t>
            </a:r>
            <a:endParaRPr lang="tr-TR" sz="1900" b="1" u="sng" dirty="0">
              <a:latin typeface="Arial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sz="2000" dirty="0">
                <a:latin typeface="Arial" charset="0"/>
              </a:rPr>
              <a:t>Distribution of phenotypes in the population varies along a continuum. </a:t>
            </a:r>
            <a:endParaRPr lang="tr-TR" sz="2000" dirty="0">
              <a:latin typeface="Arial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sz="2000" dirty="0">
                <a:latin typeface="Arial" charset="0"/>
              </a:rPr>
              <a:t>Individuals differ by small degrees.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tr-TR" sz="2000" b="1" dirty="0">
                <a:latin typeface="Arial" charset="0"/>
              </a:rPr>
              <a:t>E</a:t>
            </a:r>
            <a:r>
              <a:rPr lang="en-US" sz="2000" b="1" dirty="0" err="1">
                <a:latin typeface="Arial" charset="0"/>
              </a:rPr>
              <a:t>xamples</a:t>
            </a:r>
            <a:r>
              <a:rPr lang="tr-TR" sz="2000" b="1" dirty="0">
                <a:latin typeface="Arial" charset="0"/>
              </a:rPr>
              <a:t>:</a:t>
            </a:r>
            <a:r>
              <a:rPr lang="en-US" sz="2000" b="1" dirty="0">
                <a:latin typeface="Arial" charset="0"/>
              </a:rPr>
              <a:t> height, milk production, learning ability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000" b="1" dirty="0">
                <a:latin typeface="Arial" charset="0"/>
              </a:rPr>
              <a:t>Polygenic</a:t>
            </a:r>
            <a:r>
              <a:rPr lang="en-US" sz="2000" dirty="0">
                <a:latin typeface="Arial" charset="0"/>
              </a:rPr>
              <a:t> or </a:t>
            </a:r>
            <a:r>
              <a:rPr lang="en-US" sz="2000" b="1" dirty="0">
                <a:latin typeface="Arial" charset="0"/>
              </a:rPr>
              <a:t>multifactorial</a:t>
            </a:r>
            <a:r>
              <a:rPr lang="en-US" sz="2000" dirty="0">
                <a:latin typeface="Arial" charset="0"/>
              </a:rPr>
              <a:t> inheritance. </a:t>
            </a:r>
            <a:endParaRPr lang="tr-TR" sz="2000" dirty="0">
              <a:latin typeface="Arial" charset="0"/>
            </a:endParaRP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1800" b="1" dirty="0">
                <a:latin typeface="Arial" charset="0"/>
              </a:rPr>
              <a:t>Genes act additively</a:t>
            </a:r>
            <a:r>
              <a:rPr lang="tr-TR" sz="1800" b="1" dirty="0">
                <a:latin typeface="Arial" charset="0"/>
              </a:rPr>
              <a:t> </a:t>
            </a:r>
            <a:r>
              <a:rPr lang="tr-TR" sz="1800" b="1" dirty="0">
                <a:latin typeface="Arial" charset="0"/>
                <a:sym typeface="Wingdings" panose="05000000000000000000" pitchFamily="2" charset="2"/>
              </a:rPr>
              <a:t></a:t>
            </a:r>
            <a:r>
              <a:rPr lang="en-US" sz="1800" b="1" dirty="0">
                <a:latin typeface="Arial" charset="0"/>
              </a:rPr>
              <a:t> Gene A + Gene B + Gene C…</a:t>
            </a:r>
            <a:endParaRPr lang="tr-TR" sz="1800" b="1" dirty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C5D6FD9-FE89-4332-A08A-A70314B0DCF4}"/>
              </a:ext>
            </a:extLst>
          </p:cNvPr>
          <p:cNvSpPr txBox="1"/>
          <p:nvPr/>
        </p:nvSpPr>
        <p:spPr>
          <a:xfrm>
            <a:off x="582690" y="633627"/>
            <a:ext cx="586067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>
                <a:solidFill>
                  <a:srgbClr val="FF0000"/>
                </a:solidFill>
                <a:latin typeface="Arial" charset="0"/>
              </a:rPr>
              <a:t>QUANTITATIVE CHARACTER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40137931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B5D8BA4-6CAD-46DF-AEAC-0BFA87822899}"/>
              </a:ext>
            </a:extLst>
          </p:cNvPr>
          <p:cNvSpPr txBox="1"/>
          <p:nvPr/>
        </p:nvSpPr>
        <p:spPr>
          <a:xfrm>
            <a:off x="168165" y="530828"/>
            <a:ext cx="383627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dirty="0">
                <a:solidFill>
                  <a:srgbClr val="FF0000"/>
                </a:solidFill>
              </a:rPr>
              <a:t>METRIC: CONTINUOUS SCALE</a:t>
            </a:r>
            <a:endParaRPr lang="tr-TR" b="1" dirty="0">
              <a:solidFill>
                <a:srgbClr val="FF0000"/>
              </a:solidFill>
            </a:endParaRPr>
          </a:p>
          <a:p>
            <a:pPr marL="285750" indent="-285750">
              <a:buFontTx/>
              <a:buChar char="-"/>
            </a:pPr>
            <a:r>
              <a:rPr lang="en-US" sz="1800" dirty="0"/>
              <a:t>You register them by </a:t>
            </a:r>
            <a:r>
              <a:rPr lang="en-US" sz="1800" b="1" dirty="0"/>
              <a:t>counting</a:t>
            </a:r>
            <a:r>
              <a:rPr lang="en-US" sz="1800" dirty="0"/>
              <a:t>. Egg production.</a:t>
            </a:r>
            <a:endParaRPr lang="en-US" sz="1800" b="1" dirty="0">
              <a:solidFill>
                <a:srgbClr val="FF000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58C6CE7-598A-4CF2-85AF-19172C6574D8}"/>
              </a:ext>
            </a:extLst>
          </p:cNvPr>
          <p:cNvSpPr txBox="1"/>
          <p:nvPr/>
        </p:nvSpPr>
        <p:spPr>
          <a:xfrm>
            <a:off x="4004441" y="530828"/>
            <a:ext cx="351045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dirty="0">
                <a:solidFill>
                  <a:srgbClr val="FF0000"/>
                </a:solidFill>
              </a:rPr>
              <a:t>MERISTIC: DISCRETE SCALE</a:t>
            </a:r>
            <a:endParaRPr lang="tr-TR" b="1" dirty="0">
              <a:solidFill>
                <a:srgbClr val="FF0000"/>
              </a:solidFill>
            </a:endParaRPr>
          </a:p>
          <a:p>
            <a:pPr marL="285750" indent="-285750">
              <a:buFontTx/>
              <a:buChar char="-"/>
            </a:pPr>
            <a:r>
              <a:rPr lang="en-US" sz="1800" dirty="0"/>
              <a:t>You register them by </a:t>
            </a:r>
            <a:r>
              <a:rPr lang="en-US" sz="1800" b="1" dirty="0"/>
              <a:t>measuring</a:t>
            </a:r>
            <a:r>
              <a:rPr lang="en-US" sz="1800" dirty="0"/>
              <a:t>. </a:t>
            </a:r>
            <a:r>
              <a:rPr lang="en-US" sz="1800" dirty="0" err="1"/>
              <a:t>Cidago</a:t>
            </a:r>
            <a:r>
              <a:rPr lang="en-US" sz="1800" dirty="0"/>
              <a:t> height for horse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4925B01-92C0-41B6-B463-82D260885E67}"/>
              </a:ext>
            </a:extLst>
          </p:cNvPr>
          <p:cNvSpPr txBox="1"/>
          <p:nvPr/>
        </p:nvSpPr>
        <p:spPr>
          <a:xfrm>
            <a:off x="7514897" y="530828"/>
            <a:ext cx="4382813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dirty="0">
                <a:solidFill>
                  <a:srgbClr val="FF0000"/>
                </a:solidFill>
              </a:rPr>
              <a:t>THRESHOLD: PRESENT OR ABSENT</a:t>
            </a:r>
            <a:endParaRPr lang="tr-TR" b="1" dirty="0">
              <a:solidFill>
                <a:srgbClr val="FF0000"/>
              </a:solidFill>
            </a:endParaRPr>
          </a:p>
          <a:p>
            <a:r>
              <a:rPr lang="tr-TR" dirty="0"/>
              <a:t>N</a:t>
            </a:r>
            <a:r>
              <a:rPr lang="en-US" sz="1800" dirty="0" err="1">
                <a:solidFill>
                  <a:srgbClr val="3B3B3B"/>
                </a:solidFill>
              </a:rPr>
              <a:t>ot</a:t>
            </a:r>
            <a:r>
              <a:rPr lang="en-US" sz="1800" dirty="0">
                <a:solidFill>
                  <a:srgbClr val="3B3B3B"/>
                </a:solidFill>
              </a:rPr>
              <a:t> quantitative, but also act like it in </a:t>
            </a:r>
            <a:r>
              <a:rPr lang="en-US" sz="1800" dirty="0">
                <a:solidFill>
                  <a:srgbClr val="3B3B3B"/>
                </a:solidFill>
                <a:latin typeface="Arial" charset="0"/>
              </a:rPr>
              <a:t>well-defined limits.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6253565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{65767267-4FFA-7D45-8CA1-7326D6E04707}tf10001120</Template>
  <TotalTime>1355</TotalTime>
  <Words>618</Words>
  <Application>Microsoft Office PowerPoint</Application>
  <PresentationFormat>Widescreen</PresentationFormat>
  <Paragraphs>105</Paragraphs>
  <Slides>15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Gill Sans MT</vt:lpstr>
      <vt:lpstr>Wingdings</vt:lpstr>
      <vt:lpstr>Parcel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Phenotype?? Genotype??</vt:lpstr>
      <vt:lpstr>PowerPoint Presentation</vt:lpstr>
      <vt:lpstr>PowerPoint Presentation</vt:lpstr>
      <vt:lpstr>What do they have in common?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Nuket.Bilgen</dc:creator>
  <cp:lastModifiedBy>Furkan KUTLU</cp:lastModifiedBy>
  <cp:revision>37</cp:revision>
  <dcterms:created xsi:type="dcterms:W3CDTF">2020-10-14T06:48:33Z</dcterms:created>
  <dcterms:modified xsi:type="dcterms:W3CDTF">2021-11-09T10:06:55Z</dcterms:modified>
</cp:coreProperties>
</file>