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5" r:id="rId1"/>
  </p:sldMasterIdLst>
  <p:sldIdLst>
    <p:sldId id="266" r:id="rId2"/>
    <p:sldId id="256" r:id="rId3"/>
    <p:sldId id="261" r:id="rId4"/>
    <p:sldId id="260" r:id="rId5"/>
    <p:sldId id="259" r:id="rId6"/>
    <p:sldId id="262" r:id="rId7"/>
    <p:sldId id="264" r:id="rId8"/>
    <p:sldId id="268" r:id="rId9"/>
    <p:sldId id="269" r:id="rId10"/>
    <p:sldId id="270" r:id="rId11"/>
    <p:sldId id="271" r:id="rId12"/>
    <p:sldId id="272" r:id="rId13"/>
    <p:sldId id="273" r:id="rId14"/>
    <p:sldId id="274" r:id="rId15"/>
    <p:sldId id="275" r:id="rId16"/>
    <p:sldId id="276" r:id="rId17"/>
    <p:sldId id="277" r:id="rId18"/>
    <p:sldId id="279" r:id="rId19"/>
    <p:sldId id="278" r:id="rId20"/>
    <p:sldId id="280"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15" autoAdjust="0"/>
    <p:restoredTop sz="94660"/>
  </p:normalViewPr>
  <p:slideViewPr>
    <p:cSldViewPr snapToGrid="0">
      <p:cViewPr varScale="1">
        <p:scale>
          <a:sx n="112" d="100"/>
          <a:sy n="112" d="100"/>
        </p:scale>
        <p:origin x="39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0B4F86A-7F18-43ED-956D-8B08A10B8A5F}" type="datetimeFigureOut">
              <a:rPr lang="tr-TR" smtClean="0"/>
              <a:t>27.12.2019</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C4D2628-3EB1-4A0B-A6BF-66B2C0CE0CE0}" type="slidenum">
              <a:rPr lang="tr-TR" smtClean="0"/>
              <a:t>‹#›</a:t>
            </a:fld>
            <a:endParaRPr lang="tr-TR"/>
          </a:p>
        </p:txBody>
      </p:sp>
    </p:spTree>
    <p:extLst>
      <p:ext uri="{BB962C8B-B14F-4D97-AF65-F5344CB8AC3E}">
        <p14:creationId xmlns:p14="http://schemas.microsoft.com/office/powerpoint/2010/main" val="3319893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0B4F86A-7F18-43ED-956D-8B08A10B8A5F}" type="datetimeFigureOut">
              <a:rPr lang="tr-TR" smtClean="0"/>
              <a:t>27.12.2019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C4D2628-3EB1-4A0B-A6BF-66B2C0CE0CE0}" type="slidenum">
              <a:rPr lang="tr-TR" smtClean="0"/>
              <a:t>‹#›</a:t>
            </a:fld>
            <a:endParaRPr lang="tr-TR"/>
          </a:p>
        </p:txBody>
      </p:sp>
    </p:spTree>
    <p:extLst>
      <p:ext uri="{BB962C8B-B14F-4D97-AF65-F5344CB8AC3E}">
        <p14:creationId xmlns:p14="http://schemas.microsoft.com/office/powerpoint/2010/main" val="1226817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0B4F86A-7F18-43ED-956D-8B08A10B8A5F}" type="datetimeFigureOut">
              <a:rPr lang="tr-TR" smtClean="0"/>
              <a:t>27.12.2019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C4D2628-3EB1-4A0B-A6BF-66B2C0CE0CE0}"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882543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A0B4F86A-7F18-43ED-956D-8B08A10B8A5F}" type="datetimeFigureOut">
              <a:rPr lang="tr-TR" smtClean="0"/>
              <a:t>27.12.2019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C4D2628-3EB1-4A0B-A6BF-66B2C0CE0CE0}" type="slidenum">
              <a:rPr lang="tr-TR" smtClean="0"/>
              <a:t>‹#›</a:t>
            </a:fld>
            <a:endParaRPr lang="tr-TR"/>
          </a:p>
        </p:txBody>
      </p:sp>
    </p:spTree>
    <p:extLst>
      <p:ext uri="{BB962C8B-B14F-4D97-AF65-F5344CB8AC3E}">
        <p14:creationId xmlns:p14="http://schemas.microsoft.com/office/powerpoint/2010/main" val="25991512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A0B4F86A-7F18-43ED-956D-8B08A10B8A5F}" type="datetimeFigureOut">
              <a:rPr lang="tr-TR" smtClean="0"/>
              <a:t>27.12.2019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C4D2628-3EB1-4A0B-A6BF-66B2C0CE0CE0}"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529542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A0B4F86A-7F18-43ED-956D-8B08A10B8A5F}" type="datetimeFigureOut">
              <a:rPr lang="tr-TR" smtClean="0"/>
              <a:t>27.12.2019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C4D2628-3EB1-4A0B-A6BF-66B2C0CE0CE0}" type="slidenum">
              <a:rPr lang="tr-TR" smtClean="0"/>
              <a:t>‹#›</a:t>
            </a:fld>
            <a:endParaRPr lang="tr-TR"/>
          </a:p>
        </p:txBody>
      </p:sp>
    </p:spTree>
    <p:extLst>
      <p:ext uri="{BB962C8B-B14F-4D97-AF65-F5344CB8AC3E}">
        <p14:creationId xmlns:p14="http://schemas.microsoft.com/office/powerpoint/2010/main" val="41108575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0B4F86A-7F18-43ED-956D-8B08A10B8A5F}" type="datetimeFigureOut">
              <a:rPr lang="tr-TR" smtClean="0"/>
              <a:t>27.12.2019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C4D2628-3EB1-4A0B-A6BF-66B2C0CE0CE0}" type="slidenum">
              <a:rPr lang="tr-TR" smtClean="0"/>
              <a:t>‹#›</a:t>
            </a:fld>
            <a:endParaRPr lang="tr-TR"/>
          </a:p>
        </p:txBody>
      </p:sp>
    </p:spTree>
    <p:extLst>
      <p:ext uri="{BB962C8B-B14F-4D97-AF65-F5344CB8AC3E}">
        <p14:creationId xmlns:p14="http://schemas.microsoft.com/office/powerpoint/2010/main" val="33095418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0B4F86A-7F18-43ED-956D-8B08A10B8A5F}" type="datetimeFigureOut">
              <a:rPr lang="tr-TR" smtClean="0"/>
              <a:t>27.12.2019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C4D2628-3EB1-4A0B-A6BF-66B2C0CE0CE0}" type="slidenum">
              <a:rPr lang="tr-TR" smtClean="0"/>
              <a:t>‹#›</a:t>
            </a:fld>
            <a:endParaRPr lang="tr-TR"/>
          </a:p>
        </p:txBody>
      </p:sp>
    </p:spTree>
    <p:extLst>
      <p:ext uri="{BB962C8B-B14F-4D97-AF65-F5344CB8AC3E}">
        <p14:creationId xmlns:p14="http://schemas.microsoft.com/office/powerpoint/2010/main" val="1228691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0B4F86A-7F18-43ED-956D-8B08A10B8A5F}" type="datetimeFigureOut">
              <a:rPr lang="tr-TR" smtClean="0"/>
              <a:t>27.12.2019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C4D2628-3EB1-4A0B-A6BF-66B2C0CE0CE0}" type="slidenum">
              <a:rPr lang="tr-TR" smtClean="0"/>
              <a:t>‹#›</a:t>
            </a:fld>
            <a:endParaRPr lang="tr-TR"/>
          </a:p>
        </p:txBody>
      </p:sp>
    </p:spTree>
    <p:extLst>
      <p:ext uri="{BB962C8B-B14F-4D97-AF65-F5344CB8AC3E}">
        <p14:creationId xmlns:p14="http://schemas.microsoft.com/office/powerpoint/2010/main" val="1376623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0B4F86A-7F18-43ED-956D-8B08A10B8A5F}" type="datetimeFigureOut">
              <a:rPr lang="tr-TR" smtClean="0"/>
              <a:t>27.12.2019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C4D2628-3EB1-4A0B-A6BF-66B2C0CE0CE0}" type="slidenum">
              <a:rPr lang="tr-TR" smtClean="0"/>
              <a:t>‹#›</a:t>
            </a:fld>
            <a:endParaRPr lang="tr-TR"/>
          </a:p>
        </p:txBody>
      </p:sp>
    </p:spTree>
    <p:extLst>
      <p:ext uri="{BB962C8B-B14F-4D97-AF65-F5344CB8AC3E}">
        <p14:creationId xmlns:p14="http://schemas.microsoft.com/office/powerpoint/2010/main" val="3062638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0B4F86A-7F18-43ED-956D-8B08A10B8A5F}" type="datetimeFigureOut">
              <a:rPr lang="tr-TR" smtClean="0"/>
              <a:t>27.12.2019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C4D2628-3EB1-4A0B-A6BF-66B2C0CE0CE0}" type="slidenum">
              <a:rPr lang="tr-TR" smtClean="0"/>
              <a:t>‹#›</a:t>
            </a:fld>
            <a:endParaRPr lang="tr-TR"/>
          </a:p>
        </p:txBody>
      </p:sp>
    </p:spTree>
    <p:extLst>
      <p:ext uri="{BB962C8B-B14F-4D97-AF65-F5344CB8AC3E}">
        <p14:creationId xmlns:p14="http://schemas.microsoft.com/office/powerpoint/2010/main" val="2645329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0B4F86A-7F18-43ED-956D-8B08A10B8A5F}" type="datetimeFigureOut">
              <a:rPr lang="tr-TR" smtClean="0"/>
              <a:t>27.12.2019</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C4D2628-3EB1-4A0B-A6BF-66B2C0CE0CE0}" type="slidenum">
              <a:rPr lang="tr-TR" smtClean="0"/>
              <a:t>‹#›</a:t>
            </a:fld>
            <a:endParaRPr lang="tr-TR"/>
          </a:p>
        </p:txBody>
      </p:sp>
    </p:spTree>
    <p:extLst>
      <p:ext uri="{BB962C8B-B14F-4D97-AF65-F5344CB8AC3E}">
        <p14:creationId xmlns:p14="http://schemas.microsoft.com/office/powerpoint/2010/main" val="636341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0B4F86A-7F18-43ED-956D-8B08A10B8A5F}" type="datetimeFigureOut">
              <a:rPr lang="tr-TR" smtClean="0"/>
              <a:t>27.12.2019</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C4D2628-3EB1-4A0B-A6BF-66B2C0CE0CE0}" type="slidenum">
              <a:rPr lang="tr-TR" smtClean="0"/>
              <a:t>‹#›</a:t>
            </a:fld>
            <a:endParaRPr lang="tr-TR"/>
          </a:p>
        </p:txBody>
      </p:sp>
    </p:spTree>
    <p:extLst>
      <p:ext uri="{BB962C8B-B14F-4D97-AF65-F5344CB8AC3E}">
        <p14:creationId xmlns:p14="http://schemas.microsoft.com/office/powerpoint/2010/main" val="3466307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B4F86A-7F18-43ED-956D-8B08A10B8A5F}" type="datetimeFigureOut">
              <a:rPr lang="tr-TR" smtClean="0"/>
              <a:t>27.12.2019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C4D2628-3EB1-4A0B-A6BF-66B2C0CE0CE0}" type="slidenum">
              <a:rPr lang="tr-TR" smtClean="0"/>
              <a:t>‹#›</a:t>
            </a:fld>
            <a:endParaRPr lang="tr-TR"/>
          </a:p>
        </p:txBody>
      </p:sp>
    </p:spTree>
    <p:extLst>
      <p:ext uri="{BB962C8B-B14F-4D97-AF65-F5344CB8AC3E}">
        <p14:creationId xmlns:p14="http://schemas.microsoft.com/office/powerpoint/2010/main" val="4172702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0B4F86A-7F18-43ED-956D-8B08A10B8A5F}" type="datetimeFigureOut">
              <a:rPr lang="tr-TR" smtClean="0"/>
              <a:t>27.12.2019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C4D2628-3EB1-4A0B-A6BF-66B2C0CE0CE0}" type="slidenum">
              <a:rPr lang="tr-TR" smtClean="0"/>
              <a:t>‹#›</a:t>
            </a:fld>
            <a:endParaRPr lang="tr-TR"/>
          </a:p>
        </p:txBody>
      </p:sp>
    </p:spTree>
    <p:extLst>
      <p:ext uri="{BB962C8B-B14F-4D97-AF65-F5344CB8AC3E}">
        <p14:creationId xmlns:p14="http://schemas.microsoft.com/office/powerpoint/2010/main" val="3618025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0B4F86A-7F18-43ED-956D-8B08A10B8A5F}" type="datetimeFigureOut">
              <a:rPr lang="tr-TR" smtClean="0"/>
              <a:t>27.12.2019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C4D2628-3EB1-4A0B-A6BF-66B2C0CE0CE0}" type="slidenum">
              <a:rPr lang="tr-TR" smtClean="0"/>
              <a:t>‹#›</a:t>
            </a:fld>
            <a:endParaRPr lang="tr-TR"/>
          </a:p>
        </p:txBody>
      </p:sp>
    </p:spTree>
    <p:extLst>
      <p:ext uri="{BB962C8B-B14F-4D97-AF65-F5344CB8AC3E}">
        <p14:creationId xmlns:p14="http://schemas.microsoft.com/office/powerpoint/2010/main" val="702153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0B4F86A-7F18-43ED-956D-8B08A10B8A5F}" type="datetimeFigureOut">
              <a:rPr lang="tr-TR" smtClean="0"/>
              <a:t>27.12.2019</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C4D2628-3EB1-4A0B-A6BF-66B2C0CE0CE0}" type="slidenum">
              <a:rPr lang="tr-TR" smtClean="0"/>
              <a:t>‹#›</a:t>
            </a:fld>
            <a:endParaRPr lang="tr-TR"/>
          </a:p>
        </p:txBody>
      </p:sp>
    </p:spTree>
    <p:extLst>
      <p:ext uri="{BB962C8B-B14F-4D97-AF65-F5344CB8AC3E}">
        <p14:creationId xmlns:p14="http://schemas.microsoft.com/office/powerpoint/2010/main" val="733799476"/>
      </p:ext>
    </p:extLst>
  </p:cSld>
  <p:clrMap bg1="lt1" tx1="dk1" bg2="lt2" tx2="dk2" accent1="accent1" accent2="accent2" accent3="accent3" accent4="accent4" accent5="accent5" accent6="accent6" hlink="hlink" folHlink="folHlink"/>
  <p:sldLayoutIdLst>
    <p:sldLayoutId id="2147483826" r:id="rId1"/>
    <p:sldLayoutId id="2147483827" r:id="rId2"/>
    <p:sldLayoutId id="2147483828" r:id="rId3"/>
    <p:sldLayoutId id="2147483829" r:id="rId4"/>
    <p:sldLayoutId id="2147483830" r:id="rId5"/>
    <p:sldLayoutId id="2147483831" r:id="rId6"/>
    <p:sldLayoutId id="2147483832" r:id="rId7"/>
    <p:sldLayoutId id="2147483833" r:id="rId8"/>
    <p:sldLayoutId id="2147483834" r:id="rId9"/>
    <p:sldLayoutId id="2147483835" r:id="rId10"/>
    <p:sldLayoutId id="2147483836" r:id="rId11"/>
    <p:sldLayoutId id="2147483837" r:id="rId12"/>
    <p:sldLayoutId id="2147483838" r:id="rId13"/>
    <p:sldLayoutId id="2147483839" r:id="rId14"/>
    <p:sldLayoutId id="2147483840" r:id="rId15"/>
    <p:sldLayoutId id="214748384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177159"/>
            <a:ext cx="9144000" cy="4887310"/>
          </a:xfrm>
        </p:spPr>
        <p:txBody>
          <a:bodyPr/>
          <a:lstStyle/>
          <a:p>
            <a:endParaRPr lang="tr-TR" b="1" dirty="0"/>
          </a:p>
          <a:p>
            <a:pPr algn="ctr"/>
            <a:endParaRPr lang="tr-TR" sz="3200" b="1" i="1" dirty="0"/>
          </a:p>
          <a:p>
            <a:pPr algn="ctr"/>
            <a:endParaRPr lang="tr-TR" sz="3200" b="1" i="1" dirty="0"/>
          </a:p>
          <a:p>
            <a:pPr algn="ctr"/>
            <a:r>
              <a:rPr lang="tr-TR" sz="3200" b="1" i="1" dirty="0"/>
              <a:t>Eğitim Hakkı</a:t>
            </a:r>
            <a:endParaRPr lang="tr-TR" b="1" i="1" dirty="0"/>
          </a:p>
          <a:p>
            <a:endParaRPr lang="tr-TR" b="1" i="1" dirty="0"/>
          </a:p>
        </p:txBody>
      </p:sp>
    </p:spTree>
    <p:extLst>
      <p:ext uri="{BB962C8B-B14F-4D97-AF65-F5344CB8AC3E}">
        <p14:creationId xmlns:p14="http://schemas.microsoft.com/office/powerpoint/2010/main" val="3390566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229710"/>
            <a:ext cx="8915400" cy="4681512"/>
          </a:xfrm>
        </p:spPr>
        <p:txBody>
          <a:bodyPr/>
          <a:lstStyle/>
          <a:p>
            <a:pPr marL="0" indent="0" algn="ctr">
              <a:buNone/>
            </a:pPr>
            <a:endParaRPr lang="tr-TR" b="1" dirty="0"/>
          </a:p>
          <a:p>
            <a:pPr marL="0" indent="0" algn="ctr">
              <a:buNone/>
            </a:pPr>
            <a:endParaRPr lang="tr-TR" b="1" dirty="0"/>
          </a:p>
          <a:p>
            <a:pPr marL="0" indent="0" algn="ctr">
              <a:buNone/>
            </a:pPr>
            <a:r>
              <a:rPr lang="tr-TR" b="1" i="1" dirty="0">
                <a:solidFill>
                  <a:schemeClr val="tx1"/>
                </a:solidFill>
              </a:rPr>
              <a:t>Eğitim Hakkının Tarihsel Gelişimi</a:t>
            </a:r>
          </a:p>
          <a:p>
            <a:pPr marL="0" indent="0" algn="ctr">
              <a:buNone/>
            </a:pPr>
            <a:endParaRPr lang="tr-TR" b="1" i="1" dirty="0">
              <a:solidFill>
                <a:schemeClr val="tx1"/>
              </a:solidFill>
            </a:endParaRPr>
          </a:p>
          <a:p>
            <a:r>
              <a:rPr lang="tr-TR" i="1" dirty="0">
                <a:solidFill>
                  <a:schemeClr val="tx1"/>
                </a:solidFill>
              </a:rPr>
              <a:t>Sanayi devrimi ile birlikte gelişen kapitalist üretim biçimine uygun emek gücünü sağlayacak şekilde eğitimde kitleselleşme yaşanmaya başlamıştır. </a:t>
            </a:r>
          </a:p>
          <a:p>
            <a:r>
              <a:rPr lang="tr-TR" i="1" dirty="0">
                <a:solidFill>
                  <a:schemeClr val="tx1"/>
                </a:solidFill>
              </a:rPr>
              <a:t>Ekonominin gereksinimlerine göre bir eğitim yapılanması</a:t>
            </a:r>
          </a:p>
          <a:p>
            <a:r>
              <a:rPr lang="tr-TR" i="1" dirty="0">
                <a:solidFill>
                  <a:schemeClr val="tx1"/>
                </a:solidFill>
              </a:rPr>
              <a:t>Fransız Devrimi’yle birlikte eğitim eşitlik, özgürlük, kardeşlik gibi kavramlarla tartışılmaya başlamıştır. </a:t>
            </a:r>
          </a:p>
          <a:p>
            <a:r>
              <a:rPr lang="tr-TR" i="1" dirty="0">
                <a:solidFill>
                  <a:schemeClr val="tx1"/>
                </a:solidFill>
              </a:rPr>
              <a:t>Fransız Anayasası’nda; “Her insana gereken bilginin, genel öğretimle parasız olarak sağlanması devletin görevidir.”  ilkesi yer aldı.  </a:t>
            </a:r>
          </a:p>
          <a:p>
            <a:endParaRPr lang="tr-TR" dirty="0"/>
          </a:p>
          <a:p>
            <a:endParaRPr lang="tr-TR" dirty="0"/>
          </a:p>
        </p:txBody>
      </p:sp>
    </p:spTree>
    <p:extLst>
      <p:ext uri="{BB962C8B-B14F-4D97-AF65-F5344CB8AC3E}">
        <p14:creationId xmlns:p14="http://schemas.microsoft.com/office/powerpoint/2010/main" val="3459494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093076"/>
            <a:ext cx="8915400" cy="4818146"/>
          </a:xfrm>
        </p:spPr>
        <p:txBody>
          <a:bodyPr/>
          <a:lstStyle/>
          <a:p>
            <a:endParaRPr lang="tr-TR" dirty="0"/>
          </a:p>
          <a:p>
            <a:endParaRPr lang="tr-TR" sz="2000" i="1" dirty="0">
              <a:solidFill>
                <a:schemeClr val="tx1"/>
              </a:solidFill>
            </a:endParaRPr>
          </a:p>
          <a:p>
            <a:r>
              <a:rPr lang="tr-TR" sz="2000" i="1" dirty="0">
                <a:solidFill>
                  <a:schemeClr val="tx1"/>
                </a:solidFill>
              </a:rPr>
              <a:t>Ulus devletlerin gelişimi eğitimin bütün vatandaşlara parasız ve zorunlu olarak sunulmasında önemli bir etken olmuştur. </a:t>
            </a:r>
          </a:p>
          <a:p>
            <a:pPr marL="0" indent="0">
              <a:buNone/>
            </a:pPr>
            <a:endParaRPr lang="tr-TR" sz="2000" i="1" dirty="0">
              <a:solidFill>
                <a:schemeClr val="tx1"/>
              </a:solidFill>
            </a:endParaRPr>
          </a:p>
          <a:p>
            <a:r>
              <a:rPr lang="tr-TR" sz="2000" i="1" dirty="0">
                <a:solidFill>
                  <a:schemeClr val="tx1"/>
                </a:solidFill>
              </a:rPr>
              <a:t>Kalkınma ve eğitim arasında kurulan pozitif ilişki eğitimin devlet tarafından sağlanmasında etkilidir. </a:t>
            </a:r>
          </a:p>
          <a:p>
            <a:endParaRPr lang="tr-TR" sz="2000" i="1" dirty="0">
              <a:solidFill>
                <a:schemeClr val="tx1"/>
              </a:solidFill>
            </a:endParaRPr>
          </a:p>
          <a:p>
            <a:r>
              <a:rPr lang="tr-TR" sz="2000" i="1" dirty="0">
                <a:solidFill>
                  <a:schemeClr val="tx1"/>
                </a:solidFill>
              </a:rPr>
              <a:t>Eğitimin «hak» olarak gelişmesinde ekonomi için işgücünün ve ulus devlete özgü vatandaşların yetiştirilmesinin rolü önemlidir.  </a:t>
            </a:r>
          </a:p>
          <a:p>
            <a:endParaRPr lang="tr-TR" dirty="0"/>
          </a:p>
          <a:p>
            <a:endParaRPr lang="tr-TR" dirty="0"/>
          </a:p>
        </p:txBody>
      </p:sp>
    </p:spTree>
    <p:extLst>
      <p:ext uri="{BB962C8B-B14F-4D97-AF65-F5344CB8AC3E}">
        <p14:creationId xmlns:p14="http://schemas.microsoft.com/office/powerpoint/2010/main" val="19887337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198179"/>
            <a:ext cx="8915400" cy="4713043"/>
          </a:xfrm>
        </p:spPr>
        <p:txBody>
          <a:bodyPr/>
          <a:lstStyle/>
          <a:p>
            <a:endParaRPr lang="tr-TR" dirty="0"/>
          </a:p>
          <a:p>
            <a:r>
              <a:rPr lang="tr-TR" i="1" dirty="0">
                <a:solidFill>
                  <a:schemeClr val="tx1"/>
                </a:solidFill>
              </a:rPr>
              <a:t>Türkiye’de modernleşmeci yaklaşım çerçevesinde hedeflenen geleceğe ulaşabilmek için batılılaşma ve modernleşme çabalarının bilinçli katılımcıları olmayan kitlelerin eğitilmesi düşünülmüştür. </a:t>
            </a:r>
          </a:p>
          <a:p>
            <a:r>
              <a:rPr lang="tr-TR" i="1" dirty="0">
                <a:solidFill>
                  <a:schemeClr val="tx1"/>
                </a:solidFill>
              </a:rPr>
              <a:t>Temel hedef; devleti ve milleti sınıfsız, </a:t>
            </a:r>
            <a:r>
              <a:rPr lang="tr-TR" i="1" dirty="0" err="1">
                <a:solidFill>
                  <a:schemeClr val="tx1"/>
                </a:solidFill>
              </a:rPr>
              <a:t>zümresiz</a:t>
            </a:r>
            <a:r>
              <a:rPr lang="tr-TR" i="1" dirty="0">
                <a:solidFill>
                  <a:schemeClr val="tx1"/>
                </a:solidFill>
              </a:rPr>
              <a:t>, kaynaşmış bir şekilde çağdaş uygarlık düzeyine çıkarmaktır. </a:t>
            </a:r>
          </a:p>
          <a:p>
            <a:r>
              <a:rPr lang="tr-TR" i="1" dirty="0">
                <a:solidFill>
                  <a:schemeClr val="tx1"/>
                </a:solidFill>
              </a:rPr>
              <a:t>3 Mart 1924’te </a:t>
            </a:r>
            <a:r>
              <a:rPr lang="tr-TR" i="1" dirty="0" err="1">
                <a:solidFill>
                  <a:schemeClr val="tx1"/>
                </a:solidFill>
              </a:rPr>
              <a:t>Tevhîdi</a:t>
            </a:r>
            <a:r>
              <a:rPr lang="tr-TR" i="1" dirty="0">
                <a:solidFill>
                  <a:schemeClr val="tx1"/>
                </a:solidFill>
              </a:rPr>
              <a:t> Tedrisat Kanunu çıkarıldı. Bu Yasa ile bütün okullar Mili Eğitim Bakanlığı’na bağlandı ve böylece ikili eğitim sistemine son verildi. Laik eğitim ilkesi benimsendi. </a:t>
            </a:r>
          </a:p>
          <a:p>
            <a:r>
              <a:rPr lang="tr-TR" i="1" dirty="0">
                <a:solidFill>
                  <a:schemeClr val="tx1"/>
                </a:solidFill>
              </a:rPr>
              <a:t>Kapitalist ekonominin işlerlik kazanmaya başladığı yıllardan itibaren, modern toplumlarda eğitime yüklenen ekonomik işlev, Türkiye’de de eğitim sisteminin gelişmesinde belirleyici olmaya başlamıştır (Ünal ve Özsoy, 1999).</a:t>
            </a:r>
          </a:p>
          <a:p>
            <a:endParaRPr lang="tr-TR" dirty="0"/>
          </a:p>
        </p:txBody>
      </p:sp>
    </p:spTree>
    <p:extLst>
      <p:ext uri="{BB962C8B-B14F-4D97-AF65-F5344CB8AC3E}">
        <p14:creationId xmlns:p14="http://schemas.microsoft.com/office/powerpoint/2010/main" val="1403092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219200"/>
            <a:ext cx="8915400" cy="4692022"/>
          </a:xfrm>
        </p:spPr>
        <p:txBody>
          <a:bodyPr>
            <a:normAutofit/>
          </a:bodyPr>
          <a:lstStyle/>
          <a:p>
            <a:pPr marL="0" indent="0" algn="ctr">
              <a:buNone/>
            </a:pPr>
            <a:r>
              <a:rPr lang="tr-TR" sz="2800" b="1" i="1" dirty="0">
                <a:solidFill>
                  <a:schemeClr val="tx1"/>
                </a:solidFill>
              </a:rPr>
              <a:t>Eğitim Hakkı</a:t>
            </a:r>
          </a:p>
          <a:p>
            <a:pPr marL="0" indent="0" algn="ctr">
              <a:buNone/>
            </a:pPr>
            <a:r>
              <a:rPr lang="tr-TR" sz="2400" b="1" i="1" dirty="0">
                <a:solidFill>
                  <a:schemeClr val="tx1"/>
                </a:solidFill>
              </a:rPr>
              <a:t>Uluslararası Bazı Belgeler</a:t>
            </a:r>
          </a:p>
          <a:p>
            <a:r>
              <a:rPr lang="tr-TR" sz="2000" b="1" i="1" dirty="0">
                <a:solidFill>
                  <a:schemeClr val="tx1"/>
                </a:solidFill>
              </a:rPr>
              <a:t>İnsan hakları evrensel bildirgesi (10 Aralık 1948): Madde 26, 28, 29.</a:t>
            </a:r>
          </a:p>
          <a:p>
            <a:r>
              <a:rPr lang="tr-TR" sz="2000" b="1" i="1" dirty="0">
                <a:solidFill>
                  <a:schemeClr val="tx1"/>
                </a:solidFill>
              </a:rPr>
              <a:t>İnsan Hakları ve Temel Özgürlüklerin Korunmasına İlişkin Sözleşme (4 Kasım 1950)</a:t>
            </a:r>
          </a:p>
          <a:p>
            <a:pPr marL="0" indent="0">
              <a:buNone/>
            </a:pPr>
            <a:r>
              <a:rPr lang="tr-TR" sz="2000" b="1" i="1" dirty="0">
                <a:solidFill>
                  <a:schemeClr val="tx1"/>
                </a:solidFill>
              </a:rPr>
              <a:t>Madde 2: </a:t>
            </a:r>
            <a:r>
              <a:rPr lang="tr-TR" sz="2000" i="1" dirty="0">
                <a:solidFill>
                  <a:schemeClr val="tx1"/>
                </a:solidFill>
              </a:rPr>
              <a:t>Hiç kimse eğitim hakkından yoksun bırakılamaz. Devlet,</a:t>
            </a:r>
          </a:p>
          <a:p>
            <a:pPr marL="0" indent="0">
              <a:buNone/>
            </a:pPr>
            <a:r>
              <a:rPr lang="tr-TR" sz="2000" i="1" dirty="0">
                <a:solidFill>
                  <a:schemeClr val="tx1"/>
                </a:solidFill>
              </a:rPr>
              <a:t>eğitim ve öğretim alanında yükleneceği görevlerin yerine</a:t>
            </a:r>
          </a:p>
          <a:p>
            <a:pPr marL="0" indent="0">
              <a:buNone/>
            </a:pPr>
            <a:r>
              <a:rPr lang="tr-TR" sz="2000" i="1" dirty="0">
                <a:solidFill>
                  <a:schemeClr val="tx1"/>
                </a:solidFill>
              </a:rPr>
              <a:t>getirilmesinde, ana ve babanın bu eğitim ve öğretimin kendi</a:t>
            </a:r>
          </a:p>
          <a:p>
            <a:pPr marL="0" indent="0">
              <a:buNone/>
            </a:pPr>
            <a:r>
              <a:rPr lang="tr-TR" sz="2000" i="1" dirty="0">
                <a:solidFill>
                  <a:schemeClr val="tx1"/>
                </a:solidFill>
              </a:rPr>
              <a:t>dini ve felsefi inançlarına göre yapılmasını sağlama haklarına</a:t>
            </a:r>
          </a:p>
          <a:p>
            <a:pPr marL="0" indent="0">
              <a:buNone/>
            </a:pPr>
            <a:r>
              <a:rPr lang="tr-TR" sz="2000" i="1" dirty="0">
                <a:solidFill>
                  <a:schemeClr val="tx1"/>
                </a:solidFill>
              </a:rPr>
              <a:t>saygı gösterir.</a:t>
            </a:r>
          </a:p>
          <a:p>
            <a:pPr marL="0" indent="0">
              <a:buNone/>
            </a:pPr>
            <a:endParaRPr lang="tr-TR" sz="2800" b="1" dirty="0"/>
          </a:p>
        </p:txBody>
      </p:sp>
    </p:spTree>
    <p:extLst>
      <p:ext uri="{BB962C8B-B14F-4D97-AF65-F5344CB8AC3E}">
        <p14:creationId xmlns:p14="http://schemas.microsoft.com/office/powerpoint/2010/main" val="30882591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229710"/>
            <a:ext cx="8915400" cy="4681512"/>
          </a:xfrm>
        </p:spPr>
        <p:txBody>
          <a:bodyPr/>
          <a:lstStyle/>
          <a:p>
            <a:r>
              <a:rPr lang="tr-TR" b="1" i="1" dirty="0">
                <a:solidFill>
                  <a:schemeClr val="tx1"/>
                </a:solidFill>
              </a:rPr>
              <a:t>Çocuk Hakları Sözleşmesi </a:t>
            </a:r>
            <a:r>
              <a:rPr lang="tr-TR" i="1" dirty="0">
                <a:solidFill>
                  <a:schemeClr val="tx1"/>
                </a:solidFill>
              </a:rPr>
              <a:t>( 20 Kasım 1989)</a:t>
            </a:r>
          </a:p>
          <a:p>
            <a:pPr marL="0" indent="0">
              <a:buNone/>
            </a:pPr>
            <a:r>
              <a:rPr lang="tr-TR" b="1" i="1" dirty="0">
                <a:solidFill>
                  <a:schemeClr val="tx1"/>
                </a:solidFill>
              </a:rPr>
              <a:t>Madde 28 </a:t>
            </a:r>
            <a:r>
              <a:rPr lang="tr-TR" i="1" dirty="0">
                <a:solidFill>
                  <a:schemeClr val="tx1"/>
                </a:solidFill>
              </a:rPr>
              <a:t>1 Taraf Devletler, çocuğun eğitim hakkını kabul ederler ve bu hakkın fırsat eşitliği temelinde gerçekleştirilmesini sağlarlar…</a:t>
            </a:r>
          </a:p>
          <a:p>
            <a:r>
              <a:rPr lang="tr-TR" b="1" i="1" dirty="0">
                <a:solidFill>
                  <a:schemeClr val="tx1"/>
                </a:solidFill>
              </a:rPr>
              <a:t>Ekonomik, sosyal ve kültürel haklar  uluslararası sözleşmesi  (16 Aralık 1966-yürürlük: 3 Ocak 1976)</a:t>
            </a:r>
          </a:p>
          <a:p>
            <a:pPr marL="0" indent="0" algn="just">
              <a:buNone/>
            </a:pPr>
            <a:r>
              <a:rPr lang="tr-TR" i="1" dirty="0">
                <a:solidFill>
                  <a:schemeClr val="tx1"/>
                </a:solidFill>
              </a:rPr>
              <a:t>Madde 13: Eğitim hakkı 1. Bu Sözleşmeye Taraf Devletler, herkese eğitim hakkı tanır. Sözleşmeci Devletler, eğitimin insan kişiliğinin ve onurunun tam olarak gelişmesine ve insan haklarına ve temel özgürlüklere saygıyı güçlendirmesine yönelik olarak verilmesi konusunda birleşirler. </a:t>
            </a:r>
          </a:p>
          <a:p>
            <a:pPr marL="0" indent="0" algn="just">
              <a:buNone/>
            </a:pPr>
            <a:r>
              <a:rPr lang="tr-TR" i="1" dirty="0">
                <a:solidFill>
                  <a:schemeClr val="tx1"/>
                </a:solidFill>
              </a:rPr>
              <a:t>Devletler ayrıca herkesin özgürlükçü topluma etkili bir biçiminde katılmasını sağlayacak, bütün uluslar ile bütün ırksal, etnik ve dinsel gruplar arasında anlayış, hoşgörü ve dostluğu geliştirecek  ve Birleşmiş Milletlerin barışın korunması için yaptığı faaliyetlerini ilerletecek bir eğitim verilmesi konusunda anlaşırlar.</a:t>
            </a:r>
            <a:endParaRPr lang="tr-TR" b="1" i="1" dirty="0">
              <a:solidFill>
                <a:schemeClr val="tx1"/>
              </a:solidFill>
            </a:endParaRPr>
          </a:p>
        </p:txBody>
      </p:sp>
    </p:spTree>
    <p:extLst>
      <p:ext uri="{BB962C8B-B14F-4D97-AF65-F5344CB8AC3E}">
        <p14:creationId xmlns:p14="http://schemas.microsoft.com/office/powerpoint/2010/main" val="21768482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114097"/>
            <a:ext cx="8915400" cy="4797125"/>
          </a:xfrm>
        </p:spPr>
        <p:txBody>
          <a:bodyPr/>
          <a:lstStyle/>
          <a:p>
            <a:endParaRPr lang="tr-TR" dirty="0"/>
          </a:p>
          <a:p>
            <a:endParaRPr lang="tr-TR" i="1" dirty="0">
              <a:solidFill>
                <a:schemeClr val="tx1"/>
              </a:solidFill>
            </a:endParaRPr>
          </a:p>
          <a:p>
            <a:r>
              <a:rPr lang="tr-TR" b="1" i="1" dirty="0">
                <a:solidFill>
                  <a:schemeClr val="tx1"/>
                </a:solidFill>
              </a:rPr>
              <a:t>Kadınlara karşı her türlü ayrımcılığın önlenmesi sözleşmesi (3 Eylül 1981 )</a:t>
            </a:r>
          </a:p>
          <a:p>
            <a:pPr marL="0" indent="0">
              <a:buNone/>
            </a:pPr>
            <a:r>
              <a:rPr lang="tr-TR" i="1" dirty="0">
                <a:solidFill>
                  <a:schemeClr val="tx1"/>
                </a:solidFill>
              </a:rPr>
              <a:t>10. Madde: Eğitim hakkı - Taraf Devletler eğitim alanında kadınların erkeklerle aynı haklara sahip olmalarını sağlamak için kadınlara karşı ayrımcılığı tasfiye etmek üzere gerekli her türlü tedbiri ve kadınlarla özellikle erkeklerin eşitliğine dayanan aşağıdaki tedbirleri alır:</a:t>
            </a:r>
          </a:p>
          <a:p>
            <a:pPr marL="0" indent="0">
              <a:buNone/>
            </a:pPr>
            <a:endParaRPr lang="tr-TR" i="1" dirty="0">
              <a:solidFill>
                <a:schemeClr val="tx1"/>
              </a:solidFill>
            </a:endParaRPr>
          </a:p>
          <a:p>
            <a:r>
              <a:rPr lang="tr-TR" b="1" i="1" dirty="0">
                <a:solidFill>
                  <a:schemeClr val="tx1"/>
                </a:solidFill>
              </a:rPr>
              <a:t>Lima Bildirgesi: Akademik Özerklik ve yükseköğretim Kurumlarının Özerkliği</a:t>
            </a:r>
          </a:p>
          <a:p>
            <a:pPr marL="0" indent="0">
              <a:buNone/>
            </a:pPr>
            <a:r>
              <a:rPr lang="tr-TR" i="1" dirty="0">
                <a:solidFill>
                  <a:schemeClr val="tx1"/>
                </a:solidFill>
              </a:rPr>
              <a:t>Eğitime ilişkin temel ilke: a) Her insan eğitim hakkına sahiptir. </a:t>
            </a:r>
          </a:p>
        </p:txBody>
      </p:sp>
    </p:spTree>
    <p:extLst>
      <p:ext uri="{BB962C8B-B14F-4D97-AF65-F5344CB8AC3E}">
        <p14:creationId xmlns:p14="http://schemas.microsoft.com/office/powerpoint/2010/main" val="28988918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103586"/>
            <a:ext cx="8915400" cy="4807636"/>
          </a:xfrm>
        </p:spPr>
        <p:txBody>
          <a:bodyPr>
            <a:normAutofit fontScale="92500" lnSpcReduction="20000"/>
          </a:bodyPr>
          <a:lstStyle/>
          <a:p>
            <a:pPr marL="0" indent="0" algn="ctr">
              <a:buNone/>
            </a:pPr>
            <a:r>
              <a:rPr lang="tr-TR" sz="2800" b="1" i="1" dirty="0">
                <a:solidFill>
                  <a:schemeClr val="tx1"/>
                </a:solidFill>
              </a:rPr>
              <a:t>Türkiye</a:t>
            </a:r>
          </a:p>
          <a:p>
            <a:pPr marL="0" indent="0" algn="ctr">
              <a:buNone/>
            </a:pPr>
            <a:r>
              <a:rPr lang="tr-TR" sz="2800" b="1" i="1" dirty="0">
                <a:solidFill>
                  <a:schemeClr val="tx1"/>
                </a:solidFill>
              </a:rPr>
              <a:t>Yasal Metinler</a:t>
            </a:r>
          </a:p>
          <a:p>
            <a:r>
              <a:rPr lang="tr-TR" sz="2800" b="1" i="1" dirty="0">
                <a:solidFill>
                  <a:schemeClr val="tx1"/>
                </a:solidFill>
              </a:rPr>
              <a:t>1982 Anayasanın 42'nci maddesi; </a:t>
            </a:r>
          </a:p>
          <a:p>
            <a:pPr>
              <a:buFont typeface="Wingdings" panose="05000000000000000000" pitchFamily="2" charset="2"/>
              <a:buChar char="ü"/>
            </a:pPr>
            <a:r>
              <a:rPr lang="tr-TR" sz="2800" i="1" dirty="0">
                <a:solidFill>
                  <a:schemeClr val="tx1"/>
                </a:solidFill>
              </a:rPr>
              <a:t>"Kimse, eğitim ve öğretim haklarından yoksun bırakılamaz. </a:t>
            </a:r>
          </a:p>
          <a:p>
            <a:pPr>
              <a:buFont typeface="Wingdings" panose="05000000000000000000" pitchFamily="2" charset="2"/>
              <a:buChar char="ü"/>
            </a:pPr>
            <a:r>
              <a:rPr lang="tr-TR" sz="2800" i="1" dirty="0">
                <a:solidFill>
                  <a:schemeClr val="tx1"/>
                </a:solidFill>
              </a:rPr>
              <a:t>İlköğretim, kız ve erkek bütün vatandaşlar için zorunludur ve devlet okullarında parasızdır. </a:t>
            </a:r>
          </a:p>
          <a:p>
            <a:pPr>
              <a:buFont typeface="Wingdings" panose="05000000000000000000" pitchFamily="2" charset="2"/>
              <a:buChar char="ü"/>
            </a:pPr>
            <a:r>
              <a:rPr lang="tr-TR" sz="2800" i="1" dirty="0">
                <a:solidFill>
                  <a:schemeClr val="tx1"/>
                </a:solidFill>
              </a:rPr>
              <a:t>Devlet, maddî imkânlardan yoksun başarılı öğrencilerin, öğrenimlerini sürdürebilmeleri amacıyla burslar ve başka yollarla gerekli yardımları yapar.</a:t>
            </a:r>
          </a:p>
          <a:p>
            <a:pPr>
              <a:buFont typeface="Wingdings" panose="05000000000000000000" pitchFamily="2" charset="2"/>
              <a:buChar char="ü"/>
            </a:pPr>
            <a:r>
              <a:rPr lang="tr-TR" sz="2800" i="1" dirty="0">
                <a:solidFill>
                  <a:schemeClr val="tx1"/>
                </a:solidFill>
              </a:rPr>
              <a:t>Devlet, durumları sebebiyle özel eğitime ihtiyacı olanları topluma yararlı kılacak tedbirleri alır. </a:t>
            </a:r>
          </a:p>
          <a:p>
            <a:endParaRPr lang="tr-TR" dirty="0"/>
          </a:p>
        </p:txBody>
      </p:sp>
    </p:spTree>
    <p:extLst>
      <p:ext uri="{BB962C8B-B14F-4D97-AF65-F5344CB8AC3E}">
        <p14:creationId xmlns:p14="http://schemas.microsoft.com/office/powerpoint/2010/main" val="8074961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187669"/>
            <a:ext cx="8915400" cy="4723553"/>
          </a:xfrm>
        </p:spPr>
        <p:txBody>
          <a:bodyPr>
            <a:normAutofit/>
          </a:bodyPr>
          <a:lstStyle/>
          <a:p>
            <a:r>
              <a:rPr lang="tr-TR" b="1" i="1" dirty="0">
                <a:solidFill>
                  <a:schemeClr val="tx1"/>
                </a:solidFill>
              </a:rPr>
              <a:t>222 sayılı İlköğretim ve Eğitim Kanunu (1961)</a:t>
            </a:r>
          </a:p>
          <a:p>
            <a:pPr marL="0" indent="0">
              <a:buNone/>
            </a:pPr>
            <a:r>
              <a:rPr lang="tr-TR" i="1" dirty="0">
                <a:solidFill>
                  <a:schemeClr val="tx1"/>
                </a:solidFill>
              </a:rPr>
              <a:t>Madde 2 — İlköğretim, ilköğrenim kurumlarında verilir; öğrenim çağında bulunan kız ve erkek çocuklar için mecburi Devlet okullarında parasızdır. </a:t>
            </a:r>
          </a:p>
          <a:p>
            <a:r>
              <a:rPr lang="tr-TR" b="1" i="1" dirty="0">
                <a:solidFill>
                  <a:schemeClr val="tx1"/>
                </a:solidFill>
              </a:rPr>
              <a:t>1739 Sayılı Milli Eğitim Temel Kanunu</a:t>
            </a:r>
          </a:p>
          <a:p>
            <a:pPr marL="0" indent="0">
              <a:buNone/>
            </a:pPr>
            <a:r>
              <a:rPr lang="tr-TR" i="1" dirty="0">
                <a:solidFill>
                  <a:schemeClr val="tx1"/>
                </a:solidFill>
              </a:rPr>
              <a:t>IV – Eğitim hakkı:</a:t>
            </a:r>
          </a:p>
          <a:p>
            <a:pPr marL="0" indent="0">
              <a:buNone/>
            </a:pPr>
            <a:r>
              <a:rPr lang="tr-TR" b="1" i="1" dirty="0">
                <a:solidFill>
                  <a:schemeClr val="tx1"/>
                </a:solidFill>
              </a:rPr>
              <a:t>Madde 7</a:t>
            </a:r>
            <a:r>
              <a:rPr lang="tr-TR" i="1" dirty="0">
                <a:solidFill>
                  <a:schemeClr val="tx1"/>
                </a:solidFill>
              </a:rPr>
              <a:t> – İlköğretim görmek her Türk vatandaşının hakkıdır.</a:t>
            </a:r>
          </a:p>
          <a:p>
            <a:pPr marL="0" indent="0">
              <a:buNone/>
            </a:pPr>
            <a:r>
              <a:rPr lang="tr-TR" i="1" dirty="0">
                <a:solidFill>
                  <a:schemeClr val="tx1"/>
                </a:solidFill>
              </a:rPr>
              <a:t>İlköğretim kurumlarından sonraki eğitim kurumlarından vatandaşlar ilgi, istidat ve kabiliyetleri ölçüsünde yararlanırlar.</a:t>
            </a:r>
          </a:p>
          <a:p>
            <a:pPr marL="0" indent="0">
              <a:buNone/>
            </a:pPr>
            <a:r>
              <a:rPr lang="tr-TR" i="1" dirty="0">
                <a:solidFill>
                  <a:schemeClr val="tx1"/>
                </a:solidFill>
              </a:rPr>
              <a:t>V – Fırsat ve imkan eşitliği:</a:t>
            </a:r>
          </a:p>
          <a:p>
            <a:pPr marL="0" indent="0">
              <a:buNone/>
            </a:pPr>
            <a:r>
              <a:rPr lang="tr-TR" b="1" i="1" dirty="0">
                <a:solidFill>
                  <a:schemeClr val="tx1"/>
                </a:solidFill>
              </a:rPr>
              <a:t>Madde 8 </a:t>
            </a:r>
            <a:r>
              <a:rPr lang="tr-TR" i="1" dirty="0">
                <a:solidFill>
                  <a:schemeClr val="tx1"/>
                </a:solidFill>
              </a:rPr>
              <a:t>– Eğitimde kadın, erkek herkese fırsat ve imkan eşitliği sağlanır.</a:t>
            </a:r>
          </a:p>
          <a:p>
            <a:pPr marL="0" indent="0">
              <a:buNone/>
            </a:pPr>
            <a:r>
              <a:rPr lang="tr-TR" i="1" dirty="0">
                <a:solidFill>
                  <a:schemeClr val="tx1"/>
                </a:solidFill>
              </a:rPr>
              <a:t>Maddi imkanlardan yoksun başarılı öğrencilerin en yüksek eğitim kademelerine kadar öğrenim görmelerini sağlamak </a:t>
            </a:r>
            <a:r>
              <a:rPr lang="tr-TR" i="1" dirty="0" err="1">
                <a:solidFill>
                  <a:schemeClr val="tx1"/>
                </a:solidFill>
              </a:rPr>
              <a:t>amacıyle</a:t>
            </a:r>
            <a:r>
              <a:rPr lang="tr-TR" i="1" dirty="0">
                <a:solidFill>
                  <a:schemeClr val="tx1"/>
                </a:solidFill>
              </a:rPr>
              <a:t> parasız yatılılık, burs, kredi ve başka yollarla gerekli yardımlar yapılır</a:t>
            </a:r>
          </a:p>
        </p:txBody>
      </p:sp>
    </p:spTree>
    <p:extLst>
      <p:ext uri="{BB962C8B-B14F-4D97-AF65-F5344CB8AC3E}">
        <p14:creationId xmlns:p14="http://schemas.microsoft.com/office/powerpoint/2010/main" val="8208860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93379"/>
            <a:ext cx="10515600" cy="5283584"/>
          </a:xfrm>
        </p:spPr>
        <p:txBody>
          <a:bodyPr>
            <a:noAutofit/>
          </a:bodyPr>
          <a:lstStyle/>
          <a:p>
            <a:r>
              <a:rPr lang="tr-TR" b="1" i="1" dirty="0">
                <a:solidFill>
                  <a:schemeClr val="tx1"/>
                </a:solidFill>
              </a:rPr>
              <a:t>Eğitim hakkının yaşam bulabilmesi için, en azından şu koşulların yerine getirilmesi gerekmektedir (</a:t>
            </a:r>
            <a:r>
              <a:rPr lang="tr-TR" b="1" i="1" dirty="0" err="1">
                <a:solidFill>
                  <a:schemeClr val="tx1"/>
                </a:solidFill>
              </a:rPr>
              <a:t>Altunya</a:t>
            </a:r>
            <a:r>
              <a:rPr lang="tr-TR" b="1" i="1" dirty="0">
                <a:solidFill>
                  <a:schemeClr val="tx1"/>
                </a:solidFill>
              </a:rPr>
              <a:t>, 1997):</a:t>
            </a:r>
          </a:p>
          <a:p>
            <a:r>
              <a:rPr lang="tr-TR" i="1" dirty="0">
                <a:solidFill>
                  <a:schemeClr val="tx1"/>
                </a:solidFill>
              </a:rPr>
              <a:t>a) Herkesi kapsamalıdır.</a:t>
            </a:r>
          </a:p>
          <a:p>
            <a:r>
              <a:rPr lang="tr-TR" i="1" dirty="0">
                <a:solidFill>
                  <a:schemeClr val="tx1"/>
                </a:solidFill>
              </a:rPr>
              <a:t>b) Yaşam boyu ulaşılabilmelidir.</a:t>
            </a:r>
          </a:p>
          <a:p>
            <a:r>
              <a:rPr lang="tr-TR" i="1" dirty="0">
                <a:solidFill>
                  <a:schemeClr val="tx1"/>
                </a:solidFill>
              </a:rPr>
              <a:t>c) Örgün eğitim yeterli sürede verilmelidir.</a:t>
            </a:r>
          </a:p>
          <a:p>
            <a:r>
              <a:rPr lang="tr-TR" i="1" dirty="0">
                <a:solidFill>
                  <a:schemeClr val="tx1"/>
                </a:solidFill>
              </a:rPr>
              <a:t>d) İlkece kamu görevi olarak, parasız sunulmalıdır.</a:t>
            </a:r>
          </a:p>
          <a:p>
            <a:r>
              <a:rPr lang="tr-TR" i="1" dirty="0">
                <a:solidFill>
                  <a:schemeClr val="tx1"/>
                </a:solidFill>
              </a:rPr>
              <a:t>e) İçeriği çağdaş, bilimsel ve yaşamsal olmalıdır.</a:t>
            </a:r>
          </a:p>
          <a:p>
            <a:r>
              <a:rPr lang="tr-TR" i="1" dirty="0">
                <a:solidFill>
                  <a:schemeClr val="tx1"/>
                </a:solidFill>
              </a:rPr>
              <a:t>f) Özgür, demokratik ve katılımcı bir ortamda kullanılabilmelidir.</a:t>
            </a:r>
          </a:p>
          <a:p>
            <a:r>
              <a:rPr lang="tr-TR" i="1" dirty="0">
                <a:solidFill>
                  <a:schemeClr val="tx1"/>
                </a:solidFill>
              </a:rPr>
              <a:t>g) Ortak genel kültür kazandırma yanında, ilgi ve yeteneklere göre çeşitlendirilmiş olmalıdır.</a:t>
            </a:r>
          </a:p>
          <a:p>
            <a:r>
              <a:rPr lang="tr-TR" i="1" dirty="0">
                <a:solidFill>
                  <a:schemeClr val="tx1"/>
                </a:solidFill>
              </a:rPr>
              <a:t>h) Resmî dil yanında, istenilen başka dillerde de yapılabilmelidir.</a:t>
            </a:r>
          </a:p>
          <a:p>
            <a:r>
              <a:rPr lang="tr-TR" i="1" dirty="0">
                <a:solidFill>
                  <a:schemeClr val="tx1"/>
                </a:solidFill>
              </a:rPr>
              <a:t>ı) Uzman ellerde ve iyi yetişmiş öğretmenlerce gerçekleştirilmelidir.</a:t>
            </a:r>
          </a:p>
          <a:p>
            <a:pPr>
              <a:lnSpc>
                <a:spcPct val="150000"/>
              </a:lnSpc>
            </a:pPr>
            <a:endParaRPr lang="tr-TR" i="1" dirty="0"/>
          </a:p>
        </p:txBody>
      </p:sp>
    </p:spTree>
    <p:extLst>
      <p:ext uri="{BB962C8B-B14F-4D97-AF65-F5344CB8AC3E}">
        <p14:creationId xmlns:p14="http://schemas.microsoft.com/office/powerpoint/2010/main" val="16703507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397876"/>
            <a:ext cx="8915400" cy="4513346"/>
          </a:xfrm>
        </p:spPr>
        <p:txBody>
          <a:bodyPr/>
          <a:lstStyle/>
          <a:p>
            <a:endParaRPr lang="tr-TR" dirty="0"/>
          </a:p>
          <a:p>
            <a:pPr marL="0" indent="0" algn="ctr">
              <a:buNone/>
            </a:pPr>
            <a:endParaRPr lang="tr-TR" b="1" dirty="0"/>
          </a:p>
          <a:p>
            <a:pPr marL="0" indent="0" algn="just">
              <a:buNone/>
            </a:pPr>
            <a:endParaRPr lang="tr-TR" sz="2000" i="1" dirty="0">
              <a:solidFill>
                <a:schemeClr val="tx1"/>
              </a:solidFill>
            </a:endParaRPr>
          </a:p>
          <a:p>
            <a:pPr algn="just">
              <a:lnSpc>
                <a:spcPct val="150000"/>
              </a:lnSpc>
              <a:spcAft>
                <a:spcPts val="1200"/>
              </a:spcAft>
            </a:pPr>
            <a:r>
              <a:rPr lang="tr-TR" sz="2000" i="1" dirty="0">
                <a:solidFill>
                  <a:schemeClr val="tx1"/>
                </a:solidFill>
              </a:rPr>
              <a:t>İnsan Sermayesi Yaklaşımı’na göre kurgulanacak bir eğitim ile bir hak olarak planlanacak eğitim yaklaşımları arasında oluşabilecek farklılıkları tartışınız. </a:t>
            </a:r>
          </a:p>
          <a:p>
            <a:pPr algn="just">
              <a:lnSpc>
                <a:spcPct val="150000"/>
              </a:lnSpc>
              <a:spcAft>
                <a:spcPts val="1200"/>
              </a:spcAft>
            </a:pPr>
            <a:r>
              <a:rPr lang="tr-TR" sz="2000" i="1" dirty="0">
                <a:solidFill>
                  <a:schemeClr val="tx1"/>
                </a:solidFill>
              </a:rPr>
              <a:t>İSK temelinde oluşturulan bir eğitim modelinin eğitimin hak olma özelliğine ne gibi zararları olabilir? </a:t>
            </a:r>
          </a:p>
        </p:txBody>
      </p:sp>
    </p:spTree>
    <p:extLst>
      <p:ext uri="{BB962C8B-B14F-4D97-AF65-F5344CB8AC3E}">
        <p14:creationId xmlns:p14="http://schemas.microsoft.com/office/powerpoint/2010/main" val="1077404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008993"/>
            <a:ext cx="9144000" cy="5171090"/>
          </a:xfrm>
        </p:spPr>
        <p:txBody>
          <a:bodyPr>
            <a:normAutofit/>
          </a:bodyPr>
          <a:lstStyle/>
          <a:p>
            <a:pPr algn="just"/>
            <a:r>
              <a:rPr lang="tr-TR" sz="2600" dirty="0"/>
              <a:t>	</a:t>
            </a:r>
          </a:p>
          <a:p>
            <a:pPr marL="342900" indent="-342900" algn="just">
              <a:lnSpc>
                <a:spcPct val="160000"/>
              </a:lnSpc>
              <a:buFont typeface="Wingdings" panose="05000000000000000000" pitchFamily="2" charset="2"/>
              <a:buChar char="§"/>
            </a:pPr>
            <a:r>
              <a:rPr lang="tr-TR" i="1" dirty="0">
                <a:solidFill>
                  <a:schemeClr val="tx1"/>
                </a:solidFill>
              </a:rPr>
              <a:t>Eğitim, «insan kişiliğini tüm yönleriyle geliştiren, insan haklarına ve temel özgürlüklere saygıyı pekiştiren bir etkinliktir ». </a:t>
            </a:r>
          </a:p>
          <a:p>
            <a:pPr marL="342900" indent="-342900" algn="just">
              <a:lnSpc>
                <a:spcPct val="160000"/>
              </a:lnSpc>
              <a:buFont typeface="Wingdings" panose="05000000000000000000" pitchFamily="2" charset="2"/>
              <a:buChar char="§"/>
            </a:pPr>
            <a:r>
              <a:rPr lang="tr-TR" i="1" dirty="0">
                <a:solidFill>
                  <a:schemeClr val="tx1"/>
                </a:solidFill>
              </a:rPr>
              <a:t>«Bir yetkinleştirme; öğrencilerin hem dünyayı hem de kendisini keşfine izin verme; herhangi bir pragmatik nedenle değil (bunların toplum için ve sonuçta toplumun bir öğesi olarak kendisi için faydalı olacağından, tesadüfen bu doğru olsa bile), kişi olarak bu fikirleri ve becerileri içkin olarak değerli olduklarından fikirleri izlemek ve beceriler geliştirmek olarak görülecektir (</a:t>
            </a:r>
            <a:r>
              <a:rPr lang="tr-TR" i="1" dirty="0" err="1">
                <a:solidFill>
                  <a:schemeClr val="tx1"/>
                </a:solidFill>
              </a:rPr>
              <a:t>Bilington</a:t>
            </a:r>
            <a:r>
              <a:rPr lang="tr-TR" i="1" dirty="0">
                <a:solidFill>
                  <a:schemeClr val="tx1"/>
                </a:solidFill>
              </a:rPr>
              <a:t>, 2011, 381).»</a:t>
            </a:r>
          </a:p>
          <a:p>
            <a:pPr algn="just"/>
            <a:endParaRPr lang="tr-TR" dirty="0"/>
          </a:p>
        </p:txBody>
      </p:sp>
    </p:spTree>
    <p:extLst>
      <p:ext uri="{BB962C8B-B14F-4D97-AF65-F5344CB8AC3E}">
        <p14:creationId xmlns:p14="http://schemas.microsoft.com/office/powerpoint/2010/main" val="5581647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F8C482F-593E-F94C-86E1-45A27CB407DF}"/>
              </a:ext>
            </a:extLst>
          </p:cNvPr>
          <p:cNvSpPr>
            <a:spLocks noGrp="1"/>
          </p:cNvSpPr>
          <p:nvPr>
            <p:ph idx="1"/>
          </p:nvPr>
        </p:nvSpPr>
        <p:spPr>
          <a:xfrm>
            <a:off x="1795346" y="914400"/>
            <a:ext cx="9709266" cy="4996822"/>
          </a:xfrm>
        </p:spPr>
        <p:txBody>
          <a:bodyPr/>
          <a:lstStyle/>
          <a:p>
            <a:pPr marL="0" indent="0" algn="ctr">
              <a:buNone/>
            </a:pPr>
            <a:endParaRPr lang="tr-TR" b="1" dirty="0"/>
          </a:p>
          <a:p>
            <a:pPr marL="0" indent="0" algn="ctr">
              <a:buNone/>
            </a:pPr>
            <a:r>
              <a:rPr lang="tr-TR" b="1" i="1" dirty="0">
                <a:solidFill>
                  <a:schemeClr val="tx1"/>
                </a:solidFill>
              </a:rPr>
              <a:t>Yararlanılan Kaynaklar</a:t>
            </a:r>
          </a:p>
          <a:p>
            <a:pPr marL="0" indent="0" algn="ctr">
              <a:buNone/>
            </a:pPr>
            <a:endParaRPr lang="tr-TR" b="1" i="1" dirty="0">
              <a:solidFill>
                <a:schemeClr val="tx1"/>
              </a:solidFill>
            </a:endParaRPr>
          </a:p>
          <a:p>
            <a:pPr>
              <a:spcAft>
                <a:spcPts val="600"/>
              </a:spcAft>
              <a:buFont typeface="Arial" panose="020B0604020202020204" pitchFamily="34" charset="0"/>
              <a:buChar char="•"/>
            </a:pPr>
            <a:r>
              <a:rPr lang="tr-TR" i="1" dirty="0" err="1">
                <a:solidFill>
                  <a:schemeClr val="tx1"/>
                </a:solidFill>
              </a:rPr>
              <a:t>Altunya</a:t>
            </a:r>
            <a:r>
              <a:rPr lang="tr-TR" i="1" dirty="0">
                <a:solidFill>
                  <a:schemeClr val="tx1"/>
                </a:solidFill>
              </a:rPr>
              <a:t>, N. (1997). Eğitim Hakkı. Ankara: </a:t>
            </a:r>
            <a:r>
              <a:rPr lang="tr-TR" i="1" dirty="0" err="1">
                <a:solidFill>
                  <a:schemeClr val="tx1"/>
                </a:solidFill>
              </a:rPr>
              <a:t>Eğitim</a:t>
            </a:r>
            <a:r>
              <a:rPr lang="tr-TR" i="1" dirty="0">
                <a:solidFill>
                  <a:schemeClr val="tx1"/>
                </a:solidFill>
              </a:rPr>
              <a:t> Kurultayı. http://</a:t>
            </a:r>
            <a:r>
              <a:rPr lang="tr-TR" i="1" dirty="0" err="1">
                <a:solidFill>
                  <a:schemeClr val="tx1"/>
                </a:solidFill>
              </a:rPr>
              <a:t>www.imo.org.tr</a:t>
            </a:r>
            <a:r>
              <a:rPr lang="tr-TR" i="1" dirty="0">
                <a:solidFill>
                  <a:schemeClr val="tx1"/>
                </a:solidFill>
              </a:rPr>
              <a:t>/resimler/</a:t>
            </a:r>
            <a:r>
              <a:rPr lang="tr-TR" i="1" dirty="0" err="1">
                <a:solidFill>
                  <a:schemeClr val="tx1"/>
                </a:solidFill>
              </a:rPr>
              <a:t>ekutuphane</a:t>
            </a:r>
            <a:r>
              <a:rPr lang="tr-TR" i="1" dirty="0">
                <a:solidFill>
                  <a:schemeClr val="tx1"/>
                </a:solidFill>
              </a:rPr>
              <a:t>/</a:t>
            </a:r>
            <a:r>
              <a:rPr lang="tr-TR" i="1" dirty="0" err="1">
                <a:solidFill>
                  <a:schemeClr val="tx1"/>
                </a:solidFill>
              </a:rPr>
              <a:t>pdf</a:t>
            </a:r>
            <a:r>
              <a:rPr lang="tr-TR" i="1" dirty="0">
                <a:solidFill>
                  <a:schemeClr val="tx1"/>
                </a:solidFill>
              </a:rPr>
              <a:t>/1390.pdf</a:t>
            </a:r>
          </a:p>
          <a:p>
            <a:pPr>
              <a:spcAft>
                <a:spcPts val="600"/>
              </a:spcAft>
              <a:buFont typeface="Arial" panose="020B0604020202020204" pitchFamily="34" charset="0"/>
              <a:buChar char="•"/>
            </a:pPr>
            <a:r>
              <a:rPr lang="tr-TR" i="1" dirty="0">
                <a:solidFill>
                  <a:schemeClr val="tx1"/>
                </a:solidFill>
              </a:rPr>
              <a:t>Billington, R. (1997). Etik ve </a:t>
            </a:r>
            <a:r>
              <a:rPr lang="tr-TR" i="1" dirty="0" err="1">
                <a:solidFill>
                  <a:schemeClr val="tx1"/>
                </a:solidFill>
              </a:rPr>
              <a:t>Eğitim</a:t>
            </a:r>
            <a:r>
              <a:rPr lang="tr-TR" i="1" dirty="0">
                <a:solidFill>
                  <a:schemeClr val="tx1"/>
                </a:solidFill>
              </a:rPr>
              <a:t>. </a:t>
            </a:r>
            <a:r>
              <a:rPr lang="tr-TR" i="1" dirty="0" err="1">
                <a:solidFill>
                  <a:schemeClr val="tx1"/>
                </a:solidFill>
              </a:rPr>
              <a:t>İstanbul</a:t>
            </a:r>
            <a:r>
              <a:rPr lang="tr-TR" i="1" dirty="0">
                <a:solidFill>
                  <a:schemeClr val="tx1"/>
                </a:solidFill>
              </a:rPr>
              <a:t>: Ayrıntı Yayıncılık.</a:t>
            </a:r>
          </a:p>
          <a:p>
            <a:pPr>
              <a:spcAft>
                <a:spcPts val="600"/>
              </a:spcAft>
              <a:buFont typeface="Arial" panose="020B0604020202020204" pitchFamily="34" charset="0"/>
              <a:buChar char="•"/>
            </a:pPr>
            <a:r>
              <a:rPr lang="tr-TR" i="1" dirty="0">
                <a:solidFill>
                  <a:schemeClr val="tx1"/>
                </a:solidFill>
              </a:rPr>
              <a:t>Eğitim-Sen (2004). 4. Demokratik Eğitim Kurultayı "Eğitim Hakkı" 1. Cilt. Ankara: Eğitim-Sen Yayınları.</a:t>
            </a:r>
          </a:p>
          <a:p>
            <a:pPr>
              <a:spcAft>
                <a:spcPts val="600"/>
              </a:spcAft>
              <a:buFont typeface="Arial" panose="020B0604020202020204" pitchFamily="34" charset="0"/>
              <a:buChar char="•"/>
            </a:pPr>
            <a:r>
              <a:rPr lang="tr-TR" i="1" dirty="0">
                <a:solidFill>
                  <a:schemeClr val="tx1"/>
                </a:solidFill>
              </a:rPr>
              <a:t>Özsoy, S. (2004). Eğitim Hakkı: Kendi Dilini Bulamamış Bir Söylem. Eğitim Bilim Toplum,  2(6), 58-83.</a:t>
            </a:r>
          </a:p>
          <a:p>
            <a:pPr>
              <a:buFont typeface="Arial" panose="020B0604020202020204" pitchFamily="34" charset="0"/>
              <a:buChar char="•"/>
            </a:pPr>
            <a:endParaRPr lang="tr-TR" b="1" dirty="0"/>
          </a:p>
        </p:txBody>
      </p:sp>
    </p:spTree>
    <p:extLst>
      <p:ext uri="{BB962C8B-B14F-4D97-AF65-F5344CB8AC3E}">
        <p14:creationId xmlns:p14="http://schemas.microsoft.com/office/powerpoint/2010/main" val="2526466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030014"/>
            <a:ext cx="10515600" cy="5146949"/>
          </a:xfrm>
        </p:spPr>
        <p:txBody>
          <a:bodyPr>
            <a:normAutofit/>
          </a:bodyPr>
          <a:lstStyle/>
          <a:p>
            <a:pPr marL="0" indent="0" algn="ctr">
              <a:buNone/>
            </a:pPr>
            <a:r>
              <a:rPr lang="tr-TR" sz="3200" b="1" i="1" u="none" strike="noStrike" baseline="0" dirty="0">
                <a:solidFill>
                  <a:schemeClr val="tx1"/>
                </a:solidFill>
                <a:latin typeface="+mj-lt"/>
              </a:rPr>
              <a:t>HAK</a:t>
            </a:r>
            <a:endParaRPr lang="tr-TR" sz="4000" b="1" i="1" dirty="0">
              <a:solidFill>
                <a:schemeClr val="tx1"/>
              </a:solidFill>
              <a:latin typeface="+mj-lt"/>
            </a:endParaRPr>
          </a:p>
          <a:p>
            <a:r>
              <a:rPr lang="tr-TR" i="1" dirty="0">
                <a:solidFill>
                  <a:schemeClr val="tx1"/>
                </a:solidFill>
                <a:latin typeface="+mj-lt"/>
              </a:rPr>
              <a:t>Hak, toplumsal bir talebi ve bu talebi karşılayacak toplumsal bir sorumluluğu içerir.</a:t>
            </a:r>
          </a:p>
          <a:p>
            <a:r>
              <a:rPr lang="tr-TR" i="1" dirty="0">
                <a:solidFill>
                  <a:schemeClr val="tx1"/>
                </a:solidFill>
                <a:latin typeface="+mj-lt"/>
              </a:rPr>
              <a:t>Haklar devlete ve öteki toplumsal aktörlere yükümlülükler getirir.</a:t>
            </a:r>
          </a:p>
          <a:p>
            <a:r>
              <a:rPr lang="tr-TR" i="1" dirty="0">
                <a:solidFill>
                  <a:schemeClr val="tx1"/>
                </a:solidFill>
                <a:latin typeface="+mj-lt"/>
              </a:rPr>
              <a:t>Haklar günümüz hukuk anlayışı içerisinde gerek devletlerin gerekse evrensel değerlerin koruması altındadır. </a:t>
            </a:r>
          </a:p>
          <a:p>
            <a:r>
              <a:rPr lang="tr-TR" i="1" dirty="0">
                <a:solidFill>
                  <a:schemeClr val="tx1"/>
                </a:solidFill>
                <a:latin typeface="+mj-lt"/>
              </a:rPr>
              <a:t>Adaletin, hukukun gerektirdiği veya birine ayırdığı şey, kazanç (TDK). Dolayısıyla yasa ve yönetmeliklerle kişilere tanınan yetki ve olanaklar… olarak ifade edilebilir. </a:t>
            </a:r>
          </a:p>
          <a:p>
            <a:r>
              <a:rPr lang="tr-TR" i="1" dirty="0">
                <a:solidFill>
                  <a:schemeClr val="tx1"/>
                </a:solidFill>
                <a:latin typeface="+mj-lt"/>
              </a:rPr>
              <a:t>Hak başkalarıyla bir tutulma, tanınma, onlarla aynı şeye sahip olma talebidir (Özsoy, 2004) Bu çerçevede ayrıcalıkla çelişir. Ayrıcalık paylaşıldıkça azalır hak ise paylaşıldıkça çoğalır. Bir hakka sahip olmak diğer haklara ulaşmayı da sağlayabilir. </a:t>
            </a:r>
          </a:p>
          <a:p>
            <a:r>
              <a:rPr lang="tr-TR" i="1" dirty="0">
                <a:solidFill>
                  <a:schemeClr val="tx1"/>
                </a:solidFill>
                <a:latin typeface="+mj-lt"/>
              </a:rPr>
              <a:t>Hak sahibi olmak bir şey yapma yetki ve gücüne sahip olmak demektir. </a:t>
            </a:r>
          </a:p>
          <a:p>
            <a:endParaRPr lang="tr-TR" i="1" dirty="0"/>
          </a:p>
        </p:txBody>
      </p:sp>
    </p:spTree>
    <p:extLst>
      <p:ext uri="{BB962C8B-B14F-4D97-AF65-F5344CB8AC3E}">
        <p14:creationId xmlns:p14="http://schemas.microsoft.com/office/powerpoint/2010/main" val="2024140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14400"/>
            <a:ext cx="10515600" cy="5262563"/>
          </a:xfrm>
        </p:spPr>
        <p:txBody>
          <a:bodyPr>
            <a:normAutofit/>
          </a:bodyPr>
          <a:lstStyle/>
          <a:p>
            <a:pPr marL="0" lvl="0" indent="0" algn="just">
              <a:lnSpc>
                <a:spcPct val="150000"/>
              </a:lnSpc>
              <a:buNone/>
            </a:pPr>
            <a:r>
              <a:rPr lang="tr-TR" altLang="en-US" sz="2400" b="1" i="1" dirty="0">
                <a:solidFill>
                  <a:prstClr val="black"/>
                </a:solidFill>
              </a:rPr>
              <a:t>	</a:t>
            </a:r>
            <a:endParaRPr lang="tr-TR" altLang="en-US" sz="2400" i="1" dirty="0">
              <a:solidFill>
                <a:schemeClr val="tx1"/>
              </a:solidFill>
            </a:endParaRPr>
          </a:p>
          <a:p>
            <a:pPr algn="just">
              <a:lnSpc>
                <a:spcPct val="150000"/>
              </a:lnSpc>
            </a:pPr>
            <a:r>
              <a:rPr lang="tr-TR" altLang="en-US" sz="2000" i="1" dirty="0">
                <a:solidFill>
                  <a:schemeClr val="tx1"/>
                </a:solidFill>
              </a:rPr>
              <a:t>Hak kavramı fırsat ve şans gibi kavramlarla birlikte kullanılamaz. Fırsat başkalarından farklı, ayrıcalıklı olma vaadidir. Hak ise eşitliğin sağlanmasına yönelik bir taleptir. </a:t>
            </a:r>
          </a:p>
          <a:p>
            <a:pPr algn="just">
              <a:lnSpc>
                <a:spcPct val="150000"/>
              </a:lnSpc>
            </a:pPr>
            <a:r>
              <a:rPr lang="tr-TR" altLang="en-US" sz="2000" i="1" dirty="0">
                <a:solidFill>
                  <a:schemeClr val="tx1"/>
                </a:solidFill>
              </a:rPr>
              <a:t>Hak statüsü tanınan şeylerin yasal olarak korunması zorunludur. Hakların tanınması, uygulanması, korunması ulusal ve uluslar arası yasalarla sağlanır. </a:t>
            </a:r>
          </a:p>
          <a:p>
            <a:pPr algn="just">
              <a:lnSpc>
                <a:spcPct val="150000"/>
              </a:lnSpc>
            </a:pPr>
            <a:r>
              <a:rPr lang="tr-TR" altLang="en-US" sz="2000" i="1" dirty="0">
                <a:solidFill>
                  <a:schemeClr val="tx1"/>
                </a:solidFill>
              </a:rPr>
              <a:t>Hakların varoluş nedeni yasalar değildir ama yasaların varoluş nedeni hakların korunmasıdır.  	</a:t>
            </a:r>
          </a:p>
          <a:p>
            <a:pPr marL="0" indent="0">
              <a:buNone/>
            </a:pPr>
            <a:endParaRPr lang="tr-TR" dirty="0"/>
          </a:p>
        </p:txBody>
      </p:sp>
    </p:spTree>
    <p:extLst>
      <p:ext uri="{BB962C8B-B14F-4D97-AF65-F5344CB8AC3E}">
        <p14:creationId xmlns:p14="http://schemas.microsoft.com/office/powerpoint/2010/main" val="4245252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82869"/>
            <a:ext cx="10515600" cy="5294094"/>
          </a:xfrm>
        </p:spPr>
        <p:txBody>
          <a:bodyPr>
            <a:normAutofit/>
          </a:bodyPr>
          <a:lstStyle/>
          <a:p>
            <a:pPr marL="0" indent="0" algn="ctr">
              <a:buNone/>
            </a:pPr>
            <a:endParaRPr lang="tr-TR" sz="3500" i="1" dirty="0">
              <a:solidFill>
                <a:schemeClr val="tx1"/>
              </a:solidFill>
              <a:ea typeface="+mj-ea"/>
              <a:cs typeface="+mj-cs"/>
            </a:endParaRPr>
          </a:p>
          <a:p>
            <a:pPr marL="0" indent="0" algn="ctr">
              <a:buNone/>
            </a:pPr>
            <a:r>
              <a:rPr lang="tr-TR" sz="3500" i="1" dirty="0">
                <a:solidFill>
                  <a:schemeClr val="tx1"/>
                </a:solidFill>
                <a:ea typeface="+mj-ea"/>
                <a:cs typeface="+mj-cs"/>
              </a:rPr>
              <a:t>Eğitim Hakkı</a:t>
            </a:r>
          </a:p>
          <a:p>
            <a:pPr algn="just"/>
            <a:r>
              <a:rPr lang="tr-TR" sz="2000" i="1" dirty="0">
                <a:solidFill>
                  <a:schemeClr val="tx1"/>
                </a:solidFill>
                <a:ea typeface="+mj-ea"/>
                <a:cs typeface="+mj-cs"/>
              </a:rPr>
              <a:t>Eğitim, temel bir insan hakkı olarak evrensel ölçekte kabul görmektedir. Bunun altında yatan en önemli etken eğitimin; insan kişiliğinin tüm yönleriyle gelişmesinde çok önemli bir faktör ve insanların kendilerini gerçekleştirmeleri ve özgürleşmeleri ile doğrudan ilişkili bir süreç olmasıdır (Eğitim-Sen, 2004).</a:t>
            </a:r>
          </a:p>
          <a:p>
            <a:pPr algn="just"/>
            <a:r>
              <a:rPr lang="tr-TR" sz="2000" i="1" dirty="0">
                <a:solidFill>
                  <a:schemeClr val="tx1"/>
                </a:solidFill>
                <a:ea typeface="+mj-ea"/>
                <a:cs typeface="+mj-cs"/>
              </a:rPr>
              <a:t>İnsan Hakları Evrensel Bildirgesi’ne (1948) göre eğitim; cinsiyet, ırk, etnik yapı ve ulus gibi ayrımlar gözetilmeksizin her bireyin hakkıdır. </a:t>
            </a:r>
          </a:p>
          <a:p>
            <a:pPr algn="just"/>
            <a:r>
              <a:rPr lang="tr-TR" sz="2000" i="1" dirty="0">
                <a:solidFill>
                  <a:schemeClr val="tx1"/>
                </a:solidFill>
                <a:ea typeface="+mj-ea"/>
                <a:cs typeface="+mj-cs"/>
              </a:rPr>
              <a:t>Eğitim hakkı, pek çok uluslararası belgede diğer insan haklarının ön koşulu olarak yer alır.</a:t>
            </a:r>
          </a:p>
          <a:p>
            <a:pPr marL="0" indent="0">
              <a:buNone/>
            </a:pPr>
            <a:endParaRPr lang="tr-TR" sz="3500" b="1" i="1" dirty="0">
              <a:ea typeface="+mj-ea"/>
              <a:cs typeface="+mj-cs"/>
            </a:endParaRPr>
          </a:p>
          <a:p>
            <a:pPr marL="0" indent="0" algn="ctr">
              <a:buNone/>
            </a:pPr>
            <a:endParaRPr lang="tr-TR" sz="3500" b="1" i="1" dirty="0">
              <a:ea typeface="+mj-ea"/>
              <a:cs typeface="+mj-cs"/>
            </a:endParaRPr>
          </a:p>
          <a:p>
            <a:pPr marL="0" indent="0">
              <a:buNone/>
            </a:pPr>
            <a:endParaRPr lang="tr-TR" dirty="0"/>
          </a:p>
        </p:txBody>
      </p:sp>
    </p:spTree>
    <p:extLst>
      <p:ext uri="{BB962C8B-B14F-4D97-AF65-F5344CB8AC3E}">
        <p14:creationId xmlns:p14="http://schemas.microsoft.com/office/powerpoint/2010/main" val="2499827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061545"/>
            <a:ext cx="10515600" cy="5115418"/>
          </a:xfrm>
        </p:spPr>
        <p:txBody>
          <a:bodyPr>
            <a:normAutofit/>
          </a:bodyPr>
          <a:lstStyle/>
          <a:p>
            <a:pPr>
              <a:lnSpc>
                <a:spcPct val="160000"/>
              </a:lnSpc>
            </a:pPr>
            <a:endParaRPr lang="tr-TR" i="1" dirty="0">
              <a:latin typeface="GaramondLight"/>
            </a:endParaRPr>
          </a:p>
          <a:p>
            <a:pPr>
              <a:lnSpc>
                <a:spcPct val="160000"/>
              </a:lnSpc>
            </a:pPr>
            <a:r>
              <a:rPr lang="tr-TR" i="1" dirty="0">
                <a:solidFill>
                  <a:schemeClr val="tx1"/>
                </a:solidFill>
                <a:latin typeface="+mj-lt"/>
              </a:rPr>
              <a:t>Diğer hakların kullanılabilmesi ve hak ihlallerine karşı mücadele edilebilmesi; insanların, hangi haklara sahip olduklarını ve bunları nasıl kullanabileceklerini bilmelerine ve anlamalarına bağlıdır. Bu sağlayacak olan ise eğitimdir. </a:t>
            </a:r>
          </a:p>
          <a:p>
            <a:pPr>
              <a:lnSpc>
                <a:spcPct val="160000"/>
              </a:lnSpc>
            </a:pPr>
            <a:r>
              <a:rPr lang="tr-TR" i="1" dirty="0">
                <a:solidFill>
                  <a:schemeClr val="tx1"/>
                </a:solidFill>
                <a:latin typeface="+mj-lt"/>
              </a:rPr>
              <a:t>Eğitimin temel bir insan hakkı olması, kamusal sorumluluğu, yani devletin herhangi bir ayrım gözetmeden herkese, nitelikli eğitimi parasız olarak sunmasını gerektirir. </a:t>
            </a:r>
          </a:p>
          <a:p>
            <a:pPr>
              <a:lnSpc>
                <a:spcPct val="160000"/>
              </a:lnSpc>
            </a:pPr>
            <a:r>
              <a:rPr lang="tr-TR" i="1" dirty="0">
                <a:solidFill>
                  <a:schemeClr val="tx1"/>
                </a:solidFill>
                <a:latin typeface="+mj-lt"/>
              </a:rPr>
              <a:t> Eğitimin kamusal bir sorumluluk değil, parayla alınabilen bir mal olması ise onun bir hak değil, kişilerin maddi olanaklarına göre yararlanılabilen bir ayrıcalık durumuna dönüştürür (Özsoy, 2004).</a:t>
            </a:r>
          </a:p>
          <a:p>
            <a:pPr marL="0" indent="0">
              <a:lnSpc>
                <a:spcPct val="160000"/>
              </a:lnSpc>
              <a:buNone/>
            </a:pPr>
            <a:endParaRPr lang="tr-TR" dirty="0">
              <a:latin typeface="GaramondLight"/>
            </a:endParaRPr>
          </a:p>
        </p:txBody>
      </p:sp>
    </p:spTree>
    <p:extLst>
      <p:ext uri="{BB962C8B-B14F-4D97-AF65-F5344CB8AC3E}">
        <p14:creationId xmlns:p14="http://schemas.microsoft.com/office/powerpoint/2010/main" val="3447238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35421"/>
            <a:ext cx="10515600" cy="5241542"/>
          </a:xfrm>
        </p:spPr>
        <p:txBody>
          <a:bodyPr>
            <a:normAutofit/>
          </a:bodyPr>
          <a:lstStyle/>
          <a:p>
            <a:pPr marL="0" indent="0" algn="ctr">
              <a:buNone/>
            </a:pPr>
            <a:r>
              <a:rPr lang="tr-TR" sz="3200" b="1" dirty="0">
                <a:latin typeface="GaramondLight"/>
              </a:rPr>
              <a:t>	</a:t>
            </a:r>
          </a:p>
          <a:p>
            <a:pPr marL="0" indent="0" algn="ctr">
              <a:buNone/>
            </a:pPr>
            <a:r>
              <a:rPr lang="tr-TR" sz="4400" b="1" dirty="0">
                <a:solidFill>
                  <a:schemeClr val="tx1"/>
                </a:solidFill>
                <a:latin typeface="+mj-lt"/>
              </a:rPr>
              <a:t>Eğitim</a:t>
            </a:r>
          </a:p>
          <a:p>
            <a:pPr marL="0" indent="0" algn="ctr">
              <a:buNone/>
            </a:pPr>
            <a:endParaRPr lang="tr-TR" sz="4400" b="1" dirty="0">
              <a:solidFill>
                <a:schemeClr val="tx1"/>
              </a:solidFill>
              <a:latin typeface="+mj-lt"/>
            </a:endParaRPr>
          </a:p>
          <a:p>
            <a:pPr marL="0" indent="0" algn="ctr">
              <a:buNone/>
            </a:pPr>
            <a:r>
              <a:rPr lang="tr-TR" sz="3200" b="1" dirty="0">
                <a:solidFill>
                  <a:schemeClr val="tx1"/>
                </a:solidFill>
                <a:latin typeface="+mj-lt"/>
              </a:rPr>
              <a:t>«İnsan </a:t>
            </a:r>
            <a:r>
              <a:rPr lang="tr-TR" sz="3200" b="1" dirty="0" err="1">
                <a:solidFill>
                  <a:schemeClr val="tx1"/>
                </a:solidFill>
                <a:latin typeface="+mj-lt"/>
              </a:rPr>
              <a:t>Sermayesi»ne</a:t>
            </a:r>
            <a:r>
              <a:rPr lang="tr-TR" sz="3200" b="1" dirty="0">
                <a:solidFill>
                  <a:schemeClr val="tx1"/>
                </a:solidFill>
                <a:latin typeface="+mj-lt"/>
              </a:rPr>
              <a:t> bir yatırım mı? </a:t>
            </a:r>
          </a:p>
          <a:p>
            <a:pPr marL="0" indent="0" algn="ctr">
              <a:buNone/>
            </a:pPr>
            <a:r>
              <a:rPr lang="tr-TR" sz="3200" b="1" dirty="0">
                <a:solidFill>
                  <a:schemeClr val="tx1"/>
                </a:solidFill>
                <a:latin typeface="+mj-lt"/>
              </a:rPr>
              <a:t>Bir Hak mı?</a:t>
            </a:r>
          </a:p>
        </p:txBody>
      </p:sp>
    </p:spTree>
    <p:extLst>
      <p:ext uri="{BB962C8B-B14F-4D97-AF65-F5344CB8AC3E}">
        <p14:creationId xmlns:p14="http://schemas.microsoft.com/office/powerpoint/2010/main" val="1876176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620110"/>
            <a:ext cx="8915400" cy="5291112"/>
          </a:xfrm>
        </p:spPr>
        <p:txBody>
          <a:bodyPr/>
          <a:lstStyle/>
          <a:p>
            <a:pPr marL="0" indent="0" algn="ctr">
              <a:buNone/>
            </a:pPr>
            <a:endParaRPr lang="tr-TR" b="1" i="1" dirty="0"/>
          </a:p>
          <a:p>
            <a:pPr marL="0" indent="0" algn="ctr">
              <a:buNone/>
            </a:pPr>
            <a:r>
              <a:rPr lang="tr-TR" sz="3200" b="1" i="1" dirty="0">
                <a:solidFill>
                  <a:schemeClr val="tx1"/>
                </a:solidFill>
              </a:rPr>
              <a:t>İSK</a:t>
            </a:r>
          </a:p>
          <a:p>
            <a:pPr marL="0" indent="0">
              <a:buNone/>
            </a:pPr>
            <a:endParaRPr lang="tr-TR" b="1" i="1" dirty="0">
              <a:solidFill>
                <a:schemeClr val="tx1"/>
              </a:solidFill>
            </a:endParaRPr>
          </a:p>
          <a:p>
            <a:pPr>
              <a:lnSpc>
                <a:spcPct val="150000"/>
              </a:lnSpc>
            </a:pPr>
            <a:r>
              <a:rPr lang="tr-TR" i="1" dirty="0" err="1">
                <a:solidFill>
                  <a:schemeClr val="tx1"/>
                </a:solidFill>
              </a:rPr>
              <a:t>ISK'ya</a:t>
            </a:r>
            <a:r>
              <a:rPr lang="tr-TR" i="1" dirty="0">
                <a:solidFill>
                  <a:schemeClr val="tx1"/>
                </a:solidFill>
              </a:rPr>
              <a:t> göre bireyler başta eğitim ve yetiştirme olmak üzere çeşitli etkinliklerle insan sermayesi olarak adlandırılan bilgi ve beceriler kazanırlar. Bu bilgi ve beceriler işyerinde bireylerin üretkenliğini artırır. Artan üretkenliğin kişiye yüksek bir gelir, ekonomiye ise büyüme sağlayacağı iddia edilir. </a:t>
            </a:r>
          </a:p>
          <a:p>
            <a:pPr>
              <a:lnSpc>
                <a:spcPct val="150000"/>
              </a:lnSpc>
            </a:pPr>
            <a:r>
              <a:rPr lang="tr-TR" i="1" dirty="0">
                <a:solidFill>
                  <a:schemeClr val="tx1"/>
                </a:solidFill>
              </a:rPr>
              <a:t>Kuram doğrultusunda eğitimin bireysel ve toplumsal refah artışındaki rolü öne çıkarılmış, ekonomik bir değişken olarak tanımlanan eğitim ve bazı faaliyetler insan sermayesine yapılan bir yatırım olarak değerlendirmiş</a:t>
            </a:r>
          </a:p>
        </p:txBody>
      </p:sp>
    </p:spTree>
    <p:extLst>
      <p:ext uri="{BB962C8B-B14F-4D97-AF65-F5344CB8AC3E}">
        <p14:creationId xmlns:p14="http://schemas.microsoft.com/office/powerpoint/2010/main" val="1891742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998483"/>
            <a:ext cx="8915400" cy="4912739"/>
          </a:xfrm>
        </p:spPr>
        <p:txBody>
          <a:bodyPr>
            <a:normAutofit/>
          </a:bodyPr>
          <a:lstStyle/>
          <a:p>
            <a:endParaRPr lang="tr-TR" sz="2200" i="1" dirty="0">
              <a:latin typeface="Calibri" panose="020F0502020204030204" pitchFamily="34" charset="0"/>
            </a:endParaRPr>
          </a:p>
          <a:p>
            <a:r>
              <a:rPr lang="tr-TR" sz="2200" i="1" dirty="0">
                <a:solidFill>
                  <a:schemeClr val="tx1"/>
                </a:solidFill>
                <a:latin typeface="+mj-lt"/>
              </a:rPr>
              <a:t>Eğitime bir hak olarak yaklaştığımızda insan kişiliğinin tüm yönleriyle gelişmesinde çok önemli bir faktör ve insanların kendilerini gerçekleştirmeleri ve özgürleşmeleri ile doğrudan ilişkili bir süreç</a:t>
            </a:r>
          </a:p>
          <a:p>
            <a:r>
              <a:rPr lang="tr-TR" sz="2200" i="1" dirty="0">
                <a:solidFill>
                  <a:schemeClr val="tx1"/>
                </a:solidFill>
                <a:latin typeface="+mj-lt"/>
              </a:rPr>
              <a:t>Böyle bir eğitimin sağlanması kamusal sorumluluk gerektirir. Hem herkese ulaşabilir ve parasız hem de insanın çok yönlü gelişimini sağlayacak biçimde nitelikli olması gerekir…</a:t>
            </a:r>
          </a:p>
          <a:p>
            <a:r>
              <a:rPr lang="tr-TR" sz="2200" i="1" dirty="0" err="1">
                <a:solidFill>
                  <a:schemeClr val="tx1"/>
                </a:solidFill>
                <a:latin typeface="+mj-lt"/>
              </a:rPr>
              <a:t>İSK’ya</a:t>
            </a:r>
            <a:r>
              <a:rPr lang="tr-TR" sz="2200" i="1" dirty="0">
                <a:solidFill>
                  <a:schemeClr val="tx1"/>
                </a:solidFill>
                <a:latin typeface="+mj-lt"/>
              </a:rPr>
              <a:t> dayalı bir eğitim anlayışının olduğu yerde eğitim hakkından bahsedebilir miyiz?</a:t>
            </a:r>
          </a:p>
          <a:p>
            <a:endParaRPr lang="tr-TR" sz="2200" i="1" dirty="0">
              <a:latin typeface="Calibri" panose="020F0502020204030204" pitchFamily="34" charset="0"/>
            </a:endParaRPr>
          </a:p>
        </p:txBody>
      </p:sp>
    </p:spTree>
    <p:extLst>
      <p:ext uri="{BB962C8B-B14F-4D97-AF65-F5344CB8AC3E}">
        <p14:creationId xmlns:p14="http://schemas.microsoft.com/office/powerpoint/2010/main" val="347936633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373</TotalTime>
  <Words>1236</Words>
  <Application>Microsoft Macintosh PowerPoint</Application>
  <PresentationFormat>Geniş ekran</PresentationFormat>
  <Paragraphs>121</Paragraphs>
  <Slides>20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20</vt:i4>
      </vt:variant>
    </vt:vector>
  </HeadingPairs>
  <TitlesOfParts>
    <vt:vector size="27" baseType="lpstr">
      <vt:lpstr>Arial</vt:lpstr>
      <vt:lpstr>Calibri</vt:lpstr>
      <vt:lpstr>Century Gothic</vt:lpstr>
      <vt:lpstr>GaramondLight</vt:lpstr>
      <vt:lpstr>Wingdings</vt:lpstr>
      <vt:lpstr>Wingdings 3</vt:lpstr>
      <vt:lpstr>Duman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HALİL_BUYRUK</dc:creator>
  <cp:lastModifiedBy>Halil.Buyruk</cp:lastModifiedBy>
  <cp:revision>71</cp:revision>
  <dcterms:created xsi:type="dcterms:W3CDTF">2019-09-25T09:28:51Z</dcterms:created>
  <dcterms:modified xsi:type="dcterms:W3CDTF">2019-12-27T09:26:23Z</dcterms:modified>
</cp:coreProperties>
</file>