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24" r:id="rId2"/>
    <p:sldId id="333" r:id="rId3"/>
    <p:sldId id="332" r:id="rId4"/>
    <p:sldId id="331" r:id="rId5"/>
    <p:sldId id="335" r:id="rId6"/>
    <p:sldId id="336" r:id="rId7"/>
    <p:sldId id="330" r:id="rId8"/>
    <p:sldId id="339" r:id="rId9"/>
    <p:sldId id="334" r:id="rId10"/>
    <p:sldId id="338" r:id="rId11"/>
    <p:sldId id="33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1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ECA84-4511-415C-9E61-0418509832AD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9104B-C564-486C-B57A-065B194FA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FC055-5FD9-4C9A-899F-F2F232D73700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5XX NOTLAR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u="sng" dirty="0"/>
              <a:t>(504) BİBLİYOGRAFİ NOTU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1. ve 2. Gösterge: #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Bibliyografi notu</a:t>
            </a:r>
          </a:p>
          <a:p>
            <a:pPr marL="0" indent="0">
              <a:buNone/>
            </a:pPr>
            <a:r>
              <a:rPr lang="tr-TR" dirty="0"/>
              <a:t>$b Kaynakların sayısı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7120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5XX NOTLAR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(506) ERİŞİMDE SINIRLILIK NOTU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 algn="ctr">
              <a:buNone/>
            </a:pPr>
            <a:r>
              <a:rPr lang="tr-TR" dirty="0" smtClean="0"/>
              <a:t>Örnek</a:t>
            </a:r>
          </a:p>
          <a:p>
            <a:pPr marL="0" indent="0">
              <a:buNone/>
            </a:pPr>
            <a:r>
              <a:rPr lang="tr-TR" dirty="0" smtClean="0"/>
              <a:t>	506 ## $a Kütüphane çalışanlarının erişimine açıktır</a:t>
            </a:r>
          </a:p>
          <a:p>
            <a:pPr marL="0" indent="0">
              <a:buNone/>
            </a:pPr>
            <a:r>
              <a:rPr lang="tr-TR" dirty="0" smtClean="0"/>
              <a:t>	506 ## $a Sadece görme engeliler erişebilir. $b Kütüphane görme </a:t>
            </a:r>
            <a:r>
              <a:rPr lang="tr-TR" dirty="0" err="1" smtClean="0"/>
              <a:t>egelli</a:t>
            </a:r>
            <a:r>
              <a:rPr lang="tr-TR" dirty="0" smtClean="0"/>
              <a:t> bölüm sorumlusu denetimindedir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2382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5XX NOTLAR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u="sng" dirty="0"/>
              <a:t>(546) DİL NOTU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 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 algn="ctr">
              <a:buNone/>
            </a:pPr>
            <a:r>
              <a:rPr lang="tr-TR" dirty="0"/>
              <a:t>ÖRNEK:		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546 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/>
              <a:t>Metin Türkçe, </a:t>
            </a:r>
            <a:r>
              <a:rPr lang="tr-TR" dirty="0" err="1"/>
              <a:t>İngilizce’den</a:t>
            </a:r>
            <a:r>
              <a:rPr lang="tr-TR" dirty="0"/>
              <a:t> çeviri.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546 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/>
              <a:t>Metin, Türkçe-İngilizce paralel.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546 </a:t>
            </a:r>
            <a:r>
              <a:rPr lang="tr-TR" dirty="0"/>
              <a:t>## </a:t>
            </a:r>
            <a:r>
              <a:rPr lang="tr-TR" dirty="0" smtClean="0"/>
              <a:t> $a </a:t>
            </a:r>
            <a:r>
              <a:rPr lang="tr-TR" dirty="0"/>
              <a:t>Metin Türkçe;</a:t>
            </a:r>
          </a:p>
          <a:p>
            <a:pPr marL="0" indent="0">
              <a:buNone/>
            </a:pPr>
            <a:r>
              <a:rPr lang="tr-TR" dirty="0"/>
              <a:t>		</a:t>
            </a:r>
            <a:r>
              <a:rPr lang="tr-TR" dirty="0" smtClean="0"/>
              <a:t>$b </a:t>
            </a:r>
            <a:r>
              <a:rPr lang="tr-TR" dirty="0"/>
              <a:t>Arap alfabesi.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546 </a:t>
            </a:r>
            <a:r>
              <a:rPr lang="tr-TR"/>
              <a:t>## </a:t>
            </a:r>
            <a:r>
              <a:rPr lang="tr-TR" smtClean="0"/>
              <a:t>$a </a:t>
            </a:r>
            <a:r>
              <a:rPr lang="tr-TR" dirty="0"/>
              <a:t>Metin Türkçe; İngilizce özet var.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9965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(504) </a:t>
            </a:r>
            <a:r>
              <a:rPr lang="tr-TR" dirty="0" smtClean="0"/>
              <a:t>BİBLİYOGRAFYA </a:t>
            </a:r>
            <a:r>
              <a:rPr lang="tr-TR" dirty="0"/>
              <a:t>NOTU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tr-TR" dirty="0"/>
              <a:t>ÖRNEK:		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* 504 ## </a:t>
            </a:r>
            <a:r>
              <a:rPr lang="tr-TR" dirty="0" smtClean="0"/>
              <a:t>$a </a:t>
            </a:r>
            <a:r>
              <a:rPr lang="tr-TR" dirty="0"/>
              <a:t>Kaynakça: 120. s.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* 504 ## </a:t>
            </a:r>
            <a:r>
              <a:rPr lang="tr-TR" dirty="0" smtClean="0"/>
              <a:t>$a </a:t>
            </a:r>
            <a:r>
              <a:rPr lang="tr-TR" dirty="0"/>
              <a:t>Kaynakça: 205-216. </a:t>
            </a:r>
            <a:r>
              <a:rPr lang="tr-TR" dirty="0" err="1"/>
              <a:t>ss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* 504 ## </a:t>
            </a:r>
            <a:r>
              <a:rPr lang="tr-TR" dirty="0" smtClean="0"/>
              <a:t>$a </a:t>
            </a:r>
            <a:r>
              <a:rPr lang="tr-TR" dirty="0"/>
              <a:t>Kaynakça bölüm sonlarında.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* 504 </a:t>
            </a:r>
            <a:r>
              <a:rPr lang="tr-TR"/>
              <a:t>## </a:t>
            </a:r>
            <a:r>
              <a:rPr lang="tr-TR" smtClean="0"/>
              <a:t>$a </a:t>
            </a:r>
            <a:r>
              <a:rPr lang="tr-TR" dirty="0"/>
              <a:t>Bibliyografik bilgi içerir.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2938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5XX NOTLAR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u="sng" dirty="0"/>
              <a:t>(505) BİÇİMLENDİRİLMİŞ İÇİNDEKİLER NOTU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1. Gösterge: 0 (içindekiler </a:t>
            </a:r>
            <a:r>
              <a:rPr lang="tr-TR" dirty="0" smtClean="0"/>
              <a:t>bilgisi </a:t>
            </a:r>
            <a:r>
              <a:rPr lang="tr-TR" dirty="0"/>
              <a:t>var))</a:t>
            </a:r>
          </a:p>
          <a:p>
            <a:pPr marL="0" indent="0">
              <a:buNone/>
            </a:pPr>
            <a:r>
              <a:rPr lang="tr-TR" dirty="0" smtClean="0"/>
              <a:t>	          1 </a:t>
            </a:r>
            <a:r>
              <a:rPr lang="tr-TR" dirty="0"/>
              <a:t>(tamamlanmamış içindekiler)</a:t>
            </a:r>
          </a:p>
          <a:p>
            <a:pPr marL="0" indent="0">
              <a:buNone/>
            </a:pPr>
            <a:r>
              <a:rPr lang="tr-TR" dirty="0" smtClean="0"/>
              <a:t>	          2 </a:t>
            </a:r>
            <a:r>
              <a:rPr lang="tr-TR" dirty="0"/>
              <a:t>(kısmi içindekiler)</a:t>
            </a:r>
          </a:p>
          <a:p>
            <a:pPr marL="0" indent="0">
              <a:buNone/>
            </a:pPr>
            <a:r>
              <a:rPr lang="tr-TR" dirty="0" smtClean="0"/>
              <a:t>2</a:t>
            </a:r>
            <a:r>
              <a:rPr lang="tr-TR" dirty="0"/>
              <a:t>. Gösterge: 0 (geliştirilmiş)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</a:t>
            </a:r>
            <a:r>
              <a:rPr lang="tr-TR" dirty="0" smtClean="0"/>
              <a:t>İçindekiler notu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$g Diğer bilgiler</a:t>
            </a:r>
          </a:p>
          <a:p>
            <a:pPr marL="0" indent="0">
              <a:buNone/>
            </a:pPr>
            <a:r>
              <a:rPr lang="tr-TR" dirty="0"/>
              <a:t>$r Sorumluluk </a:t>
            </a:r>
            <a:r>
              <a:rPr lang="tr-TR" dirty="0" smtClean="0"/>
              <a:t>bildirimi</a:t>
            </a:r>
          </a:p>
          <a:p>
            <a:pPr marL="0" indent="0">
              <a:buNone/>
            </a:pPr>
            <a:r>
              <a:rPr lang="tr-TR" dirty="0" smtClean="0"/>
              <a:t>	Not</a:t>
            </a:r>
            <a:r>
              <a:rPr lang="tr-TR" dirty="0"/>
              <a:t>: 505 alanında verilmiş, anlamlı </a:t>
            </a:r>
            <a:r>
              <a:rPr lang="tr-TR" dirty="0" err="1" smtClean="0"/>
              <a:t>eseradları</a:t>
            </a:r>
            <a:r>
              <a:rPr lang="tr-TR" dirty="0" smtClean="0"/>
              <a:t> </a:t>
            </a:r>
            <a:r>
              <a:rPr lang="tr-TR" dirty="0"/>
              <a:t>için 740 alanına ek giriş yapılmalıdır.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038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5XX NOTLAR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52999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tr-TR" b="1" u="sng" dirty="0"/>
              <a:t>(505) BİÇİMLENDİRİLMİŞ İÇİNDEKİLER NOTU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 </a:t>
            </a:r>
          </a:p>
          <a:p>
            <a:pPr marL="0" indent="0" algn="ctr">
              <a:buNone/>
            </a:pPr>
            <a:r>
              <a:rPr lang="tr-TR" dirty="0"/>
              <a:t>ÖRNEK:	</a:t>
            </a:r>
            <a:endParaRPr lang="tr-TR" dirty="0" smtClean="0"/>
          </a:p>
          <a:p>
            <a:pPr marL="0" indent="0" algn="ctr">
              <a:buNone/>
            </a:pPr>
            <a:r>
              <a:rPr lang="tr-TR" dirty="0"/>
              <a:t>	</a:t>
            </a:r>
            <a:endParaRPr lang="tr-TR" dirty="0" smtClean="0"/>
          </a:p>
          <a:p>
            <a:pPr marL="0" indent="0" algn="ctr">
              <a:buNone/>
            </a:pPr>
            <a:r>
              <a:rPr lang="tr-TR" sz="3800" dirty="0" smtClean="0"/>
              <a:t>      505 </a:t>
            </a:r>
            <a:r>
              <a:rPr lang="tr-TR" sz="3800" u="sng" dirty="0"/>
              <a:t>1#</a:t>
            </a:r>
            <a:r>
              <a:rPr lang="tr-TR" sz="3800" dirty="0"/>
              <a:t> </a:t>
            </a:r>
            <a:r>
              <a:rPr lang="tr-TR" sz="3800" dirty="0" smtClean="0"/>
              <a:t>$a </a:t>
            </a:r>
            <a:r>
              <a:rPr lang="tr-TR" sz="3800" dirty="0"/>
              <a:t>1. c.: </a:t>
            </a:r>
            <a:r>
              <a:rPr lang="tr-TR" sz="3800" dirty="0" err="1"/>
              <a:t>Dissolution</a:t>
            </a:r>
            <a:r>
              <a:rPr lang="tr-TR" sz="3800" dirty="0"/>
              <a:t> of </a:t>
            </a:r>
            <a:r>
              <a:rPr lang="tr-TR" sz="3800" dirty="0" err="1"/>
              <a:t>the</a:t>
            </a:r>
            <a:r>
              <a:rPr lang="tr-TR" sz="3800" dirty="0"/>
              <a:t> </a:t>
            </a:r>
            <a:r>
              <a:rPr lang="tr-TR" sz="3800" dirty="0" err="1"/>
              <a:t>family</a:t>
            </a:r>
            <a:r>
              <a:rPr lang="tr-TR" sz="3800" dirty="0"/>
              <a:t> </a:t>
            </a:r>
            <a:r>
              <a:rPr lang="tr-TR" sz="3800" dirty="0" err="1"/>
              <a:t>unit</a:t>
            </a:r>
            <a:r>
              <a:rPr lang="tr-TR" sz="3800" dirty="0"/>
              <a:t>. </a:t>
            </a:r>
            <a:r>
              <a:rPr lang="tr-TR" sz="3800" dirty="0" err="1"/>
              <a:t>Divorce</a:t>
            </a:r>
            <a:r>
              <a:rPr lang="tr-TR" sz="3800" dirty="0"/>
              <a:t>, </a:t>
            </a:r>
            <a:r>
              <a:rPr lang="tr-TR" sz="3800" dirty="0" err="1"/>
              <a:t>separation</a:t>
            </a:r>
            <a:r>
              <a:rPr lang="tr-TR" sz="3800" dirty="0"/>
              <a:t>, </a:t>
            </a:r>
            <a:r>
              <a:rPr lang="tr-TR" sz="3800" dirty="0" err="1"/>
              <a:t>and</a:t>
            </a:r>
            <a:r>
              <a:rPr lang="tr-TR" sz="3800" dirty="0"/>
              <a:t> </a:t>
            </a:r>
            <a:r>
              <a:rPr lang="tr-TR" sz="3800" dirty="0" err="1"/>
              <a:t>annulment</a:t>
            </a:r>
            <a:r>
              <a:rPr lang="tr-TR" sz="3800" dirty="0"/>
              <a:t> --</a:t>
            </a:r>
          </a:p>
          <a:p>
            <a:pPr marL="0" indent="0">
              <a:buNone/>
            </a:pPr>
            <a:r>
              <a:rPr lang="tr-TR" sz="3800" dirty="0"/>
              <a:t>		       2. c.: </a:t>
            </a:r>
            <a:r>
              <a:rPr lang="tr-TR" sz="3800" dirty="0" err="1"/>
              <a:t>Dissolution</a:t>
            </a:r>
            <a:r>
              <a:rPr lang="tr-TR" sz="3800" dirty="0"/>
              <a:t> of </a:t>
            </a:r>
            <a:r>
              <a:rPr lang="tr-TR" sz="3800" dirty="0" err="1"/>
              <a:t>the</a:t>
            </a:r>
            <a:r>
              <a:rPr lang="tr-TR" sz="3800" dirty="0"/>
              <a:t> </a:t>
            </a:r>
            <a:r>
              <a:rPr lang="tr-TR" sz="3800" dirty="0" err="1"/>
              <a:t>family</a:t>
            </a:r>
            <a:r>
              <a:rPr lang="tr-TR" sz="3800" dirty="0"/>
              <a:t> </a:t>
            </a:r>
            <a:r>
              <a:rPr lang="tr-TR" sz="3800" dirty="0" err="1"/>
              <a:t>unit</a:t>
            </a:r>
            <a:r>
              <a:rPr lang="tr-TR" sz="3800" dirty="0"/>
              <a:t>. </a:t>
            </a:r>
            <a:r>
              <a:rPr lang="tr-TR" sz="3800" dirty="0" err="1"/>
              <a:t>Economic</a:t>
            </a:r>
            <a:r>
              <a:rPr lang="tr-TR" sz="3800" dirty="0"/>
              <a:t> </a:t>
            </a:r>
            <a:r>
              <a:rPr lang="tr-TR" sz="3800" dirty="0" err="1"/>
              <a:t>aspects</a:t>
            </a:r>
            <a:r>
              <a:rPr lang="tr-TR" sz="3800" dirty="0"/>
              <a:t>, </a:t>
            </a:r>
            <a:r>
              <a:rPr lang="tr-TR" sz="3800" dirty="0" err="1"/>
              <a:t>custody</a:t>
            </a:r>
            <a:r>
              <a:rPr lang="tr-TR" sz="3800" dirty="0"/>
              <a:t>, </a:t>
            </a:r>
            <a:r>
              <a:rPr lang="tr-TR" sz="3800" dirty="0" err="1"/>
              <a:t>taxes</a:t>
            </a:r>
            <a:r>
              <a:rPr lang="tr-TR" sz="3800" dirty="0"/>
              <a:t>.</a:t>
            </a:r>
          </a:p>
          <a:p>
            <a:pPr marL="0" indent="0">
              <a:buNone/>
            </a:pPr>
            <a:r>
              <a:rPr lang="tr-TR" sz="3800" dirty="0"/>
              <a:t>		      </a:t>
            </a:r>
            <a:r>
              <a:rPr lang="tr-TR" sz="3800" dirty="0" smtClean="0"/>
              <a:t>(eser 4 cilt olarak </a:t>
            </a:r>
            <a:r>
              <a:rPr lang="tr-TR" sz="3800" dirty="0" err="1" smtClean="0"/>
              <a:t>yazınlanacak</a:t>
            </a:r>
            <a:r>
              <a:rPr lang="tr-TR" sz="3800" dirty="0" smtClean="0"/>
              <a:t>. Henüz diğer ciltler </a:t>
            </a:r>
            <a:r>
              <a:rPr lang="tr-TR" sz="3800" dirty="0" err="1" smtClean="0"/>
              <a:t>tamamlamlanmamış</a:t>
            </a:r>
            <a:r>
              <a:rPr lang="tr-TR" sz="3800" dirty="0" smtClean="0"/>
              <a:t>.)</a:t>
            </a:r>
            <a:endParaRPr lang="tr-TR" sz="3800" dirty="0"/>
          </a:p>
          <a:p>
            <a:pPr marL="0" indent="0">
              <a:buNone/>
            </a:pPr>
            <a:r>
              <a:rPr lang="tr-TR" sz="3800" dirty="0"/>
              <a:t> </a:t>
            </a:r>
          </a:p>
          <a:p>
            <a:pPr marL="0" indent="0">
              <a:buNone/>
            </a:pPr>
            <a:r>
              <a:rPr lang="tr-TR" sz="3800" dirty="0"/>
              <a:t>	</a:t>
            </a:r>
            <a:endParaRPr lang="tr-TR" sz="3800" dirty="0" smtClean="0"/>
          </a:p>
          <a:p>
            <a:pPr marL="0" indent="0">
              <a:buNone/>
            </a:pPr>
            <a:r>
              <a:rPr lang="tr-TR" sz="3800" dirty="0"/>
              <a:t>	</a:t>
            </a:r>
            <a:r>
              <a:rPr lang="tr-TR" sz="3800" dirty="0" smtClean="0"/>
              <a:t>505 </a:t>
            </a:r>
            <a:r>
              <a:rPr lang="tr-TR" sz="3800" u="sng" dirty="0"/>
              <a:t>0#</a:t>
            </a:r>
            <a:r>
              <a:rPr lang="tr-TR" sz="3800" dirty="0"/>
              <a:t> </a:t>
            </a:r>
            <a:r>
              <a:rPr lang="tr-TR" sz="3800" dirty="0" smtClean="0"/>
              <a:t>$a </a:t>
            </a:r>
            <a:r>
              <a:rPr lang="tr-TR" sz="3800" dirty="0"/>
              <a:t>1. c.: Karbon -- 2. c.: </a:t>
            </a:r>
            <a:r>
              <a:rPr lang="tr-TR" sz="3800" dirty="0" err="1"/>
              <a:t>Nitrogen</a:t>
            </a:r>
            <a:r>
              <a:rPr lang="tr-TR" sz="3800" dirty="0"/>
              <a:t>. </a:t>
            </a:r>
            <a:endParaRPr lang="tr-TR" sz="3800" dirty="0" smtClean="0"/>
          </a:p>
          <a:p>
            <a:pPr marL="0" indent="0">
              <a:buNone/>
            </a:pPr>
            <a:r>
              <a:rPr lang="tr-TR" sz="3800" dirty="0"/>
              <a:t> </a:t>
            </a:r>
          </a:p>
          <a:p>
            <a:pPr marL="0" indent="0">
              <a:buNone/>
            </a:pPr>
            <a:r>
              <a:rPr lang="tr-TR" sz="3800" dirty="0"/>
              <a:t>	</a:t>
            </a:r>
            <a:endParaRPr lang="tr-TR" sz="3800" dirty="0" smtClean="0"/>
          </a:p>
          <a:p>
            <a:pPr marL="0" indent="0">
              <a:buNone/>
            </a:pPr>
            <a:endParaRPr lang="tr-TR" sz="3800" dirty="0"/>
          </a:p>
          <a:p>
            <a:pPr marL="0" indent="0">
              <a:buNone/>
            </a:pPr>
            <a:r>
              <a:rPr lang="tr-TR" sz="3800" dirty="0" smtClean="0"/>
              <a:t>	505 </a:t>
            </a:r>
            <a:r>
              <a:rPr lang="tr-TR" sz="3800" dirty="0"/>
              <a:t>2# </a:t>
            </a:r>
            <a:r>
              <a:rPr lang="tr-TR" sz="3800" dirty="0" smtClean="0"/>
              <a:t>$a Kaşağı. (iç kapakta kaşağı büyük harfle yazılmış. Yazarın diğer hikaye adları küçük </a:t>
            </a:r>
            <a:r>
              <a:rPr lang="tr-TR" sz="3800" dirty="0" smtClean="0"/>
              <a:t>		harfle verilmiş)</a:t>
            </a:r>
            <a:endParaRPr lang="tr-TR" sz="3800" dirty="0"/>
          </a:p>
          <a:p>
            <a:pPr marL="0" indent="0">
              <a:buNone/>
            </a:pPr>
            <a:r>
              <a:rPr lang="tr-TR" sz="3800" b="1" dirty="0"/>
              <a:t> </a:t>
            </a:r>
            <a:endParaRPr lang="tr-TR" sz="3800" dirty="0"/>
          </a:p>
          <a:p>
            <a:pPr marL="0" indent="0">
              <a:buNone/>
            </a:pPr>
            <a:r>
              <a:rPr lang="tr-TR" sz="3800" b="1" dirty="0"/>
              <a:t>   	</a:t>
            </a:r>
            <a:r>
              <a:rPr lang="tr-TR" sz="3800" dirty="0" smtClean="0"/>
              <a:t>740 </a:t>
            </a:r>
            <a:r>
              <a:rPr lang="tr-TR" sz="3800" dirty="0"/>
              <a:t>02 </a:t>
            </a:r>
            <a:r>
              <a:rPr lang="tr-TR" sz="3800" dirty="0" smtClean="0"/>
              <a:t>$a Bomba</a:t>
            </a:r>
            <a:endParaRPr lang="tr-TR" sz="3800" dirty="0"/>
          </a:p>
          <a:p>
            <a:pPr marL="0" indent="0">
              <a:buNone/>
            </a:pPr>
            <a:r>
              <a:rPr lang="tr-TR" sz="3800" dirty="0"/>
              <a:t>	</a:t>
            </a:r>
            <a:r>
              <a:rPr lang="tr-TR" sz="3800" dirty="0" smtClean="0"/>
              <a:t>740 </a:t>
            </a:r>
            <a:r>
              <a:rPr lang="tr-TR" sz="3800" dirty="0"/>
              <a:t>02  $</a:t>
            </a:r>
            <a:r>
              <a:rPr lang="tr-TR" sz="3800" dirty="0" smtClean="0"/>
              <a:t>a </a:t>
            </a:r>
            <a:r>
              <a:rPr lang="tr-TR" sz="3800" dirty="0"/>
              <a:t>Forsa</a:t>
            </a:r>
          </a:p>
          <a:p>
            <a:pPr marL="0" indent="0">
              <a:buNone/>
            </a:pPr>
            <a:r>
              <a:rPr lang="tr-TR" sz="3800" dirty="0"/>
              <a:t> </a:t>
            </a:r>
            <a:r>
              <a:rPr lang="tr-TR" sz="3800" dirty="0" smtClean="0"/>
              <a:t>	740 </a:t>
            </a:r>
            <a:r>
              <a:rPr lang="tr-TR" sz="3800" dirty="0"/>
              <a:t>02  </a:t>
            </a:r>
            <a:r>
              <a:rPr lang="tr-TR" sz="3800" dirty="0" smtClean="0"/>
              <a:t>$a Diyet</a:t>
            </a:r>
            <a:r>
              <a:rPr lang="tr-TR" sz="3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13414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5XX NOTLAR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/>
              <a:t>(506) ERİŞİMDE SINIRLILIK NOTU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1. ve 2. Gösterge: #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Erişimi düzenleyen terimler</a:t>
            </a:r>
          </a:p>
          <a:p>
            <a:pPr marL="0" indent="0">
              <a:buNone/>
            </a:pPr>
            <a:r>
              <a:rPr lang="tr-TR" dirty="0"/>
              <a:t>$b Yetki-Sorumluluk</a:t>
            </a:r>
          </a:p>
          <a:p>
            <a:pPr marL="0" indent="0">
              <a:buNone/>
            </a:pPr>
            <a:r>
              <a:rPr lang="tr-TR" dirty="0"/>
              <a:t>$c Fiziki erişim provizyonu</a:t>
            </a:r>
          </a:p>
          <a:p>
            <a:pPr marL="0" indent="0">
              <a:buNone/>
            </a:pPr>
            <a:r>
              <a:rPr lang="tr-TR" dirty="0"/>
              <a:t>$d Yetkili kullanıcılar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3784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5XX NOTLAR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(506) ERİŞİMDE SINIRLILIK NOTU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 algn="ctr">
              <a:buNone/>
            </a:pPr>
            <a:r>
              <a:rPr lang="tr-TR" dirty="0" smtClean="0"/>
              <a:t>Örnek</a:t>
            </a:r>
          </a:p>
          <a:p>
            <a:pPr marL="0" indent="0">
              <a:buNone/>
            </a:pPr>
            <a:r>
              <a:rPr lang="tr-TR" dirty="0" smtClean="0"/>
              <a:t>	506 ## $a Kütüphane çalışanlarının erişimine açıktır</a:t>
            </a:r>
          </a:p>
          <a:p>
            <a:pPr marL="0" indent="0">
              <a:buNone/>
            </a:pPr>
            <a:r>
              <a:rPr lang="tr-TR" dirty="0" smtClean="0"/>
              <a:t>	506 ## $a Sadece görme engeliler erişebilir. $b Kütüphane görme </a:t>
            </a:r>
            <a:r>
              <a:rPr lang="tr-TR" dirty="0" err="1" smtClean="0"/>
              <a:t>egelli</a:t>
            </a:r>
            <a:r>
              <a:rPr lang="tr-TR" dirty="0" smtClean="0"/>
              <a:t> bölüm sorumlusu denetimindedir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5779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5XX NOTLAR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/>
              <a:t>521-HEDEF KİTLE NOTU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1.İndikatör # tanımlı bilgi yok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</a:t>
            </a:r>
            <a:r>
              <a:rPr lang="tr-TR" dirty="0" smtClean="0"/>
              <a:t>	    0-Okuma </a:t>
            </a:r>
            <a:r>
              <a:rPr lang="tr-TR" dirty="0"/>
              <a:t>düzeyi</a:t>
            </a:r>
          </a:p>
          <a:p>
            <a:pPr marL="0" indent="0">
              <a:buNone/>
            </a:pPr>
            <a:r>
              <a:rPr lang="tr-TR" dirty="0"/>
              <a:t>    </a:t>
            </a:r>
            <a:r>
              <a:rPr lang="tr-TR" dirty="0" smtClean="0"/>
              <a:t>	    1-İlgi yaş düzeyi</a:t>
            </a:r>
          </a:p>
          <a:p>
            <a:pPr marL="0" indent="0">
              <a:buNone/>
            </a:pPr>
            <a:r>
              <a:rPr lang="tr-TR" dirty="0" smtClean="0"/>
              <a:t>    	    2-İlgi düzeyi</a:t>
            </a:r>
          </a:p>
          <a:p>
            <a:pPr marL="0" indent="0">
              <a:buNone/>
            </a:pPr>
            <a:r>
              <a:rPr lang="tr-TR" dirty="0" smtClean="0"/>
              <a:t>2.İndikatör #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Alt alan kodları</a:t>
            </a:r>
          </a:p>
          <a:p>
            <a:pPr marL="0" indent="0">
              <a:buNone/>
            </a:pPr>
            <a:r>
              <a:rPr lang="tr-TR" dirty="0"/>
              <a:t>    a-Hedef kitle notu</a:t>
            </a:r>
          </a:p>
          <a:p>
            <a:pPr marL="0" indent="0">
              <a:buNone/>
            </a:pPr>
            <a:r>
              <a:rPr lang="tr-TR" dirty="0"/>
              <a:t>    b-Kaynak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7569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5XX NOTLAR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521-HEDEF KİTLE NOTU</a:t>
            </a:r>
          </a:p>
          <a:p>
            <a:pPr marL="0" indent="0" algn="ctr">
              <a:buNone/>
            </a:pPr>
            <a:r>
              <a:rPr lang="tr-TR" dirty="0" smtClean="0"/>
              <a:t>ÖRNEK</a:t>
            </a:r>
          </a:p>
          <a:p>
            <a:pPr marL="0" indent="0">
              <a:buNone/>
            </a:pPr>
            <a:r>
              <a:rPr lang="tr-TR" dirty="0" smtClean="0"/>
              <a:t>	521 0# $a ilkokul öğrencileri için</a:t>
            </a:r>
          </a:p>
          <a:p>
            <a:pPr marL="0" indent="0">
              <a:buNone/>
            </a:pPr>
            <a:r>
              <a:rPr lang="tr-TR" dirty="0" smtClean="0"/>
              <a:t>	521 1# $a 1-6 yaş </a:t>
            </a:r>
            <a:r>
              <a:rPr lang="tr-TR" smtClean="0"/>
              <a:t>grubu içindir.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2907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5XX NOTLAR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u="sng" dirty="0"/>
              <a:t>(546) DİL NOTU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 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1. ve 2. Gösterge: #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Dil notu</a:t>
            </a:r>
          </a:p>
          <a:p>
            <a:pPr marL="0" indent="0">
              <a:buNone/>
            </a:pPr>
            <a:r>
              <a:rPr lang="tr-TR" dirty="0"/>
              <a:t>$b Dil kodu ya da alfabe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3593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3144</TotalTime>
  <Words>576</Words>
  <Application>Microsoft Office PowerPoint</Application>
  <PresentationFormat>Ekran Gösterisi (4:3)</PresentationFormat>
  <Paragraphs>114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5XX NOTLAR</vt:lpstr>
      <vt:lpstr>(504) BİBLİYOGRAFYA NOTU</vt:lpstr>
      <vt:lpstr>5XX NOTLAR</vt:lpstr>
      <vt:lpstr>5XX NOTLAR</vt:lpstr>
      <vt:lpstr>5XX NOTLAR</vt:lpstr>
      <vt:lpstr>5XX NOTLAR</vt:lpstr>
      <vt:lpstr>5XX NOTLAR</vt:lpstr>
      <vt:lpstr>5XX NOTLAR</vt:lpstr>
      <vt:lpstr>5XX NOTLAR</vt:lpstr>
      <vt:lpstr>5XX NOTLAR</vt:lpstr>
      <vt:lpstr>5XX NOTLAR</vt:lpstr>
    </vt:vector>
  </TitlesOfParts>
  <Company>Nebraska Library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Cataloging with RDA:  An Overview</dc:title>
  <dc:creator>Emily Nimsakont</dc:creator>
  <cp:lastModifiedBy>Doğan ATILGAN</cp:lastModifiedBy>
  <cp:revision>283</cp:revision>
  <dcterms:created xsi:type="dcterms:W3CDTF">2010-04-19T20:51:29Z</dcterms:created>
  <dcterms:modified xsi:type="dcterms:W3CDTF">2020-05-29T10:33:33Z</dcterms:modified>
</cp:coreProperties>
</file>