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63" r:id="rId2"/>
    <p:sldId id="256" r:id="rId3"/>
    <p:sldId id="301" r:id="rId4"/>
    <p:sldId id="302" r:id="rId5"/>
    <p:sldId id="303" r:id="rId6"/>
    <p:sldId id="305" r:id="rId7"/>
    <p:sldId id="306" r:id="rId8"/>
    <p:sldId id="307" r:id="rId9"/>
    <p:sldId id="308" r:id="rId10"/>
    <p:sldId id="309" r:id="rId11"/>
    <p:sldId id="310" r:id="rId12"/>
    <p:sldId id="356" r:id="rId13"/>
    <p:sldId id="357" r:id="rId14"/>
    <p:sldId id="311" r:id="rId15"/>
    <p:sldId id="328" r:id="rId16"/>
    <p:sldId id="330" r:id="rId17"/>
    <p:sldId id="358" r:id="rId18"/>
    <p:sldId id="346" r:id="rId19"/>
    <p:sldId id="359" r:id="rId20"/>
    <p:sldId id="360" r:id="rId21"/>
    <p:sldId id="332" r:id="rId22"/>
    <p:sldId id="337" r:id="rId23"/>
    <p:sldId id="361" r:id="rId24"/>
    <p:sldId id="362"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184" autoAdjust="0"/>
  </p:normalViewPr>
  <p:slideViewPr>
    <p:cSldViewPr>
      <p:cViewPr varScale="1">
        <p:scale>
          <a:sx n="61" d="100"/>
          <a:sy n="61" d="100"/>
        </p:scale>
        <p:origin x="157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5BECE4-BCAF-4A15-B578-083E3E2F2A9A}" type="datetimeFigureOut">
              <a:rPr lang="tr-TR" smtClean="0"/>
              <a:t>31.01.2020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BBD9A8-0979-4088-B5FA-10CF32210383}" type="slidenum">
              <a:rPr lang="tr-TR" smtClean="0"/>
              <a:t>‹#›</a:t>
            </a:fld>
            <a:endParaRPr lang="tr-TR"/>
          </a:p>
        </p:txBody>
      </p:sp>
    </p:spTree>
    <p:extLst>
      <p:ext uri="{BB962C8B-B14F-4D97-AF65-F5344CB8AC3E}">
        <p14:creationId xmlns:p14="http://schemas.microsoft.com/office/powerpoint/2010/main" val="384888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7D74F1-88ED-4547-B57B-76CEEAC7CBDA}" type="datetimeFigureOut">
              <a:rPr lang="tr-TR" smtClean="0"/>
              <a:pPr/>
              <a:t>31.01.2020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CC5590-9574-4B74-A1E2-7B4C3F66433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44824"/>
            <a:ext cx="7920880" cy="1656184"/>
          </a:xfrm>
        </p:spPr>
        <p:txBody>
          <a:bodyPr>
            <a:normAutofit/>
          </a:bodyPr>
          <a:lstStyle/>
          <a:p>
            <a:r>
              <a:rPr lang="tr-TR" sz="5200" b="1" dirty="0" smtClean="0">
                <a:solidFill>
                  <a:srgbClr val="7030A0"/>
                </a:solidFill>
                <a:latin typeface="Palatino Linotype" panose="02040502050505030304" pitchFamily="18" charset="0"/>
                <a:cs typeface="Times New Roman" pitchFamily="18" charset="0"/>
              </a:rPr>
              <a:t>EĞİTİM HUKUKU</a:t>
            </a:r>
            <a:endParaRPr lang="tr-TR" sz="5200" b="1" dirty="0">
              <a:solidFill>
                <a:srgbClr val="7030A0"/>
              </a:solidFill>
              <a:latin typeface="Palatino Linotype" panose="02040502050505030304" pitchFamily="18" charset="0"/>
              <a:cs typeface="Times New Roman" pitchFamily="18" charset="0"/>
            </a:endParaRPr>
          </a:p>
        </p:txBody>
      </p:sp>
      <p:sp>
        <p:nvSpPr>
          <p:cNvPr id="3" name="Metin kutusu 2"/>
          <p:cNvSpPr txBox="1"/>
          <p:nvPr/>
        </p:nvSpPr>
        <p:spPr>
          <a:xfrm>
            <a:off x="5796136" y="4365104"/>
            <a:ext cx="2939907" cy="369332"/>
          </a:xfrm>
          <a:prstGeom prst="rect">
            <a:avLst/>
          </a:prstGeom>
          <a:noFill/>
        </p:spPr>
        <p:txBody>
          <a:bodyPr wrap="none" rtlCol="0">
            <a:spAutoFit/>
          </a:bodyPr>
          <a:lstStyle/>
          <a:p>
            <a:r>
              <a:rPr lang="tr-TR" b="1" dirty="0" smtClean="0">
                <a:latin typeface="Palatino Linotype" panose="02040502050505030304" pitchFamily="18" charset="0"/>
              </a:rPr>
              <a:t>DOÇ.DR. PELİN TAŞKIN</a:t>
            </a:r>
            <a:endParaRPr lang="tr-TR" b="1" dirty="0">
              <a:latin typeface="Palatino Linotype" panose="02040502050505030304" pitchFamily="18" charset="0"/>
            </a:endParaRPr>
          </a:p>
        </p:txBody>
      </p:sp>
    </p:spTree>
    <p:extLst>
      <p:ext uri="{BB962C8B-B14F-4D97-AF65-F5344CB8AC3E}">
        <p14:creationId xmlns:p14="http://schemas.microsoft.com/office/powerpoint/2010/main" val="3303371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1115616" y="1196752"/>
            <a:ext cx="7272808" cy="5328592"/>
          </a:xfrm>
        </p:spPr>
        <p:txBody>
          <a:bodyPr>
            <a:normAutofit/>
          </a:bodyPr>
          <a:lstStyle/>
          <a:p>
            <a:pPr marL="0" indent="0">
              <a:buNone/>
            </a:pPr>
            <a:r>
              <a:rPr lang="tr-TR" b="1" dirty="0" smtClean="0">
                <a:solidFill>
                  <a:schemeClr val="accent6">
                    <a:lumMod val="75000"/>
                  </a:schemeClr>
                </a:solidFill>
              </a:rPr>
              <a:t>Yurtdışındaki </a:t>
            </a:r>
            <a:r>
              <a:rPr lang="tr-TR" b="1" dirty="0">
                <a:solidFill>
                  <a:schemeClr val="accent6">
                    <a:lumMod val="75000"/>
                  </a:schemeClr>
                </a:solidFill>
              </a:rPr>
              <a:t>Türk vatandaşlarının </a:t>
            </a:r>
            <a:r>
              <a:rPr lang="tr-TR" b="1" dirty="0" smtClean="0">
                <a:solidFill>
                  <a:schemeClr val="accent6">
                    <a:lumMod val="75000"/>
                  </a:schemeClr>
                </a:solidFill>
              </a:rPr>
              <a:t>eğitimi </a:t>
            </a:r>
            <a:r>
              <a:rPr lang="tr-TR" b="1" dirty="0">
                <a:solidFill>
                  <a:schemeClr val="accent6">
                    <a:lumMod val="75000"/>
                  </a:schemeClr>
                </a:solidFill>
              </a:rPr>
              <a:t>(Md. 62</a:t>
            </a:r>
            <a:r>
              <a:rPr lang="tr-TR" b="1" dirty="0" smtClean="0">
                <a:solidFill>
                  <a:schemeClr val="accent6">
                    <a:lumMod val="75000"/>
                  </a:schemeClr>
                </a:solidFill>
              </a:rPr>
              <a:t>)</a:t>
            </a:r>
          </a:p>
          <a:p>
            <a:pPr marL="0" indent="0" algn="just">
              <a:buNone/>
            </a:pPr>
            <a:r>
              <a:rPr lang="tr-TR" dirty="0" smtClean="0"/>
              <a:t>Devlet</a:t>
            </a:r>
            <a:r>
              <a:rPr lang="tr-TR" dirty="0"/>
              <a:t>, yabancı ülkelerde çalışan Türk vatandaşlarının aile birliğinin, çocuklarının eğitiminin, kültürel ihtiyaçlarının ve sosyal güvenliklerinin sağlanması, anavatanla bağlarının korunması ve yurda dönüşlerinde yardımcı olunması için gereken tedbirleri alır.</a:t>
            </a:r>
            <a:endParaRPr lang="tr-TR" b="1" dirty="0">
              <a:solidFill>
                <a:srgbClr val="0000FF"/>
              </a:solidFill>
            </a:endParaRPr>
          </a:p>
        </p:txBody>
      </p:sp>
    </p:spTree>
    <p:extLst>
      <p:ext uri="{BB962C8B-B14F-4D97-AF65-F5344CB8AC3E}">
        <p14:creationId xmlns:p14="http://schemas.microsoft.com/office/powerpoint/2010/main" val="968386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899592" y="1196752"/>
            <a:ext cx="7704856" cy="5328592"/>
          </a:xfrm>
        </p:spPr>
        <p:txBody>
          <a:bodyPr>
            <a:normAutofit lnSpcReduction="10000"/>
          </a:bodyPr>
          <a:lstStyle/>
          <a:p>
            <a:pPr marL="0" indent="0">
              <a:buNone/>
            </a:pPr>
            <a:r>
              <a:rPr lang="tr-TR" b="1" dirty="0" smtClean="0">
                <a:solidFill>
                  <a:schemeClr val="accent6">
                    <a:lumMod val="75000"/>
                  </a:schemeClr>
                </a:solidFill>
              </a:rPr>
              <a:t>Yüksek </a:t>
            </a:r>
            <a:r>
              <a:rPr lang="tr-TR" b="1" dirty="0">
                <a:solidFill>
                  <a:schemeClr val="accent6">
                    <a:lumMod val="75000"/>
                  </a:schemeClr>
                </a:solidFill>
              </a:rPr>
              <a:t>öğretim kurumları (Md. 130)</a:t>
            </a:r>
          </a:p>
          <a:p>
            <a:pPr marL="0" indent="0" algn="just">
              <a:buNone/>
            </a:pPr>
            <a:r>
              <a:rPr lang="tr-TR" dirty="0"/>
              <a:t>Çağdaş eğitim-öğretim esaslarına dayanan bir düzen içinde milletin ve ülkenin ihtiyaçlarına uygun insan gücü yetiştirmek amacı ile; ortaöğretime dayalı çeşitli düzeylerde eğitim-öğretim, bilimsel araştırma, yayın ve danışmanlık yapmak, ülkeye ve insanlığa hizmet etmek üzere çeşitli birimlerden oluşan kamu tüzelkişiliğine ve bilimsel özerkliğe sahip üniversiteler Devlet tarafından kanunla kurulur.</a:t>
            </a:r>
            <a:endParaRPr lang="tr-TR" dirty="0">
              <a:solidFill>
                <a:srgbClr val="FF0000"/>
              </a:solidFill>
            </a:endParaRPr>
          </a:p>
        </p:txBody>
      </p:sp>
    </p:spTree>
    <p:extLst>
      <p:ext uri="{BB962C8B-B14F-4D97-AF65-F5344CB8AC3E}">
        <p14:creationId xmlns:p14="http://schemas.microsoft.com/office/powerpoint/2010/main" val="322239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755576" y="1196752"/>
            <a:ext cx="7848872" cy="5544616"/>
          </a:xfrm>
        </p:spPr>
        <p:txBody>
          <a:bodyPr>
            <a:normAutofit fontScale="92500" lnSpcReduction="20000"/>
          </a:bodyPr>
          <a:lstStyle/>
          <a:p>
            <a:pPr marL="0" indent="0">
              <a:buNone/>
            </a:pPr>
            <a:r>
              <a:rPr lang="tr-TR" b="1" dirty="0" smtClean="0">
                <a:solidFill>
                  <a:schemeClr val="accent6">
                    <a:lumMod val="75000"/>
                  </a:schemeClr>
                </a:solidFill>
              </a:rPr>
              <a:t>Yüksek öğretim </a:t>
            </a:r>
            <a:r>
              <a:rPr lang="tr-TR" b="1" dirty="0">
                <a:solidFill>
                  <a:schemeClr val="accent6">
                    <a:lumMod val="75000"/>
                  </a:schemeClr>
                </a:solidFill>
              </a:rPr>
              <a:t>kurumları (Md. 130</a:t>
            </a:r>
            <a:r>
              <a:rPr lang="tr-TR" b="1" dirty="0" smtClean="0">
                <a:solidFill>
                  <a:schemeClr val="accent6">
                    <a:lumMod val="75000"/>
                  </a:schemeClr>
                </a:solidFill>
              </a:rPr>
              <a:t>)</a:t>
            </a:r>
          </a:p>
          <a:p>
            <a:pPr marL="0" indent="0">
              <a:buNone/>
            </a:pPr>
            <a:endParaRPr lang="tr-TR" sz="1600" b="1" dirty="0" smtClean="0">
              <a:solidFill>
                <a:srgbClr val="0000FF"/>
              </a:solidFill>
            </a:endParaRPr>
          </a:p>
          <a:p>
            <a:pPr marL="0" indent="0" algn="just">
              <a:buNone/>
            </a:pPr>
            <a:r>
              <a:rPr lang="tr-TR" dirty="0"/>
              <a:t>Kanunda gösterilen usul ve esaslara göre, kazanç amacına yönelik olmamak şartı ile vakıflar tarafından, Devletin gözetim ve denetimine tabi yükseköğretim kurumları kurulabilir. </a:t>
            </a:r>
            <a:endParaRPr lang="tr-TR" dirty="0" smtClean="0"/>
          </a:p>
          <a:p>
            <a:pPr marL="0" indent="0" algn="just">
              <a:buNone/>
            </a:pPr>
            <a:r>
              <a:rPr lang="tr-TR" dirty="0" smtClean="0"/>
              <a:t>Kanun</a:t>
            </a:r>
            <a:r>
              <a:rPr lang="tr-TR" dirty="0"/>
              <a:t>, üniversitelerin ülke sathına dengeli bir biçimde yayılmasını gözetir. </a:t>
            </a:r>
            <a:endParaRPr lang="tr-TR" dirty="0" smtClean="0"/>
          </a:p>
          <a:p>
            <a:pPr marL="0" indent="0" algn="just">
              <a:buNone/>
            </a:pPr>
            <a:r>
              <a:rPr lang="tr-TR" dirty="0" smtClean="0"/>
              <a:t>Üniversiteler </a:t>
            </a:r>
            <a:r>
              <a:rPr lang="tr-TR" dirty="0"/>
              <a:t>ile öğretim üyeleri ve yardımcıları serbestçe her türlü bilimsel araştırma ve yayında bulunabilirler. Ancak, bu yetki, Devletin varlığı ve bağımsızlığı ve milletin ve ülkenin bütünlüğü ve bölünmezliği aleyhinde faaliyette bulunma serbestliği vermez. </a:t>
            </a:r>
            <a:endParaRPr lang="tr-TR" b="1" dirty="0">
              <a:solidFill>
                <a:srgbClr val="0000FF"/>
              </a:solidFill>
            </a:endParaRPr>
          </a:p>
        </p:txBody>
      </p:sp>
    </p:spTree>
    <p:extLst>
      <p:ext uri="{BB962C8B-B14F-4D97-AF65-F5344CB8AC3E}">
        <p14:creationId xmlns:p14="http://schemas.microsoft.com/office/powerpoint/2010/main" val="804461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971600" y="1196752"/>
            <a:ext cx="7632848" cy="5661248"/>
          </a:xfrm>
        </p:spPr>
        <p:txBody>
          <a:bodyPr>
            <a:normAutofit fontScale="77500" lnSpcReduction="20000"/>
          </a:bodyPr>
          <a:lstStyle/>
          <a:p>
            <a:pPr marL="0" indent="0">
              <a:buNone/>
            </a:pPr>
            <a:r>
              <a:rPr lang="tr-TR" b="1" dirty="0" smtClean="0">
                <a:solidFill>
                  <a:schemeClr val="accent6">
                    <a:lumMod val="75000"/>
                  </a:schemeClr>
                </a:solidFill>
              </a:rPr>
              <a:t>Yüksek öğretim </a:t>
            </a:r>
            <a:r>
              <a:rPr lang="tr-TR" b="1" dirty="0">
                <a:solidFill>
                  <a:schemeClr val="accent6">
                    <a:lumMod val="75000"/>
                  </a:schemeClr>
                </a:solidFill>
              </a:rPr>
              <a:t>kurumları (Md. 130</a:t>
            </a:r>
            <a:r>
              <a:rPr lang="tr-TR" b="1" dirty="0" smtClean="0">
                <a:solidFill>
                  <a:schemeClr val="accent6">
                    <a:lumMod val="75000"/>
                  </a:schemeClr>
                </a:solidFill>
              </a:rPr>
              <a:t>)</a:t>
            </a:r>
          </a:p>
          <a:p>
            <a:pPr marL="0" indent="0">
              <a:buNone/>
            </a:pPr>
            <a:endParaRPr lang="tr-TR" sz="1600" b="1" dirty="0" smtClean="0">
              <a:solidFill>
                <a:srgbClr val="0000FF"/>
              </a:solidFill>
            </a:endParaRPr>
          </a:p>
          <a:p>
            <a:pPr marL="0" indent="0" algn="just">
              <a:buNone/>
            </a:pPr>
            <a:r>
              <a:rPr lang="tr-TR" dirty="0" smtClean="0"/>
              <a:t>Üniversiteler </a:t>
            </a:r>
            <a:r>
              <a:rPr lang="tr-TR" dirty="0"/>
              <a:t>ve bunlara bağlı birimler, Devletin gözetimi ve denetimi altında olup, güvenlik hizmetleri Devletçe sağlanır. </a:t>
            </a:r>
            <a:endParaRPr lang="tr-TR" dirty="0" smtClean="0"/>
          </a:p>
          <a:p>
            <a:pPr marL="0" indent="0" algn="just">
              <a:buNone/>
            </a:pPr>
            <a:r>
              <a:rPr lang="tr-TR" dirty="0" smtClean="0"/>
              <a:t>Kanunun </a:t>
            </a:r>
            <a:r>
              <a:rPr lang="tr-TR" dirty="0"/>
              <a:t>belirlediği usul ve esaslara göre; rektörler Cumhurbaşkanınca, dekanlar ise Yükseköğretim Kurulunca seçilir ve atanır</a:t>
            </a:r>
            <a:r>
              <a:rPr lang="tr-TR" dirty="0" smtClean="0"/>
              <a:t>.</a:t>
            </a:r>
          </a:p>
          <a:p>
            <a:pPr marL="0" indent="0" algn="just">
              <a:buNone/>
            </a:pPr>
            <a:r>
              <a:rPr lang="tr-TR" dirty="0" smtClean="0"/>
              <a:t>Üniversite </a:t>
            </a:r>
            <a:r>
              <a:rPr lang="tr-TR" dirty="0"/>
              <a:t>yönetim ve denetim organları ile öğretim elemanları; Yükseköğretim Kurulunun veya üniversitelerin yetkili organlarının dışında kalan makamlarca her ne suretle olursa olsun görevlerinden uzaklaştırılamazlar. </a:t>
            </a:r>
            <a:endParaRPr lang="tr-TR" dirty="0" smtClean="0"/>
          </a:p>
          <a:p>
            <a:pPr marL="0" indent="0" algn="just">
              <a:buNone/>
            </a:pPr>
            <a:r>
              <a:rPr lang="tr-TR" dirty="0" smtClean="0"/>
              <a:t>Üniversitelerin </a:t>
            </a:r>
            <a:r>
              <a:rPr lang="tr-TR" dirty="0"/>
              <a:t>hazırladığı bütçeler; Yükseköğretim Kurulunca tetkik ve onaylandıktan sonra Milli Eğitim Bakanlığına sunulur ve merkezi yönetim bütçesinin bağlı olduğu esaslara uygun olarak işleme tabi tutularak yürürlüğe konulur ve denetlenir.</a:t>
            </a:r>
            <a:endParaRPr lang="tr-TR" b="1" dirty="0">
              <a:solidFill>
                <a:srgbClr val="0000FF"/>
              </a:solidFill>
            </a:endParaRPr>
          </a:p>
        </p:txBody>
      </p:sp>
    </p:spTree>
    <p:extLst>
      <p:ext uri="{BB962C8B-B14F-4D97-AF65-F5344CB8AC3E}">
        <p14:creationId xmlns:p14="http://schemas.microsoft.com/office/powerpoint/2010/main" val="3598626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196752"/>
            <a:ext cx="8496944" cy="5328592"/>
          </a:xfrm>
        </p:spPr>
        <p:txBody>
          <a:bodyPr>
            <a:normAutofit lnSpcReduction="10000"/>
          </a:bodyPr>
          <a:lstStyle/>
          <a:p>
            <a:pPr marL="0" indent="0">
              <a:buNone/>
            </a:pPr>
            <a:r>
              <a:rPr lang="tr-TR" b="1" dirty="0" smtClean="0">
                <a:solidFill>
                  <a:schemeClr val="accent6">
                    <a:lumMod val="75000"/>
                  </a:schemeClr>
                </a:solidFill>
              </a:rPr>
              <a:t>Yükseköğretim </a:t>
            </a:r>
            <a:r>
              <a:rPr lang="tr-TR" b="1" dirty="0">
                <a:solidFill>
                  <a:schemeClr val="accent6">
                    <a:lumMod val="75000"/>
                  </a:schemeClr>
                </a:solidFill>
              </a:rPr>
              <a:t>üst kuruluşları (Md. 131, 132)</a:t>
            </a:r>
          </a:p>
          <a:p>
            <a:pPr marL="0" indent="0" algn="just">
              <a:buNone/>
            </a:pPr>
            <a:r>
              <a:rPr lang="tr-TR" dirty="0"/>
              <a:t>Yükseköğretim kurumlarının öğretimini planlamak, düzenlemek, yönetmek, denetlemek, yükseköğretim kurumlarındaki eğitim - öğretim ve bilimsel araştırma faaliyetlerini yönlendirmek bu kurumların kanunda belirtilen amaç ve ilkeler doğrultusunda kurulmasını, geliştirilmesini ve üniversitelere tahsis edilen kaynakların etkili bir biçimde kullanılmasını sağlamak ve öğretim elemanlarının yetiştirilmesi için planlama yapmak maksadı ile Yükseköğretim Kurulu kurulur.</a:t>
            </a:r>
            <a:endParaRPr lang="tr-TR" dirty="0">
              <a:solidFill>
                <a:srgbClr val="FF0000"/>
              </a:solidFill>
            </a:endParaRPr>
          </a:p>
        </p:txBody>
      </p:sp>
    </p:spTree>
    <p:extLst>
      <p:ext uri="{BB962C8B-B14F-4D97-AF65-F5344CB8AC3E}">
        <p14:creationId xmlns:p14="http://schemas.microsoft.com/office/powerpoint/2010/main" val="3547083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fontScale="90000"/>
          </a:bodyPr>
          <a:lstStyle/>
          <a:p>
            <a:r>
              <a:rPr lang="tr-TR" b="1" dirty="0" smtClean="0">
                <a:solidFill>
                  <a:srgbClr val="7030A0"/>
                </a:solidFill>
                <a:cs typeface="Times New Roman" pitchFamily="18" charset="0"/>
              </a:rPr>
              <a:t>Eğitimle İlgili Uluslararası Antlaşmalar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196752"/>
            <a:ext cx="8496944" cy="5328592"/>
          </a:xfrm>
        </p:spPr>
        <p:txBody>
          <a:bodyPr>
            <a:normAutofit/>
          </a:bodyPr>
          <a:lstStyle/>
          <a:p>
            <a:pPr marL="0" indent="0">
              <a:buNone/>
            </a:pPr>
            <a:r>
              <a:rPr lang="tr-TR" b="1" dirty="0" smtClean="0">
                <a:solidFill>
                  <a:schemeClr val="accent6">
                    <a:lumMod val="75000"/>
                  </a:schemeClr>
                </a:solidFill>
              </a:rPr>
              <a:t>En önemli uluslararası sözleşmeler:</a:t>
            </a:r>
          </a:p>
          <a:p>
            <a:pPr>
              <a:buFont typeface="Wingdings" panose="05000000000000000000" pitchFamily="2" charset="2"/>
              <a:buChar char="Ø"/>
            </a:pPr>
            <a:r>
              <a:rPr lang="tr-TR" dirty="0"/>
              <a:t>Birleşmiş Milletler İnsan Hakları Evrensel </a:t>
            </a:r>
            <a:r>
              <a:rPr lang="tr-TR" dirty="0" smtClean="0"/>
              <a:t>Bildirgesi</a:t>
            </a:r>
          </a:p>
          <a:p>
            <a:pPr>
              <a:buFont typeface="Wingdings" panose="05000000000000000000" pitchFamily="2" charset="2"/>
              <a:buChar char="Ø"/>
            </a:pPr>
            <a:r>
              <a:rPr lang="tr-TR" dirty="0" smtClean="0"/>
              <a:t>Ekonomik, Sosyal, Kültürel Haklar Sözleşmesi</a:t>
            </a:r>
            <a:endParaRPr lang="tr-TR" dirty="0"/>
          </a:p>
          <a:p>
            <a:pPr>
              <a:buFont typeface="Wingdings" panose="05000000000000000000" pitchFamily="2" charset="2"/>
              <a:buChar char="Ø"/>
            </a:pPr>
            <a:r>
              <a:rPr lang="tr-TR" dirty="0"/>
              <a:t>Avrupa İnsan Hakları Sözleşmesi (AİHS) </a:t>
            </a:r>
          </a:p>
          <a:p>
            <a:pPr>
              <a:buFont typeface="Wingdings" panose="05000000000000000000" pitchFamily="2" charset="2"/>
              <a:buChar char="Ø"/>
            </a:pPr>
            <a:r>
              <a:rPr lang="tr-TR" dirty="0"/>
              <a:t>Birleşmiş Milletler Çocuk Hakları Sözleşmesi </a:t>
            </a:r>
          </a:p>
        </p:txBody>
      </p:sp>
    </p:spTree>
    <p:extLst>
      <p:ext uri="{BB962C8B-B14F-4D97-AF65-F5344CB8AC3E}">
        <p14:creationId xmlns:p14="http://schemas.microsoft.com/office/powerpoint/2010/main" val="3311941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fontScale="90000"/>
          </a:bodyPr>
          <a:lstStyle/>
          <a:p>
            <a:r>
              <a:rPr lang="tr-TR" b="1" dirty="0" smtClean="0">
                <a:solidFill>
                  <a:srgbClr val="7030A0"/>
                </a:solidFill>
                <a:cs typeface="Times New Roman" pitchFamily="18" charset="0"/>
              </a:rPr>
              <a:t>Eğitimle İlgili Uluslararası Antlaşmalar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196752"/>
            <a:ext cx="8496944" cy="5328592"/>
          </a:xfrm>
        </p:spPr>
        <p:txBody>
          <a:bodyPr>
            <a:normAutofit/>
          </a:bodyPr>
          <a:lstStyle/>
          <a:p>
            <a:pPr marL="0" indent="0">
              <a:buNone/>
            </a:pPr>
            <a:r>
              <a:rPr lang="tr-TR" b="1" dirty="0" smtClean="0">
                <a:solidFill>
                  <a:schemeClr val="accent6">
                    <a:lumMod val="75000"/>
                  </a:schemeClr>
                </a:solidFill>
              </a:rPr>
              <a:t>BM İnsan </a:t>
            </a:r>
            <a:r>
              <a:rPr lang="tr-TR" b="1" dirty="0">
                <a:solidFill>
                  <a:schemeClr val="accent6">
                    <a:lumMod val="75000"/>
                  </a:schemeClr>
                </a:solidFill>
              </a:rPr>
              <a:t>Hakları Evrensel </a:t>
            </a:r>
            <a:r>
              <a:rPr lang="tr-TR" b="1" dirty="0" smtClean="0">
                <a:solidFill>
                  <a:schemeClr val="accent6">
                    <a:lumMod val="75000"/>
                  </a:schemeClr>
                </a:solidFill>
              </a:rPr>
              <a:t>Bildirgesi (MD.26)</a:t>
            </a:r>
          </a:p>
          <a:p>
            <a:pPr algn="just">
              <a:buFont typeface="Wingdings" panose="05000000000000000000" pitchFamily="2" charset="2"/>
              <a:buChar char="Ø"/>
            </a:pPr>
            <a:r>
              <a:rPr lang="tr-TR" i="1" dirty="0" smtClean="0"/>
              <a:t>“Herkes eğitim hakkına sahiptir. Eğitim, en azından ilk ve temel eğitim aşamasında parasızdır. İlköğretim zorunludur.” </a:t>
            </a:r>
            <a:endParaRPr lang="tr-TR" dirty="0" smtClean="0"/>
          </a:p>
          <a:p>
            <a:pPr algn="just">
              <a:buFont typeface="Wingdings" panose="05000000000000000000" pitchFamily="2" charset="2"/>
              <a:buChar char="Ø"/>
            </a:pPr>
            <a:r>
              <a:rPr lang="tr-TR" i="1" dirty="0" smtClean="0"/>
              <a:t>“Eğitim insan kişiliğini tam geliştirmeye ve insan haklarıyla temel özgürlüklere saygıyı güçlendirmeye yönelik olmalıdır.” </a:t>
            </a:r>
          </a:p>
          <a:p>
            <a:pPr algn="just">
              <a:buFont typeface="Wingdings" panose="05000000000000000000" pitchFamily="2" charset="2"/>
              <a:buChar char="Ø"/>
            </a:pPr>
            <a:r>
              <a:rPr lang="tr-TR" i="1" dirty="0" smtClean="0"/>
              <a:t>“Eğitim, bütün uluslar, ırklar ve dinsel topluluklar arasında anlayış, hoşgörü ve dostluğu özendirmelidir.”</a:t>
            </a:r>
          </a:p>
        </p:txBody>
      </p:sp>
    </p:spTree>
    <p:extLst>
      <p:ext uri="{BB962C8B-B14F-4D97-AF65-F5344CB8AC3E}">
        <p14:creationId xmlns:p14="http://schemas.microsoft.com/office/powerpoint/2010/main" val="3703564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fontScale="90000"/>
          </a:bodyPr>
          <a:lstStyle/>
          <a:p>
            <a:r>
              <a:rPr lang="tr-TR" b="1" dirty="0" smtClean="0">
                <a:solidFill>
                  <a:srgbClr val="7030A0"/>
                </a:solidFill>
                <a:cs typeface="Times New Roman" pitchFamily="18" charset="0"/>
              </a:rPr>
              <a:t>Eğitimle İlgili Uluslararası Antlaşmalar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196752"/>
            <a:ext cx="8496944" cy="5544616"/>
          </a:xfrm>
        </p:spPr>
        <p:txBody>
          <a:bodyPr>
            <a:normAutofit fontScale="92500" lnSpcReduction="20000"/>
          </a:bodyPr>
          <a:lstStyle/>
          <a:p>
            <a:pPr marL="0" indent="0">
              <a:buNone/>
            </a:pPr>
            <a:r>
              <a:rPr lang="tr-TR" b="1" dirty="0" smtClean="0">
                <a:solidFill>
                  <a:schemeClr val="accent6">
                    <a:lumMod val="75000"/>
                  </a:schemeClr>
                </a:solidFill>
              </a:rPr>
              <a:t>Ekonomik</a:t>
            </a:r>
            <a:r>
              <a:rPr lang="tr-TR" b="1" dirty="0">
                <a:solidFill>
                  <a:schemeClr val="accent6">
                    <a:lumMod val="75000"/>
                  </a:schemeClr>
                </a:solidFill>
              </a:rPr>
              <a:t>, Sosyal ve Kültürel Haklar Uluslararası </a:t>
            </a:r>
            <a:r>
              <a:rPr lang="tr-TR" b="1" dirty="0" smtClean="0">
                <a:solidFill>
                  <a:schemeClr val="accent6">
                    <a:lumMod val="75000"/>
                  </a:schemeClr>
                </a:solidFill>
              </a:rPr>
              <a:t>Sözleşmesi (md.13)</a:t>
            </a:r>
          </a:p>
          <a:p>
            <a:pPr marL="0" indent="0" algn="just">
              <a:buNone/>
            </a:pPr>
            <a:r>
              <a:rPr lang="tr-TR" dirty="0"/>
              <a:t>1. Bu Sözleşmeye Taraf Devletler, herkese eğitim hakkı tanır. Sözleşmeci Devletler, eğitimin insan kişiliğinin ve onurunun tam olarak gelişmesine ve insan haklarına ve temel özgürlüklere saygıyı güçlendirmesine yönelik olarak verilmesi konusunda birleşirler. Devletler ayrıca herkesin özgürlükçü topluma etkili bir biçiminde katılmasını sağlayacak, bütün uluslar ile </a:t>
            </a:r>
            <a:r>
              <a:rPr lang="tr-TR" dirty="0" err="1"/>
              <a:t>butun</a:t>
            </a:r>
            <a:r>
              <a:rPr lang="tr-TR" dirty="0"/>
              <a:t> ırksal, etnik ve dinsel gruplar arasında anlayış, hoşgörü ve dostluğu geliştirecek  ve Birleşmiş Milletlerin barışın korunması için yaptığı faaliyetlerini ilerletecek bir eğitim verilmesi konusunda anlaşırlar. </a:t>
            </a:r>
            <a:endParaRPr lang="tr-TR" b="1" dirty="0" smtClean="0">
              <a:solidFill>
                <a:srgbClr val="0000FF"/>
              </a:solidFill>
            </a:endParaRPr>
          </a:p>
        </p:txBody>
      </p:sp>
    </p:spTree>
    <p:extLst>
      <p:ext uri="{BB962C8B-B14F-4D97-AF65-F5344CB8AC3E}">
        <p14:creationId xmlns:p14="http://schemas.microsoft.com/office/powerpoint/2010/main" val="23079803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fontScale="90000"/>
          </a:bodyPr>
          <a:lstStyle/>
          <a:p>
            <a:r>
              <a:rPr lang="tr-TR" b="1" dirty="0" smtClean="0">
                <a:solidFill>
                  <a:srgbClr val="7030A0"/>
                </a:solidFill>
                <a:cs typeface="Times New Roman" pitchFamily="18" charset="0"/>
              </a:rPr>
              <a:t>Eğitimle İlgili Uluslararası Antlaşmalar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052736"/>
            <a:ext cx="8496944" cy="5688632"/>
          </a:xfrm>
        </p:spPr>
        <p:txBody>
          <a:bodyPr>
            <a:normAutofit fontScale="70000" lnSpcReduction="20000"/>
          </a:bodyPr>
          <a:lstStyle/>
          <a:p>
            <a:pPr marL="0" indent="0">
              <a:buNone/>
            </a:pPr>
            <a:r>
              <a:rPr lang="tr-TR" b="1" dirty="0" smtClean="0">
                <a:solidFill>
                  <a:schemeClr val="accent6">
                    <a:lumMod val="75000"/>
                  </a:schemeClr>
                </a:solidFill>
              </a:rPr>
              <a:t>Ekonomik</a:t>
            </a:r>
            <a:r>
              <a:rPr lang="tr-TR" b="1" dirty="0">
                <a:solidFill>
                  <a:schemeClr val="accent6">
                    <a:lumMod val="75000"/>
                  </a:schemeClr>
                </a:solidFill>
              </a:rPr>
              <a:t>, Sosyal ve Kültürel Haklar Uluslararası </a:t>
            </a:r>
            <a:r>
              <a:rPr lang="tr-TR" b="1" dirty="0" smtClean="0">
                <a:solidFill>
                  <a:schemeClr val="accent6">
                    <a:lumMod val="75000"/>
                  </a:schemeClr>
                </a:solidFill>
              </a:rPr>
              <a:t>Sözleşmesi (</a:t>
            </a:r>
            <a:r>
              <a:rPr lang="tr-TR" b="1" dirty="0" err="1" smtClean="0">
                <a:solidFill>
                  <a:schemeClr val="accent6">
                    <a:lumMod val="75000"/>
                  </a:schemeClr>
                </a:solidFill>
              </a:rPr>
              <a:t>md.</a:t>
            </a:r>
            <a:r>
              <a:rPr lang="tr-TR" b="1" dirty="0" smtClean="0">
                <a:solidFill>
                  <a:schemeClr val="accent6">
                    <a:lumMod val="75000"/>
                  </a:schemeClr>
                </a:solidFill>
              </a:rPr>
              <a:t> 13)</a:t>
            </a:r>
          </a:p>
          <a:p>
            <a:pPr marL="0" indent="0" algn="just">
              <a:buNone/>
            </a:pPr>
            <a:r>
              <a:rPr lang="tr-TR" dirty="0" smtClean="0"/>
              <a:t>2</a:t>
            </a:r>
            <a:r>
              <a:rPr lang="tr-TR" dirty="0"/>
              <a:t>. Bu Sözleşmeye Taraf olan Devletler eğitim hakkının tam olarak gerçekleşmesini sağlamak  amacıyla, şu yükümlülükleri yerine getir: </a:t>
            </a:r>
            <a:endParaRPr lang="tr-TR" dirty="0" smtClean="0"/>
          </a:p>
          <a:p>
            <a:pPr marL="0" indent="0" algn="just">
              <a:buNone/>
            </a:pPr>
            <a:r>
              <a:rPr lang="tr-TR" dirty="0" smtClean="0"/>
              <a:t>a</a:t>
            </a:r>
            <a:r>
              <a:rPr lang="tr-TR" dirty="0"/>
              <a:t>) İlköğretim zorunludur ve herkese ücretsiz ilköğretim sağlanır; b) Teknik ve mesleki eğitim de dahil ikinci eğitimin farkla türleri ve özellikle başlangıçta verilecek ücretsiz geliştirme eğitimi gibi her türlü uygun vasıtalarla, kural olarak herkesin girmesine ve yararlanmasına açık duruma getirilir. </a:t>
            </a:r>
            <a:endParaRPr lang="tr-TR" dirty="0" smtClean="0"/>
          </a:p>
          <a:p>
            <a:pPr marL="0" indent="0" algn="just">
              <a:buNone/>
            </a:pPr>
            <a:r>
              <a:rPr lang="tr-TR" dirty="0" smtClean="0"/>
              <a:t>c)Yüksek</a:t>
            </a:r>
            <a:r>
              <a:rPr lang="tr-TR" dirty="0"/>
              <a:t> öğrenim, özellikle başlangıçta verilecek ücretsiz geliştirme eğitimi gibi her türlü uygun vasıtalarla, yetenek ölçüsüne göre herkesin eşit olarak yararlanmasına açık duruma getirilir. </a:t>
            </a:r>
            <a:endParaRPr lang="tr-TR" dirty="0" smtClean="0"/>
          </a:p>
          <a:p>
            <a:pPr marL="0" indent="0" algn="just">
              <a:buNone/>
            </a:pPr>
            <a:r>
              <a:rPr lang="tr-TR" dirty="0" smtClean="0"/>
              <a:t>d</a:t>
            </a:r>
            <a:r>
              <a:rPr lang="tr-TR" dirty="0"/>
              <a:t>)  İlk eğitimin bütün dönemini tamamlayamamış veya bu eğitimi hiç alamamış olan kişiler, mümkün olduğu kadar temel eğitim almaya teşvik edilir veya bu eğitimi almaya mecbur  tutulur</a:t>
            </a:r>
            <a:r>
              <a:rPr lang="tr-TR" dirty="0" smtClean="0"/>
              <a:t>.</a:t>
            </a:r>
          </a:p>
          <a:p>
            <a:pPr marL="0" indent="0" algn="just">
              <a:buNone/>
            </a:pPr>
            <a:r>
              <a:rPr lang="tr-TR" dirty="0"/>
              <a:t>e)  Her düzeydeki okul sistemlerinin geliştirilmesi aktif olarak sağlanmaya çalışılır; yeterli bir  burs sistemi kurulur ve öğretmenlerin maddi koşulları sürekli olarak iyileştirilir.</a:t>
            </a:r>
            <a:endParaRPr lang="tr-TR" b="1" dirty="0" smtClean="0">
              <a:solidFill>
                <a:srgbClr val="0000FF"/>
              </a:solidFill>
            </a:endParaRPr>
          </a:p>
        </p:txBody>
      </p:sp>
    </p:spTree>
    <p:extLst>
      <p:ext uri="{BB962C8B-B14F-4D97-AF65-F5344CB8AC3E}">
        <p14:creationId xmlns:p14="http://schemas.microsoft.com/office/powerpoint/2010/main" val="28655699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fontScale="90000"/>
          </a:bodyPr>
          <a:lstStyle/>
          <a:p>
            <a:r>
              <a:rPr lang="tr-TR" b="1" dirty="0" smtClean="0">
                <a:solidFill>
                  <a:srgbClr val="7030A0"/>
                </a:solidFill>
                <a:cs typeface="Times New Roman" pitchFamily="18" charset="0"/>
              </a:rPr>
              <a:t>Eğitimle İlgili Uluslararası Antlaşmalar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052736"/>
            <a:ext cx="8496944" cy="5688632"/>
          </a:xfrm>
        </p:spPr>
        <p:txBody>
          <a:bodyPr>
            <a:normAutofit fontScale="85000" lnSpcReduction="20000"/>
          </a:bodyPr>
          <a:lstStyle/>
          <a:p>
            <a:pPr marL="0" indent="0">
              <a:buNone/>
            </a:pPr>
            <a:r>
              <a:rPr lang="tr-TR" b="1" dirty="0" smtClean="0">
                <a:solidFill>
                  <a:schemeClr val="accent6">
                    <a:lumMod val="75000"/>
                  </a:schemeClr>
                </a:solidFill>
              </a:rPr>
              <a:t>Ekonomik</a:t>
            </a:r>
            <a:r>
              <a:rPr lang="tr-TR" b="1" dirty="0">
                <a:solidFill>
                  <a:schemeClr val="accent6">
                    <a:lumMod val="75000"/>
                  </a:schemeClr>
                </a:solidFill>
              </a:rPr>
              <a:t>, Sosyal ve Kültürel Haklar Uluslararası </a:t>
            </a:r>
            <a:r>
              <a:rPr lang="tr-TR" b="1" dirty="0" smtClean="0">
                <a:solidFill>
                  <a:schemeClr val="accent6">
                    <a:lumMod val="75000"/>
                  </a:schemeClr>
                </a:solidFill>
              </a:rPr>
              <a:t>Sözleşmesi (</a:t>
            </a:r>
            <a:r>
              <a:rPr lang="tr-TR" b="1" dirty="0" err="1" smtClean="0">
                <a:solidFill>
                  <a:schemeClr val="accent6">
                    <a:lumMod val="75000"/>
                  </a:schemeClr>
                </a:solidFill>
              </a:rPr>
              <a:t>md.</a:t>
            </a:r>
            <a:r>
              <a:rPr lang="tr-TR" b="1" dirty="0" smtClean="0">
                <a:solidFill>
                  <a:schemeClr val="accent6">
                    <a:lumMod val="75000"/>
                  </a:schemeClr>
                </a:solidFill>
              </a:rPr>
              <a:t> 13)</a:t>
            </a:r>
          </a:p>
          <a:p>
            <a:pPr marL="0" indent="0" algn="just">
              <a:buNone/>
            </a:pPr>
            <a:r>
              <a:rPr lang="tr-TR" dirty="0" smtClean="0"/>
              <a:t>3</a:t>
            </a:r>
            <a:r>
              <a:rPr lang="tr-TR" dirty="0"/>
              <a:t>. Bu Sözleşmeye Taraf Devletler, </a:t>
            </a:r>
            <a:r>
              <a:rPr lang="tr-TR" dirty="0" err="1"/>
              <a:t>anne­babaların</a:t>
            </a:r>
            <a:r>
              <a:rPr lang="tr-TR" dirty="0"/>
              <a:t> ve uygulanması mümkünse vasilerin de, çocuklarını devlet tarafından kurulan okulların dışında </a:t>
            </a:r>
            <a:r>
              <a:rPr lang="tr-TR" dirty="0" err="1"/>
              <a:t>varolan</a:t>
            </a:r>
            <a:r>
              <a:rPr lang="tr-TR" dirty="0"/>
              <a:t> ama Devlet tarafından konulmuş veya onaylanmış standartların asgari şartlarına sahip bulunan okullara gönderme ve kendi inançlarına uygun bir biçimde çocuklarına dinsel ve ahlaki eğitim sağlama haklarına saygı gösterir. </a:t>
            </a:r>
            <a:endParaRPr lang="tr-TR" dirty="0" smtClean="0"/>
          </a:p>
          <a:p>
            <a:pPr marL="0" indent="0" algn="just">
              <a:buNone/>
            </a:pPr>
            <a:r>
              <a:rPr lang="tr-TR" dirty="0" smtClean="0"/>
              <a:t>4</a:t>
            </a:r>
            <a:r>
              <a:rPr lang="tr-TR" dirty="0"/>
              <a:t>. Bu maddenin hiç bir hüküm, bu maddenin birinci fıkrasında belirtilen prensiplerin özel eğitim kurumlarında her zaman yerine getirilmesi ve özel eğitim kurumlarında verilen eğitimin Devlet tarafından gösterilen asgari standartlara uyması halleri saklı kalmak kaydıyla, kişilere ve kuruluşlara eğitim kurumları kurma ve yönetme serbestisi verecek şekilde yorumlanamaz. </a:t>
            </a:r>
            <a:endParaRPr lang="tr-TR" b="1" dirty="0" smtClean="0">
              <a:solidFill>
                <a:srgbClr val="0000FF"/>
              </a:solidFill>
            </a:endParaRPr>
          </a:p>
        </p:txBody>
      </p:sp>
    </p:spTree>
    <p:extLst>
      <p:ext uri="{BB962C8B-B14F-4D97-AF65-F5344CB8AC3E}">
        <p14:creationId xmlns:p14="http://schemas.microsoft.com/office/powerpoint/2010/main" val="27499926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836712"/>
            <a:ext cx="7920880" cy="3888432"/>
          </a:xfrm>
        </p:spPr>
        <p:txBody>
          <a:bodyPr>
            <a:normAutofit/>
          </a:bodyPr>
          <a:lstStyle/>
          <a:p>
            <a:r>
              <a:rPr lang="tr-TR" b="1" dirty="0" smtClean="0">
                <a:solidFill>
                  <a:srgbClr val="7030A0"/>
                </a:solidFill>
                <a:latin typeface="Times New Roman" pitchFamily="18" charset="0"/>
                <a:cs typeface="Times New Roman" pitchFamily="18" charset="0"/>
              </a:rPr>
              <a:t/>
            </a:r>
            <a:br>
              <a:rPr lang="tr-TR" b="1" dirty="0" smtClean="0">
                <a:solidFill>
                  <a:srgbClr val="7030A0"/>
                </a:solidFill>
                <a:latin typeface="Times New Roman" pitchFamily="18" charset="0"/>
                <a:cs typeface="Times New Roman" pitchFamily="18" charset="0"/>
              </a:rPr>
            </a:br>
            <a:r>
              <a:rPr lang="tr-TR" b="1" dirty="0" smtClean="0">
                <a:solidFill>
                  <a:srgbClr val="7030A0"/>
                </a:solidFill>
                <a:latin typeface="Times New Roman" pitchFamily="18" charset="0"/>
                <a:cs typeface="Times New Roman" pitchFamily="18" charset="0"/>
              </a:rPr>
              <a:t>EĞİTİMİN</a:t>
            </a:r>
            <a:br>
              <a:rPr lang="tr-TR" b="1" dirty="0" smtClean="0">
                <a:solidFill>
                  <a:srgbClr val="7030A0"/>
                </a:solidFill>
                <a:latin typeface="Times New Roman" pitchFamily="18" charset="0"/>
                <a:cs typeface="Times New Roman" pitchFamily="18" charset="0"/>
              </a:rPr>
            </a:br>
            <a:r>
              <a:rPr lang="tr-TR" b="1" dirty="0" smtClean="0">
                <a:solidFill>
                  <a:srgbClr val="7030A0"/>
                </a:solidFill>
                <a:latin typeface="Times New Roman" pitchFamily="18" charset="0"/>
                <a:cs typeface="Times New Roman" pitchFamily="18" charset="0"/>
              </a:rPr>
              <a:t>YASAL DAYANAKLARI</a:t>
            </a:r>
            <a:endParaRPr lang="tr-TR" b="1"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fontScale="90000"/>
          </a:bodyPr>
          <a:lstStyle/>
          <a:p>
            <a:r>
              <a:rPr lang="tr-TR" b="1" dirty="0" smtClean="0">
                <a:solidFill>
                  <a:srgbClr val="7030A0"/>
                </a:solidFill>
                <a:cs typeface="Times New Roman" pitchFamily="18" charset="0"/>
              </a:rPr>
              <a:t>Eğitimle İlgili Uluslararası Antlaşmalar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052736"/>
            <a:ext cx="8496944" cy="5688632"/>
          </a:xfrm>
        </p:spPr>
        <p:txBody>
          <a:bodyPr>
            <a:normAutofit fontScale="92500"/>
          </a:bodyPr>
          <a:lstStyle/>
          <a:p>
            <a:pPr marL="0" indent="0">
              <a:buNone/>
            </a:pPr>
            <a:r>
              <a:rPr lang="tr-TR" b="1" dirty="0" smtClean="0">
                <a:solidFill>
                  <a:schemeClr val="accent6">
                    <a:lumMod val="75000"/>
                  </a:schemeClr>
                </a:solidFill>
              </a:rPr>
              <a:t>Ekonomik</a:t>
            </a:r>
            <a:r>
              <a:rPr lang="tr-TR" b="1" dirty="0">
                <a:solidFill>
                  <a:schemeClr val="accent6">
                    <a:lumMod val="75000"/>
                  </a:schemeClr>
                </a:solidFill>
              </a:rPr>
              <a:t>, Sosyal ve Kültürel Haklar Uluslararası </a:t>
            </a:r>
            <a:r>
              <a:rPr lang="tr-TR" b="1" dirty="0" smtClean="0">
                <a:solidFill>
                  <a:schemeClr val="accent6">
                    <a:lumMod val="75000"/>
                  </a:schemeClr>
                </a:solidFill>
              </a:rPr>
              <a:t>Sözleşmesi (</a:t>
            </a:r>
            <a:r>
              <a:rPr lang="tr-TR" b="1" dirty="0" err="1" smtClean="0">
                <a:solidFill>
                  <a:schemeClr val="accent6">
                    <a:lumMod val="75000"/>
                  </a:schemeClr>
                </a:solidFill>
              </a:rPr>
              <a:t>md.</a:t>
            </a:r>
            <a:r>
              <a:rPr lang="tr-TR" b="1" dirty="0" smtClean="0">
                <a:solidFill>
                  <a:schemeClr val="accent6">
                    <a:lumMod val="75000"/>
                  </a:schemeClr>
                </a:solidFill>
              </a:rPr>
              <a:t> 14)</a:t>
            </a:r>
          </a:p>
          <a:p>
            <a:pPr marL="0" indent="0" algn="just">
              <a:buNone/>
            </a:pPr>
            <a:r>
              <a:rPr lang="tr-TR" dirty="0" smtClean="0"/>
              <a:t>Zorunlu </a:t>
            </a:r>
            <a:r>
              <a:rPr lang="tr-TR" dirty="0"/>
              <a:t>ilköğretimi sağlama yükümlülüğü Bu Sözleşmeye Taraf Devletlerden, Sözleşmeye Taraf olduğu sırada anavatanında veya kendisinin egemenliği altında bulunan diğer ülkelerde parasız ve zorunlu ilköğretimi sağlayamamış olan Devletler, iki yıl içinde herkes için parasız zorunlu eğitimin prensiplerini ortaya koyan bir plan hazırlar ve bu planın makul bir süreyi aşmayacak şekilde kaç yıl içinde uygulanacağını gösteren ayrıntılı bir uygulama planı hazırlar ve kabul eder. </a:t>
            </a:r>
            <a:endParaRPr lang="tr-TR" b="1" dirty="0" smtClean="0">
              <a:solidFill>
                <a:srgbClr val="0000FF"/>
              </a:solidFill>
            </a:endParaRPr>
          </a:p>
        </p:txBody>
      </p:sp>
    </p:spTree>
    <p:extLst>
      <p:ext uri="{BB962C8B-B14F-4D97-AF65-F5344CB8AC3E}">
        <p14:creationId xmlns:p14="http://schemas.microsoft.com/office/powerpoint/2010/main" val="9706684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fontScale="90000"/>
          </a:bodyPr>
          <a:lstStyle/>
          <a:p>
            <a:r>
              <a:rPr lang="tr-TR" b="1" dirty="0" smtClean="0">
                <a:solidFill>
                  <a:srgbClr val="7030A0"/>
                </a:solidFill>
                <a:cs typeface="Times New Roman" pitchFamily="18" charset="0"/>
              </a:rPr>
              <a:t>Eğitimle İlgili Uluslararası Antlaşmalar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196752"/>
            <a:ext cx="8496944" cy="5328592"/>
          </a:xfrm>
        </p:spPr>
        <p:txBody>
          <a:bodyPr>
            <a:normAutofit/>
          </a:bodyPr>
          <a:lstStyle/>
          <a:p>
            <a:pPr marL="0" indent="0">
              <a:buNone/>
            </a:pPr>
            <a:r>
              <a:rPr lang="tr-TR" b="1" dirty="0" smtClean="0">
                <a:solidFill>
                  <a:schemeClr val="accent6">
                    <a:lumMod val="75000"/>
                  </a:schemeClr>
                </a:solidFill>
              </a:rPr>
              <a:t>Avrupa </a:t>
            </a:r>
            <a:r>
              <a:rPr lang="tr-TR" b="1" dirty="0">
                <a:solidFill>
                  <a:schemeClr val="accent6">
                    <a:lumMod val="75000"/>
                  </a:schemeClr>
                </a:solidFill>
              </a:rPr>
              <a:t>İnsan Hakları Sözleşmesi (AİHS) (</a:t>
            </a:r>
            <a:r>
              <a:rPr lang="tr-TR" dirty="0" smtClean="0">
                <a:solidFill>
                  <a:schemeClr val="accent6">
                    <a:lumMod val="75000"/>
                  </a:schemeClr>
                </a:solidFill>
              </a:rPr>
              <a:t>Ek Protokol-1’in 2. maddesi: )</a:t>
            </a:r>
          </a:p>
          <a:p>
            <a:r>
              <a:rPr lang="tr-TR" dirty="0" smtClean="0"/>
              <a:t>“</a:t>
            </a:r>
            <a:r>
              <a:rPr lang="tr-TR" i="1" dirty="0" smtClean="0"/>
              <a:t>Hiç kimse eğitim hakkından yoksun bırakılamaz. </a:t>
            </a:r>
          </a:p>
          <a:p>
            <a:r>
              <a:rPr lang="tr-TR" i="1" dirty="0" smtClean="0"/>
              <a:t>Devlet, eğitim ve öğretim alanında yükleneceği görevlerin yerine getirilmesinde, ana ve babanın bu eğitim ve öğretimin kendi dini ve felsefi inançlarına göre yapılmasını sağlama haklarına saygı gösterir.”</a:t>
            </a:r>
            <a:r>
              <a:rPr lang="tr-TR" dirty="0" smtClean="0"/>
              <a:t> </a:t>
            </a:r>
          </a:p>
        </p:txBody>
      </p:sp>
    </p:spTree>
    <p:extLst>
      <p:ext uri="{BB962C8B-B14F-4D97-AF65-F5344CB8AC3E}">
        <p14:creationId xmlns:p14="http://schemas.microsoft.com/office/powerpoint/2010/main" val="3954778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fontScale="90000"/>
          </a:bodyPr>
          <a:lstStyle/>
          <a:p>
            <a:r>
              <a:rPr lang="tr-TR" b="1" dirty="0" smtClean="0">
                <a:solidFill>
                  <a:srgbClr val="7030A0"/>
                </a:solidFill>
                <a:cs typeface="Times New Roman" pitchFamily="18" charset="0"/>
              </a:rPr>
              <a:t>Eğitimle İlgili Uluslararası Antlaşmalar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196752"/>
            <a:ext cx="8496944" cy="5328592"/>
          </a:xfrm>
        </p:spPr>
        <p:txBody>
          <a:bodyPr>
            <a:normAutofit fontScale="55000" lnSpcReduction="20000"/>
          </a:bodyPr>
          <a:lstStyle/>
          <a:p>
            <a:pPr marL="0" indent="0">
              <a:buNone/>
            </a:pPr>
            <a:r>
              <a:rPr lang="tr-TR" b="1" dirty="0" smtClean="0">
                <a:solidFill>
                  <a:schemeClr val="accent6">
                    <a:lumMod val="75000"/>
                  </a:schemeClr>
                </a:solidFill>
              </a:rPr>
              <a:t>Birleşmiş </a:t>
            </a:r>
            <a:r>
              <a:rPr lang="tr-TR" b="1" dirty="0">
                <a:solidFill>
                  <a:schemeClr val="accent6">
                    <a:lumMod val="75000"/>
                  </a:schemeClr>
                </a:solidFill>
              </a:rPr>
              <a:t>Milletler Çocuk Hakları Sözleşmesi </a:t>
            </a:r>
            <a:r>
              <a:rPr lang="tr-TR" b="1" dirty="0" smtClean="0">
                <a:solidFill>
                  <a:schemeClr val="accent6">
                    <a:lumMod val="75000"/>
                  </a:schemeClr>
                </a:solidFill>
              </a:rPr>
              <a:t>(md.28)</a:t>
            </a:r>
          </a:p>
          <a:p>
            <a:r>
              <a:rPr lang="tr-TR" dirty="0"/>
              <a:t>Taraf Devletler, çocuğun eğitim hakkını kabul ederler ve bu hakkın fırsat eşitliği temeli üzerinde tedricen gerçekleştirilmesi görüşüyle özellikle:</a:t>
            </a:r>
          </a:p>
          <a:p>
            <a:pPr lvl="1"/>
            <a:r>
              <a:rPr lang="tr-TR" dirty="0"/>
              <a:t>İlköğretimi herkes için zorunlu ve parasız hale getirirler;</a:t>
            </a:r>
          </a:p>
          <a:p>
            <a:pPr lvl="1"/>
            <a:r>
              <a:rPr lang="tr-TR" dirty="0"/>
              <a:t>Ortaöğretim sistemlerinin genel olduğu kadar mesleki nitelikte de olmak üzere çeşitli biçimlerde örgütlenmesini teşvik ederler ve bunların tüm çocuklara açık olmasını sağlarlar ve gerekli durumlarda mali yardım yapılması ve öğretimi parasız kılmak gibi uygun önlemleri alırlar;</a:t>
            </a:r>
          </a:p>
          <a:p>
            <a:pPr lvl="1"/>
            <a:r>
              <a:rPr lang="tr-TR" dirty="0"/>
              <a:t>Uygun bütün araçları kullanarak, yüksek öğretimi yetenekleri doğrultusunda herkese açık hale getirirler;</a:t>
            </a:r>
          </a:p>
          <a:p>
            <a:pPr lvl="1"/>
            <a:r>
              <a:rPr lang="tr-TR" dirty="0"/>
              <a:t>Eğitim ve meslek seçimine ilişkin bilgi ve rehberliği bütün çocuklar için elde edilir hale getirirler;</a:t>
            </a:r>
          </a:p>
          <a:p>
            <a:pPr lvl="1"/>
            <a:r>
              <a:rPr lang="tr-TR" dirty="0"/>
              <a:t>Okullarda düzenli biçimde devamın sağlanması ve okulu </a:t>
            </a:r>
            <a:r>
              <a:rPr lang="tr-TR" dirty="0" err="1"/>
              <a:t>terketme</a:t>
            </a:r>
            <a:r>
              <a:rPr lang="tr-TR" dirty="0"/>
              <a:t> oranlarının düşürülmesi için önlem alırlar.</a:t>
            </a:r>
          </a:p>
          <a:p>
            <a:r>
              <a:rPr lang="tr-TR" dirty="0"/>
              <a:t>Taraf Devletler, okul disiplininin çocuğun insan olarak taşıdığı saygınlıkla bağdaşır biçimde ve bu </a:t>
            </a:r>
            <a:r>
              <a:rPr lang="tr-TR" dirty="0" err="1"/>
              <a:t>Sözleşme’ye</a:t>
            </a:r>
            <a:r>
              <a:rPr lang="tr-TR" dirty="0"/>
              <a:t> uygun olarak yürütülmesinin sağlanması amacıyla gerekli olan tüm önlemleri alırlar.</a:t>
            </a:r>
          </a:p>
          <a:p>
            <a:r>
              <a:rPr lang="tr-TR" dirty="0"/>
              <a:t>Taraf Devletler eğitim alanında, özellikle cehaletin ve okuma yazma bilmemenin dünyadan kaldırılmasına katkıda bulunmak ve çağdaş eğitim yöntemlerine ve bilimsel ve teknik bilgilere sahip olunmasını kolaylaştırmak amacıyla uluslararası işbirliğini güçlendirir ve teşvik ederler. Bu konuda, gelişmekte olan ülkelerin gereksinimleri özellikle </a:t>
            </a:r>
            <a:r>
              <a:rPr lang="tr-TR" dirty="0" err="1"/>
              <a:t>gözönünde</a:t>
            </a:r>
            <a:r>
              <a:rPr lang="tr-TR" dirty="0"/>
              <a:t> tutulur.</a:t>
            </a:r>
          </a:p>
          <a:p>
            <a:pPr marL="0" indent="0">
              <a:buNone/>
            </a:pPr>
            <a:endParaRPr lang="tr-TR" b="1" dirty="0" smtClean="0">
              <a:solidFill>
                <a:srgbClr val="0000FF"/>
              </a:solidFill>
            </a:endParaRPr>
          </a:p>
        </p:txBody>
      </p:sp>
    </p:spTree>
    <p:extLst>
      <p:ext uri="{BB962C8B-B14F-4D97-AF65-F5344CB8AC3E}">
        <p14:creationId xmlns:p14="http://schemas.microsoft.com/office/powerpoint/2010/main" val="5539901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fontScale="90000"/>
          </a:bodyPr>
          <a:lstStyle/>
          <a:p>
            <a:r>
              <a:rPr lang="tr-TR" b="1" dirty="0" smtClean="0">
                <a:solidFill>
                  <a:srgbClr val="7030A0"/>
                </a:solidFill>
                <a:cs typeface="Times New Roman" pitchFamily="18" charset="0"/>
              </a:rPr>
              <a:t>Eğitimle İlgili Uluslararası Antlaşmalar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196752"/>
            <a:ext cx="8496944" cy="5328592"/>
          </a:xfrm>
        </p:spPr>
        <p:txBody>
          <a:bodyPr>
            <a:normAutofit fontScale="62500" lnSpcReduction="20000"/>
          </a:bodyPr>
          <a:lstStyle/>
          <a:p>
            <a:pPr marL="0" indent="0">
              <a:buNone/>
            </a:pPr>
            <a:r>
              <a:rPr lang="tr-TR" b="1" dirty="0" smtClean="0">
                <a:solidFill>
                  <a:schemeClr val="accent6">
                    <a:lumMod val="75000"/>
                  </a:schemeClr>
                </a:solidFill>
              </a:rPr>
              <a:t>Birleşmiş </a:t>
            </a:r>
            <a:r>
              <a:rPr lang="tr-TR" b="1" dirty="0">
                <a:solidFill>
                  <a:schemeClr val="accent6">
                    <a:lumMod val="75000"/>
                  </a:schemeClr>
                </a:solidFill>
              </a:rPr>
              <a:t>Milletler Çocuk Hakları Sözleşmesi </a:t>
            </a:r>
            <a:r>
              <a:rPr lang="tr-TR" b="1" dirty="0" smtClean="0">
                <a:solidFill>
                  <a:schemeClr val="accent6">
                    <a:lumMod val="75000"/>
                  </a:schemeClr>
                </a:solidFill>
              </a:rPr>
              <a:t>(md.29)</a:t>
            </a:r>
          </a:p>
          <a:p>
            <a:r>
              <a:rPr lang="tr-TR" dirty="0"/>
              <a:t>Taraf Devletler çocuk eğitiminin aşağıdaki amaçlara yönelik olmasını kabul ederler:</a:t>
            </a:r>
          </a:p>
          <a:p>
            <a:pPr lvl="1"/>
            <a:r>
              <a:rPr lang="tr-TR" dirty="0"/>
              <a:t>Çocuğun kişiliğinin, yeteneklerinin, zihinsel ve bedensel yeteneklerinin mümkün olduğunca geliştirilmesi;</a:t>
            </a:r>
          </a:p>
          <a:p>
            <a:pPr lvl="1"/>
            <a:r>
              <a:rPr lang="tr-TR" dirty="0"/>
              <a:t>İnsan haklarına ve temel özgürlüklere, Birleşmiş Milletler </a:t>
            </a:r>
            <a:r>
              <a:rPr lang="tr-TR" dirty="0" err="1"/>
              <a:t>Andlaşmasında</a:t>
            </a:r>
            <a:r>
              <a:rPr lang="tr-TR" dirty="0"/>
              <a:t> benimsenen ilkelere saygısının geliştirilmesi;</a:t>
            </a:r>
          </a:p>
          <a:p>
            <a:pPr lvl="1"/>
            <a:r>
              <a:rPr lang="tr-TR" dirty="0"/>
              <a:t>Çocuğun ana–babasına, kültürel kimliğine, dil ve değerlerine, çocuğun yaşadığı veya geldiği menşe ülkenin ulusal değerlerine ve kendisininkinden farklı uygarlıklara saygısının geliştirilmesi;</a:t>
            </a:r>
          </a:p>
          <a:p>
            <a:pPr lvl="1"/>
            <a:r>
              <a:rPr lang="tr-TR" dirty="0"/>
              <a:t>Çocuğun, anlayışı, barış, hoşgörü, cinsler arası eşitlik ve ister etnik, ister ulusal, ister dini gruplardan, isterse yerli halktan olsun, tüm insanlar arasında dostluk ruhuyla, özgür bir toplumda, yaşantıyı, sorumlulukla üstlenecek şekilde hazırlanması;</a:t>
            </a:r>
          </a:p>
          <a:p>
            <a:pPr lvl="1"/>
            <a:r>
              <a:rPr lang="tr-TR" dirty="0"/>
              <a:t>Doğal çevreye saygısının geliştirilmesi.</a:t>
            </a:r>
          </a:p>
          <a:p>
            <a:r>
              <a:rPr lang="tr-TR" dirty="0"/>
              <a:t>Bu maddenin veya 28’inci maddenin hiçbir hükmü gerçek ve tüzel kişilerin öğretim kurumları kurmak ve yönetmek özgürlüğüne, bu maddenin 1 inci fıkrasında belirtilen ilkelere saygı gösterilmesi ve bu kurumlarda yapılan eğitimin Devlet tarafından konulmuş olan asgari kurallara uygun olması koşuluyla, aykırı sayılacak biçimde yorumlanmayacaktır.</a:t>
            </a:r>
          </a:p>
          <a:p>
            <a:pPr marL="0" indent="0">
              <a:buNone/>
            </a:pPr>
            <a:endParaRPr lang="tr-TR" b="1" dirty="0" smtClean="0">
              <a:solidFill>
                <a:srgbClr val="0000FF"/>
              </a:solidFill>
            </a:endParaRPr>
          </a:p>
        </p:txBody>
      </p:sp>
    </p:spTree>
    <p:extLst>
      <p:ext uri="{BB962C8B-B14F-4D97-AF65-F5344CB8AC3E}">
        <p14:creationId xmlns:p14="http://schemas.microsoft.com/office/powerpoint/2010/main" val="1382009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endParaRPr lang="tr-TR" dirty="0"/>
          </a:p>
        </p:txBody>
      </p:sp>
      <p:sp>
        <p:nvSpPr>
          <p:cNvPr id="3" name="Alt Başlık 2"/>
          <p:cNvSpPr>
            <a:spLocks noGrp="1"/>
          </p:cNvSpPr>
          <p:nvPr>
            <p:ph type="subTitle" idx="1"/>
          </p:nvPr>
        </p:nvSpPr>
        <p:spPr/>
        <p:txBody>
          <a:bodyPr/>
          <a:lstStyle/>
          <a:p>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6512" y="-27384"/>
            <a:ext cx="9217024" cy="6873148"/>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0" b="100000" l="725" r="100000"/>
                    </a14:imgEffect>
                  </a14:imgLayer>
                </a14:imgProps>
              </a:ext>
              <a:ext uri="{28A0092B-C50C-407E-A947-70E740481C1C}">
                <a14:useLocalDpi xmlns:a14="http://schemas.microsoft.com/office/drawing/2010/main" val="0"/>
              </a:ext>
            </a:extLst>
          </a:blip>
          <a:srcRect/>
          <a:stretch>
            <a:fillRect/>
          </a:stretch>
        </p:blipFill>
        <p:spPr bwMode="auto">
          <a:xfrm>
            <a:off x="1371600" y="548680"/>
            <a:ext cx="6510203" cy="509012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631491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60648"/>
            <a:ext cx="8579296" cy="864096"/>
          </a:xfrm>
        </p:spPr>
        <p:txBody>
          <a:bodyPr>
            <a:normAutofit fontScale="90000"/>
          </a:bodyPr>
          <a:lstStyle/>
          <a:p>
            <a:r>
              <a:rPr lang="tr-TR" b="1" dirty="0" smtClean="0">
                <a:solidFill>
                  <a:srgbClr val="7030A0"/>
                </a:solidFill>
                <a:cs typeface="Times New Roman" pitchFamily="18" charset="0"/>
              </a:rPr>
              <a:t>Anayasa’da Eğitimle İlgili Düzenlemeler</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196752"/>
            <a:ext cx="8496944" cy="5328592"/>
          </a:xfrm>
        </p:spPr>
        <p:txBody>
          <a:bodyPr>
            <a:normAutofit/>
          </a:bodyPr>
          <a:lstStyle/>
          <a:p>
            <a:pPr marL="0" indent="0">
              <a:buNone/>
            </a:pPr>
            <a:r>
              <a:rPr lang="tr-TR" b="1" dirty="0" smtClean="0">
                <a:solidFill>
                  <a:schemeClr val="accent6">
                    <a:lumMod val="75000"/>
                  </a:schemeClr>
                </a:solidFill>
              </a:rPr>
              <a:t>Anayasanın eğitimle ilgili maddeleri :</a:t>
            </a:r>
          </a:p>
          <a:p>
            <a:pPr marL="0" indent="0">
              <a:buNone/>
            </a:pPr>
            <a:r>
              <a:rPr lang="tr-TR" b="1" dirty="0" smtClean="0">
                <a:solidFill>
                  <a:srgbClr val="00B050"/>
                </a:solidFill>
              </a:rPr>
              <a:t>10</a:t>
            </a:r>
            <a:r>
              <a:rPr lang="tr-TR" dirty="0">
                <a:solidFill>
                  <a:srgbClr val="00B050"/>
                </a:solidFill>
              </a:rPr>
              <a:t> </a:t>
            </a:r>
            <a:r>
              <a:rPr lang="tr-TR" dirty="0" smtClean="0">
                <a:solidFill>
                  <a:srgbClr val="00B050"/>
                </a:solidFill>
              </a:rPr>
              <a:t>:</a:t>
            </a:r>
            <a:r>
              <a:rPr lang="tr-TR" dirty="0"/>
              <a:t>Kanun önünde eşitlik </a:t>
            </a:r>
            <a:endParaRPr lang="tr-TR" dirty="0" smtClean="0"/>
          </a:p>
          <a:p>
            <a:pPr marL="0" indent="0">
              <a:buNone/>
            </a:pPr>
            <a:r>
              <a:rPr lang="tr-TR" b="1" dirty="0" smtClean="0">
                <a:solidFill>
                  <a:srgbClr val="00B050"/>
                </a:solidFill>
              </a:rPr>
              <a:t>24</a:t>
            </a:r>
            <a:r>
              <a:rPr lang="tr-TR" dirty="0" smtClean="0">
                <a:solidFill>
                  <a:srgbClr val="00B050"/>
                </a:solidFill>
              </a:rPr>
              <a:t> :</a:t>
            </a:r>
            <a:r>
              <a:rPr lang="tr-TR" dirty="0"/>
              <a:t>Din kültürü ve ahlâk eğitimi</a:t>
            </a:r>
            <a:endParaRPr lang="tr-TR" dirty="0" smtClean="0"/>
          </a:p>
          <a:p>
            <a:pPr marL="0" indent="0">
              <a:buNone/>
            </a:pPr>
            <a:r>
              <a:rPr lang="tr-TR" b="1" dirty="0" smtClean="0">
                <a:solidFill>
                  <a:srgbClr val="00B050"/>
                </a:solidFill>
              </a:rPr>
              <a:t>27</a:t>
            </a:r>
            <a:r>
              <a:rPr lang="tr-TR" dirty="0" smtClean="0">
                <a:solidFill>
                  <a:srgbClr val="00B050"/>
                </a:solidFill>
              </a:rPr>
              <a:t> :</a:t>
            </a:r>
            <a:r>
              <a:rPr lang="tr-TR" dirty="0"/>
              <a:t>Bilim ve sanat özgürlüğü </a:t>
            </a:r>
            <a:endParaRPr lang="tr-TR" dirty="0" smtClean="0"/>
          </a:p>
          <a:p>
            <a:pPr marL="0" indent="0">
              <a:buNone/>
            </a:pPr>
            <a:r>
              <a:rPr lang="tr-TR" b="1" dirty="0" smtClean="0">
                <a:solidFill>
                  <a:srgbClr val="00B050"/>
                </a:solidFill>
              </a:rPr>
              <a:t>42</a:t>
            </a:r>
            <a:r>
              <a:rPr lang="tr-TR" dirty="0" smtClean="0">
                <a:solidFill>
                  <a:srgbClr val="00B050"/>
                </a:solidFill>
              </a:rPr>
              <a:t> :</a:t>
            </a:r>
            <a:r>
              <a:rPr lang="tr-TR" dirty="0" smtClean="0"/>
              <a:t>Eğitim </a:t>
            </a:r>
            <a:r>
              <a:rPr lang="tr-TR" dirty="0"/>
              <a:t>ve öğrenim hakkı ve ödevi </a:t>
            </a:r>
            <a:endParaRPr lang="tr-TR" dirty="0" smtClean="0"/>
          </a:p>
          <a:p>
            <a:pPr marL="0" indent="0">
              <a:buNone/>
            </a:pPr>
            <a:r>
              <a:rPr lang="tr-TR" b="1" dirty="0" smtClean="0">
                <a:solidFill>
                  <a:srgbClr val="00B050"/>
                </a:solidFill>
              </a:rPr>
              <a:t>62</a:t>
            </a:r>
            <a:r>
              <a:rPr lang="tr-TR" dirty="0" smtClean="0">
                <a:solidFill>
                  <a:srgbClr val="00B050"/>
                </a:solidFill>
              </a:rPr>
              <a:t> :</a:t>
            </a:r>
            <a:r>
              <a:rPr lang="tr-TR" dirty="0" smtClean="0"/>
              <a:t>Yurt dışındaki Türk </a:t>
            </a:r>
            <a:r>
              <a:rPr lang="tr-TR" dirty="0"/>
              <a:t>vatandaşlarının eğitimi </a:t>
            </a:r>
            <a:endParaRPr lang="tr-TR" dirty="0" smtClean="0"/>
          </a:p>
          <a:p>
            <a:pPr marL="0" indent="0">
              <a:buNone/>
            </a:pPr>
            <a:r>
              <a:rPr lang="tr-TR" b="1" dirty="0" smtClean="0">
                <a:solidFill>
                  <a:srgbClr val="00B050"/>
                </a:solidFill>
              </a:rPr>
              <a:t>130</a:t>
            </a:r>
            <a:r>
              <a:rPr lang="tr-TR" dirty="0" smtClean="0">
                <a:solidFill>
                  <a:srgbClr val="00B050"/>
                </a:solidFill>
              </a:rPr>
              <a:t>:</a:t>
            </a:r>
            <a:r>
              <a:rPr lang="tr-TR" dirty="0" smtClean="0"/>
              <a:t>Yükseköğretim </a:t>
            </a:r>
            <a:r>
              <a:rPr lang="tr-TR" dirty="0"/>
              <a:t>kurumları </a:t>
            </a:r>
            <a:endParaRPr lang="tr-TR" dirty="0" smtClean="0"/>
          </a:p>
          <a:p>
            <a:pPr marL="0" indent="0">
              <a:buNone/>
            </a:pPr>
            <a:r>
              <a:rPr lang="tr-TR" dirty="0" smtClean="0">
                <a:solidFill>
                  <a:srgbClr val="00B050"/>
                </a:solidFill>
              </a:rPr>
              <a:t> </a:t>
            </a:r>
            <a:r>
              <a:rPr lang="tr-TR" b="1" dirty="0" smtClean="0">
                <a:solidFill>
                  <a:srgbClr val="00B050"/>
                </a:solidFill>
              </a:rPr>
              <a:t>131, 132</a:t>
            </a:r>
            <a:r>
              <a:rPr lang="tr-TR" dirty="0" smtClean="0">
                <a:solidFill>
                  <a:srgbClr val="00B050"/>
                </a:solidFill>
              </a:rPr>
              <a:t>: </a:t>
            </a:r>
            <a:r>
              <a:rPr lang="tr-TR" dirty="0"/>
              <a:t>Yükseköğretim üst kuruluşları </a:t>
            </a:r>
            <a:endParaRPr lang="tr-TR" dirty="0" smtClean="0">
              <a:solidFill>
                <a:srgbClr val="FF0000"/>
              </a:solidFill>
            </a:endParaRPr>
          </a:p>
        </p:txBody>
      </p:sp>
    </p:spTree>
    <p:extLst>
      <p:ext uri="{BB962C8B-B14F-4D97-AF65-F5344CB8AC3E}">
        <p14:creationId xmlns:p14="http://schemas.microsoft.com/office/powerpoint/2010/main" val="1480023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755576" y="1196752"/>
            <a:ext cx="7704856" cy="5328592"/>
          </a:xfrm>
        </p:spPr>
        <p:txBody>
          <a:bodyPr>
            <a:normAutofit/>
          </a:bodyPr>
          <a:lstStyle/>
          <a:p>
            <a:pPr marL="0" indent="0">
              <a:buNone/>
            </a:pPr>
            <a:r>
              <a:rPr lang="tr-TR" b="1" dirty="0" smtClean="0">
                <a:solidFill>
                  <a:schemeClr val="accent6">
                    <a:lumMod val="75000"/>
                  </a:schemeClr>
                </a:solidFill>
              </a:rPr>
              <a:t>Kanun </a:t>
            </a:r>
            <a:r>
              <a:rPr lang="tr-TR" b="1" dirty="0">
                <a:solidFill>
                  <a:schemeClr val="accent6">
                    <a:lumMod val="75000"/>
                  </a:schemeClr>
                </a:solidFill>
              </a:rPr>
              <a:t>önünde eşitlik (Md. 10)</a:t>
            </a:r>
          </a:p>
          <a:p>
            <a:pPr marL="0" indent="0" algn="just">
              <a:buNone/>
            </a:pPr>
            <a:r>
              <a:rPr lang="tr-TR" i="1" dirty="0" smtClean="0"/>
              <a:t>Herkes, dil, ırk, renk, cinsiyet, siyasî düşünce, felsefî inanç, din, mezhep ve benzeri sebeplerle ayırım gözetilmeksizin kanun önünde eşittir. </a:t>
            </a:r>
          </a:p>
          <a:p>
            <a:pPr marL="0" indent="0" algn="just">
              <a:buNone/>
            </a:pPr>
            <a:r>
              <a:rPr lang="tr-TR" i="1" dirty="0" smtClean="0"/>
              <a:t>Hiçbir kişiye, aileye, zümreye veya sınıfa imtiyaz tanınamaz. </a:t>
            </a:r>
          </a:p>
          <a:p>
            <a:pPr marL="0" indent="0" algn="just">
              <a:buNone/>
            </a:pPr>
            <a:r>
              <a:rPr lang="tr-TR" i="1" dirty="0" smtClean="0"/>
              <a:t>Devlet organları ve idare makamları bütün işlemlerinde kanun önünde eşitlik ilkesine uygun olarak hareket etmek zorundadırlar.</a:t>
            </a:r>
            <a:endParaRPr lang="tr-TR" dirty="0" smtClean="0"/>
          </a:p>
        </p:txBody>
      </p:sp>
    </p:spTree>
    <p:extLst>
      <p:ext uri="{BB962C8B-B14F-4D97-AF65-F5344CB8AC3E}">
        <p14:creationId xmlns:p14="http://schemas.microsoft.com/office/powerpoint/2010/main" val="289623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971600" y="1196752"/>
            <a:ext cx="7632848" cy="5328592"/>
          </a:xfrm>
        </p:spPr>
        <p:txBody>
          <a:bodyPr>
            <a:normAutofit/>
          </a:bodyPr>
          <a:lstStyle/>
          <a:p>
            <a:pPr marL="0" indent="0">
              <a:buNone/>
            </a:pPr>
            <a:r>
              <a:rPr lang="tr-TR" b="1" dirty="0" smtClean="0">
                <a:solidFill>
                  <a:schemeClr val="accent6">
                    <a:lumMod val="75000"/>
                  </a:schemeClr>
                </a:solidFill>
              </a:rPr>
              <a:t>Din </a:t>
            </a:r>
            <a:r>
              <a:rPr lang="tr-TR" b="1" dirty="0">
                <a:solidFill>
                  <a:schemeClr val="accent6">
                    <a:lumMod val="75000"/>
                  </a:schemeClr>
                </a:solidFill>
              </a:rPr>
              <a:t>kültürü ve ahlâk eğitimi (Md. 24)</a:t>
            </a:r>
          </a:p>
          <a:p>
            <a:pPr marL="0" indent="0" algn="just">
              <a:buNone/>
            </a:pPr>
            <a:r>
              <a:rPr lang="tr-TR" i="1" dirty="0" smtClean="0"/>
              <a:t>Din ve ahlâk eğitim ve öğretimi Devletin gözetim ve denetimi altında yapılır. </a:t>
            </a:r>
          </a:p>
          <a:p>
            <a:pPr marL="0" indent="0" algn="just">
              <a:buNone/>
            </a:pPr>
            <a:r>
              <a:rPr lang="tr-TR" i="1" dirty="0" smtClean="0"/>
              <a:t>Din kültürü ve ahlâk öğretimi ilk ve ortaöğretim kurumlarında okutulan zorunlu dersler arasında yer alır. </a:t>
            </a:r>
          </a:p>
        </p:txBody>
      </p:sp>
    </p:spTree>
    <p:extLst>
      <p:ext uri="{BB962C8B-B14F-4D97-AF65-F5344CB8AC3E}">
        <p14:creationId xmlns:p14="http://schemas.microsoft.com/office/powerpoint/2010/main" val="4212917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1259632" y="1196752"/>
            <a:ext cx="6984776" cy="5328592"/>
          </a:xfrm>
        </p:spPr>
        <p:txBody>
          <a:bodyPr>
            <a:normAutofit/>
          </a:bodyPr>
          <a:lstStyle/>
          <a:p>
            <a:pPr marL="0" indent="0">
              <a:buNone/>
            </a:pPr>
            <a:r>
              <a:rPr lang="tr-TR" b="1" dirty="0" smtClean="0">
                <a:solidFill>
                  <a:schemeClr val="accent6">
                    <a:lumMod val="75000"/>
                  </a:schemeClr>
                </a:solidFill>
              </a:rPr>
              <a:t>Bilim </a:t>
            </a:r>
            <a:r>
              <a:rPr lang="tr-TR" b="1" dirty="0">
                <a:solidFill>
                  <a:schemeClr val="accent6">
                    <a:lumMod val="75000"/>
                  </a:schemeClr>
                </a:solidFill>
              </a:rPr>
              <a:t>ve sanat özgürlüğü (Md. 27)</a:t>
            </a:r>
          </a:p>
          <a:p>
            <a:pPr marL="0" indent="0" algn="just">
              <a:buNone/>
            </a:pPr>
            <a:r>
              <a:rPr lang="tr-TR" i="1" dirty="0" smtClean="0"/>
              <a:t>Herkes, bilim ve sanatı serbestçe öğrenme ve öğretme, açıklama, yayma ve bu alanlarda her türlü araştırma hakkına sahiptir. </a:t>
            </a:r>
          </a:p>
        </p:txBody>
      </p:sp>
    </p:spTree>
    <p:extLst>
      <p:ext uri="{BB962C8B-B14F-4D97-AF65-F5344CB8AC3E}">
        <p14:creationId xmlns:p14="http://schemas.microsoft.com/office/powerpoint/2010/main" val="663481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1115616" y="1196752"/>
            <a:ext cx="7128792" cy="5328592"/>
          </a:xfrm>
        </p:spPr>
        <p:txBody>
          <a:bodyPr>
            <a:normAutofit/>
          </a:bodyPr>
          <a:lstStyle/>
          <a:p>
            <a:pPr marL="0" indent="0" algn="ctr">
              <a:buNone/>
            </a:pPr>
            <a:r>
              <a:rPr lang="tr-TR" b="1" dirty="0" smtClean="0">
                <a:solidFill>
                  <a:schemeClr val="accent6">
                    <a:lumMod val="75000"/>
                  </a:schemeClr>
                </a:solidFill>
              </a:rPr>
              <a:t>Eğitim </a:t>
            </a:r>
            <a:r>
              <a:rPr lang="tr-TR" b="1" dirty="0">
                <a:solidFill>
                  <a:schemeClr val="accent6">
                    <a:lumMod val="75000"/>
                  </a:schemeClr>
                </a:solidFill>
              </a:rPr>
              <a:t>ve öğrenim hakkı ve </a:t>
            </a:r>
            <a:r>
              <a:rPr lang="tr-TR" b="1" dirty="0" smtClean="0">
                <a:solidFill>
                  <a:schemeClr val="accent6">
                    <a:lumMod val="75000"/>
                  </a:schemeClr>
                </a:solidFill>
              </a:rPr>
              <a:t>ödevi</a:t>
            </a:r>
          </a:p>
          <a:p>
            <a:pPr marL="0" indent="0" algn="ctr">
              <a:buNone/>
            </a:pPr>
            <a:r>
              <a:rPr lang="tr-TR" b="1" dirty="0" smtClean="0">
                <a:solidFill>
                  <a:schemeClr val="accent6">
                    <a:lumMod val="75000"/>
                  </a:schemeClr>
                </a:solidFill>
              </a:rPr>
              <a:t> </a:t>
            </a:r>
            <a:r>
              <a:rPr lang="tr-TR" b="1" dirty="0">
                <a:solidFill>
                  <a:schemeClr val="accent6">
                    <a:lumMod val="75000"/>
                  </a:schemeClr>
                </a:solidFill>
              </a:rPr>
              <a:t>(Md. 42)</a:t>
            </a:r>
          </a:p>
          <a:p>
            <a:pPr marL="0" indent="0" algn="just">
              <a:buNone/>
            </a:pPr>
            <a:r>
              <a:rPr lang="tr-TR" i="1" dirty="0" smtClean="0"/>
              <a:t>“Kimse, eğitim ve öğrenim hakkından yoksun bırakılamaz.” </a:t>
            </a:r>
          </a:p>
          <a:p>
            <a:pPr marL="0" indent="0" algn="just">
              <a:buNone/>
            </a:pPr>
            <a:r>
              <a:rPr lang="tr-TR" i="1" dirty="0" smtClean="0"/>
              <a:t>“Eğitim öğretim faaliyetleri her ne suretle olursa olsun engellenemez.”</a:t>
            </a:r>
          </a:p>
          <a:p>
            <a:pPr marL="0" indent="0" algn="just">
              <a:buNone/>
            </a:pPr>
            <a:r>
              <a:rPr lang="tr-TR" i="1" dirty="0" smtClean="0"/>
              <a:t>“Eğitim ve öğretim, Devletin gözetim ve denetimi altında yapılır.”</a:t>
            </a:r>
            <a:endParaRPr lang="tr-TR" i="1" dirty="0" smtClean="0">
              <a:solidFill>
                <a:srgbClr val="FF0000"/>
              </a:solidFill>
            </a:endParaRPr>
          </a:p>
        </p:txBody>
      </p:sp>
    </p:spTree>
    <p:extLst>
      <p:ext uri="{BB962C8B-B14F-4D97-AF65-F5344CB8AC3E}">
        <p14:creationId xmlns:p14="http://schemas.microsoft.com/office/powerpoint/2010/main" val="1104275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1403648" y="1196752"/>
            <a:ext cx="6624736" cy="5328592"/>
          </a:xfrm>
        </p:spPr>
        <p:txBody>
          <a:bodyPr>
            <a:normAutofit/>
          </a:bodyPr>
          <a:lstStyle/>
          <a:p>
            <a:pPr marL="0" indent="0">
              <a:buNone/>
            </a:pPr>
            <a:r>
              <a:rPr lang="tr-TR" b="1" dirty="0" smtClean="0">
                <a:solidFill>
                  <a:schemeClr val="accent6">
                    <a:lumMod val="75000"/>
                  </a:schemeClr>
                </a:solidFill>
              </a:rPr>
              <a:t>Zorunlu ve parasız </a:t>
            </a:r>
            <a:r>
              <a:rPr lang="tr-TR" b="1" dirty="0">
                <a:solidFill>
                  <a:schemeClr val="accent6">
                    <a:lumMod val="75000"/>
                  </a:schemeClr>
                </a:solidFill>
              </a:rPr>
              <a:t>öğrenim </a:t>
            </a:r>
            <a:r>
              <a:rPr lang="tr-TR" b="1" dirty="0" smtClean="0">
                <a:solidFill>
                  <a:schemeClr val="accent6">
                    <a:lumMod val="75000"/>
                  </a:schemeClr>
                </a:solidFill>
              </a:rPr>
              <a:t>(</a:t>
            </a:r>
            <a:r>
              <a:rPr lang="tr-TR" b="1" dirty="0">
                <a:solidFill>
                  <a:schemeClr val="accent6">
                    <a:lumMod val="75000"/>
                  </a:schemeClr>
                </a:solidFill>
              </a:rPr>
              <a:t>Md. 42)</a:t>
            </a:r>
          </a:p>
          <a:p>
            <a:pPr marL="0" indent="0">
              <a:buNone/>
            </a:pPr>
            <a:r>
              <a:rPr lang="tr-TR" i="1" dirty="0" smtClean="0"/>
              <a:t>“İlköğretim, kız ve erkek bütün vatandaşlar için zorunludur ve Devlet okullarında parasızdır.”</a:t>
            </a:r>
            <a:r>
              <a:rPr lang="tr-TR" dirty="0" smtClean="0"/>
              <a:t> </a:t>
            </a:r>
          </a:p>
          <a:p>
            <a:pPr marL="0" indent="0">
              <a:buNone/>
            </a:pPr>
            <a:r>
              <a:rPr lang="tr-TR" i="1" dirty="0" smtClean="0"/>
              <a:t>Devlet, maddî imkânlardan yoksun başarılı öğrencilere, burslar ve başka yollarla gerekli yardımları yapar.”</a:t>
            </a:r>
          </a:p>
        </p:txBody>
      </p:sp>
    </p:spTree>
    <p:extLst>
      <p:ext uri="{BB962C8B-B14F-4D97-AF65-F5344CB8AC3E}">
        <p14:creationId xmlns:p14="http://schemas.microsoft.com/office/powerpoint/2010/main" val="1686868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b="1" dirty="0">
                <a:solidFill>
                  <a:srgbClr val="7030A0"/>
                </a:solidFill>
                <a:cs typeface="Times New Roman" pitchFamily="18" charset="0"/>
              </a:rPr>
              <a:t>Anayasa’da </a:t>
            </a:r>
            <a:r>
              <a:rPr lang="tr-TR" b="1" dirty="0" smtClean="0">
                <a:solidFill>
                  <a:srgbClr val="7030A0"/>
                </a:solidFill>
                <a:cs typeface="Times New Roman" pitchFamily="18" charset="0"/>
              </a:rPr>
              <a:t>Eğitim</a:t>
            </a:r>
            <a:endParaRPr lang="tr-TR" b="1" dirty="0">
              <a:solidFill>
                <a:srgbClr val="7030A0"/>
              </a:solidFill>
              <a:cs typeface="Times New Roman" pitchFamily="18" charset="0"/>
            </a:endParaRPr>
          </a:p>
        </p:txBody>
      </p:sp>
      <p:sp>
        <p:nvSpPr>
          <p:cNvPr id="3" name="2 İçerik Yer Tutucusu"/>
          <p:cNvSpPr>
            <a:spLocks noGrp="1"/>
          </p:cNvSpPr>
          <p:nvPr>
            <p:ph idx="1"/>
          </p:nvPr>
        </p:nvSpPr>
        <p:spPr>
          <a:xfrm>
            <a:off x="323528" y="1196752"/>
            <a:ext cx="8640960" cy="5328592"/>
          </a:xfrm>
        </p:spPr>
        <p:txBody>
          <a:bodyPr>
            <a:normAutofit/>
          </a:bodyPr>
          <a:lstStyle/>
          <a:p>
            <a:pPr marL="0" indent="0" algn="ctr">
              <a:buNone/>
            </a:pPr>
            <a:r>
              <a:rPr lang="tr-TR" b="1" dirty="0" smtClean="0">
                <a:solidFill>
                  <a:schemeClr val="accent6">
                    <a:lumMod val="75000"/>
                  </a:schemeClr>
                </a:solidFill>
              </a:rPr>
              <a:t>Ana dilde öğrenim (</a:t>
            </a:r>
            <a:r>
              <a:rPr lang="tr-TR" b="1" dirty="0">
                <a:solidFill>
                  <a:schemeClr val="accent6">
                    <a:lumMod val="75000"/>
                  </a:schemeClr>
                </a:solidFill>
              </a:rPr>
              <a:t>Md. 42)</a:t>
            </a:r>
          </a:p>
          <a:p>
            <a:pPr marL="0" indent="0">
              <a:buNone/>
            </a:pPr>
            <a:r>
              <a:rPr lang="tr-TR" sz="2600" i="1" dirty="0" smtClean="0"/>
              <a:t>“Türkçeden başka hiçbir dil, eğitim ve öğretim kurumlarında Türk vatandaşlarına ana dilleri olarak okutulamaz ve öğretilemez. Eğitim ve öğretim kurumlarında okutulacak yabancı diller ile yabancı dille eğitim ve öğretim yapan okulların tabi olacağı esaslar kanunla düzenlenir.” </a:t>
            </a:r>
          </a:p>
          <a:p>
            <a:endParaRPr lang="tr-TR" sz="1000" i="1" dirty="0" smtClean="0"/>
          </a:p>
          <a:p>
            <a:pPr>
              <a:buNone/>
            </a:pPr>
            <a:r>
              <a:rPr lang="tr-TR" sz="2800" dirty="0" smtClean="0">
                <a:solidFill>
                  <a:srgbClr val="00B050"/>
                </a:solidFill>
              </a:rPr>
              <a:t>2014’te çıkarılan 6529 sayılı kanun:</a:t>
            </a:r>
          </a:p>
          <a:p>
            <a:pPr algn="just"/>
            <a:r>
              <a:rPr lang="tr-TR" sz="2800" i="1" dirty="0" smtClean="0"/>
              <a:t>“…</a:t>
            </a:r>
            <a:r>
              <a:rPr lang="tr-TR" dirty="0"/>
              <a:t> </a:t>
            </a:r>
            <a:r>
              <a:rPr lang="tr-TR" sz="2600" i="1" dirty="0"/>
              <a:t>Özel Öğretim Kurumları Kanunu hükümlerine tabi olmak üzere, Türk vatandaşlarının günlük yaşamlarında geleneksel olarak kullandıkları farklı dil ve lehçelerle eğitim ve öğretim yapmak amacıyla, özel okul açılabilir</a:t>
            </a:r>
            <a:r>
              <a:rPr lang="tr-TR" sz="2800" dirty="0" smtClean="0"/>
              <a:t>“ </a:t>
            </a:r>
          </a:p>
        </p:txBody>
      </p:sp>
    </p:spTree>
    <p:extLst>
      <p:ext uri="{BB962C8B-B14F-4D97-AF65-F5344CB8AC3E}">
        <p14:creationId xmlns:p14="http://schemas.microsoft.com/office/powerpoint/2010/main" val="187640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TotalTime>
  <Words>1426</Words>
  <Application>Microsoft Office PowerPoint</Application>
  <PresentationFormat>Ekran Gösterisi (4:3)</PresentationFormat>
  <Paragraphs>113</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Calibri</vt:lpstr>
      <vt:lpstr>Palatino Linotype</vt:lpstr>
      <vt:lpstr>Times New Roman</vt:lpstr>
      <vt:lpstr>Wingdings</vt:lpstr>
      <vt:lpstr>Ofis Teması</vt:lpstr>
      <vt:lpstr>EĞİTİM HUKUKU</vt:lpstr>
      <vt:lpstr> EĞİTİMİN YASAL DAYANAKLARI</vt:lpstr>
      <vt:lpstr>Anayasa’da Eğitimle İlgili Düzenlemeler</vt:lpstr>
      <vt:lpstr>Anayasa’da Eğitim</vt:lpstr>
      <vt:lpstr>Anayasa’da Eğitim</vt:lpstr>
      <vt:lpstr>Anayasa’da Eğitim</vt:lpstr>
      <vt:lpstr>Anayasa’da Eğitim</vt:lpstr>
      <vt:lpstr>Anayasa’da Eğitim</vt:lpstr>
      <vt:lpstr>Anayasa’da Eğitim</vt:lpstr>
      <vt:lpstr>Anayasa’da Eğitim</vt:lpstr>
      <vt:lpstr>Anayasa’da Eğitim</vt:lpstr>
      <vt:lpstr>Anayasa’da Eğitim</vt:lpstr>
      <vt:lpstr>Anayasa’da Eğitim</vt:lpstr>
      <vt:lpstr>Anayasa’da Eğitim</vt:lpstr>
      <vt:lpstr>Eğitimle İlgili Uluslararası Antlaşmalar</vt:lpstr>
      <vt:lpstr>Eğitimle İlgili Uluslararası Antlaşmalar</vt:lpstr>
      <vt:lpstr>Eğitimle İlgili Uluslararası Antlaşmalar</vt:lpstr>
      <vt:lpstr>Eğitimle İlgili Uluslararası Antlaşmalar</vt:lpstr>
      <vt:lpstr>Eğitimle İlgili Uluslararası Antlaşmalar</vt:lpstr>
      <vt:lpstr>Eğitimle İlgili Uluslararası Antlaşmalar</vt:lpstr>
      <vt:lpstr>Eğitimle İlgili Uluslararası Antlaşmalar</vt:lpstr>
      <vt:lpstr>Eğitimle İlgili Uluslararası Antlaşmalar</vt:lpstr>
      <vt:lpstr>Eğitimle İlgili Uluslararası Antlaşmalar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 Süreçleri</dc:title>
  <dc:creator>murat</dc:creator>
  <cp:lastModifiedBy>Yazar</cp:lastModifiedBy>
  <cp:revision>92</cp:revision>
  <dcterms:created xsi:type="dcterms:W3CDTF">2014-10-12T08:32:03Z</dcterms:created>
  <dcterms:modified xsi:type="dcterms:W3CDTF">2020-01-31T08:00:28Z</dcterms:modified>
</cp:coreProperties>
</file>