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23.2.2016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ULUSLARI İLİŞKİLER TEORİLERİ VE ÖRGÜTLER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Devlet temel birim.</a:t>
            </a:r>
          </a:p>
          <a:p>
            <a:r>
              <a:rPr lang="tr-TR" dirty="0" smtClean="0"/>
              <a:t>Devletlerin </a:t>
            </a:r>
            <a:r>
              <a:rPr lang="tr-TR" dirty="0" smtClean="0"/>
              <a:t>doğal eğilimleri: Güç ve çıkar.</a:t>
            </a:r>
          </a:p>
          <a:p>
            <a:r>
              <a:rPr lang="tr-TR" dirty="0" err="1" smtClean="0"/>
              <a:t>Hans</a:t>
            </a:r>
            <a:r>
              <a:rPr lang="tr-TR" dirty="0" smtClean="0"/>
              <a:t> </a:t>
            </a:r>
            <a:r>
              <a:rPr lang="tr-TR" dirty="0" err="1" smtClean="0"/>
              <a:t>Morgenthau</a:t>
            </a:r>
            <a:r>
              <a:rPr lang="tr-TR" dirty="0" smtClean="0"/>
              <a:t>: İnsan doğası üzerinden açıklama (</a:t>
            </a:r>
            <a:r>
              <a:rPr lang="tr-TR" dirty="0" err="1" smtClean="0"/>
              <a:t>Hobbesian</a:t>
            </a:r>
            <a:r>
              <a:rPr lang="tr-TR" dirty="0" smtClean="0"/>
              <a:t> yaklaşım)</a:t>
            </a:r>
          </a:p>
          <a:p>
            <a:r>
              <a:rPr lang="tr-TR" dirty="0" smtClean="0"/>
              <a:t>Uluslararası sistemin anarşik </a:t>
            </a:r>
            <a:r>
              <a:rPr lang="tr-TR" dirty="0" smtClean="0"/>
              <a:t>yapısı</a:t>
            </a:r>
          </a:p>
          <a:p>
            <a:r>
              <a:rPr lang="tr-TR" dirty="0" smtClean="0"/>
              <a:t>«</a:t>
            </a:r>
            <a:r>
              <a:rPr lang="tr-TR" dirty="0" smtClean="0"/>
              <a:t>Security dilemma»: Güvenlik ikilemi</a:t>
            </a:r>
            <a:endParaRPr lang="tr-TR" dirty="0" smtClean="0"/>
          </a:p>
          <a:p>
            <a:r>
              <a:rPr lang="tr-TR" dirty="0" smtClean="0"/>
              <a:t>Bu anarşik yapıda liberal </a:t>
            </a:r>
            <a:r>
              <a:rPr lang="tr-TR" dirty="0" smtClean="0"/>
              <a:t>idealizmin eleştirisi</a:t>
            </a:r>
            <a:endParaRPr lang="tr-TR" dirty="0" smtClean="0"/>
          </a:p>
          <a:p>
            <a:r>
              <a:rPr lang="tr-TR" dirty="0" smtClean="0"/>
              <a:t>Barış ihtimali: Güç </a:t>
            </a:r>
            <a:r>
              <a:rPr lang="tr-TR" dirty="0" smtClean="0"/>
              <a:t>dengesi. Güç olmadan barış olmaz. 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Realizm (devam)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E.H. </a:t>
            </a:r>
            <a:r>
              <a:rPr lang="tr-TR" dirty="0" err="1" smtClean="0"/>
              <a:t>Carr’ın</a:t>
            </a:r>
            <a:r>
              <a:rPr lang="tr-TR" dirty="0" smtClean="0"/>
              <a:t> realizmi</a:t>
            </a:r>
          </a:p>
          <a:p>
            <a:r>
              <a:rPr lang="tr-TR" dirty="0" err="1" smtClean="0"/>
              <a:t>Morgenthau’nun</a:t>
            </a:r>
            <a:r>
              <a:rPr lang="tr-TR" dirty="0" smtClean="0"/>
              <a:t> realizmini kabul eder.</a:t>
            </a:r>
          </a:p>
          <a:p>
            <a:r>
              <a:rPr lang="tr-TR" dirty="0" smtClean="0"/>
              <a:t>Fakat bu durumun kaynağını insan doğasında aramaz</a:t>
            </a:r>
          </a:p>
          <a:p>
            <a:r>
              <a:rPr lang="tr-TR" dirty="0" smtClean="0"/>
              <a:t>Eşitsiz güç dağılımına vurgu yapar.</a:t>
            </a:r>
          </a:p>
          <a:p>
            <a:r>
              <a:rPr lang="tr-TR" dirty="0" smtClean="0"/>
              <a:t>Liberalizmin ideoloji olarak eleştirisi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Realizm ve Uluslararası Örgütler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örgütler: güç mücadelelerin ve güç dengesinin sonucu</a:t>
            </a:r>
          </a:p>
          <a:p>
            <a:r>
              <a:rPr lang="tr-TR" dirty="0" smtClean="0"/>
              <a:t>Güç mücadelelerinin alanı</a:t>
            </a:r>
          </a:p>
          <a:p>
            <a:r>
              <a:rPr lang="tr-TR" dirty="0" smtClean="0"/>
              <a:t>Güç asimetrisinin yansıdığı alanlar</a:t>
            </a:r>
          </a:p>
          <a:p>
            <a:r>
              <a:rPr lang="tr-TR" dirty="0" smtClean="0"/>
              <a:t>Kendi başına çıkarı ve failliği yok.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Neorealizm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Kurucusu </a:t>
            </a:r>
            <a:r>
              <a:rPr lang="tr-TR" dirty="0" err="1" smtClean="0"/>
              <a:t>Kenneth</a:t>
            </a:r>
            <a:r>
              <a:rPr lang="tr-TR" dirty="0" smtClean="0"/>
              <a:t> </a:t>
            </a:r>
            <a:r>
              <a:rPr lang="tr-TR" dirty="0" err="1" smtClean="0"/>
              <a:t>Waltz</a:t>
            </a:r>
            <a:r>
              <a:rPr lang="tr-TR" dirty="0" smtClean="0"/>
              <a:t> (1970’ler) için </a:t>
            </a:r>
            <a:r>
              <a:rPr lang="tr-TR" dirty="0" smtClean="0"/>
              <a:t>realizm </a:t>
            </a:r>
            <a:r>
              <a:rPr lang="tr-TR" dirty="0" smtClean="0"/>
              <a:t>hem bir çıkış noktası hem de bir eleştiri nesnesi</a:t>
            </a:r>
          </a:p>
          <a:p>
            <a:r>
              <a:rPr lang="tr-TR" dirty="0" smtClean="0"/>
              <a:t>Realizmin temel önermelerini paylaşır.</a:t>
            </a:r>
          </a:p>
          <a:p>
            <a:r>
              <a:rPr lang="tr-TR" dirty="0" smtClean="0"/>
              <a:t>Ama onu başka bir “analiz düzeyine” taşır</a:t>
            </a:r>
          </a:p>
          <a:p>
            <a:r>
              <a:rPr lang="tr-TR" dirty="0" smtClean="0"/>
              <a:t>Devletler boşlukta, keyiflerince hareket etmezler.</a:t>
            </a:r>
          </a:p>
          <a:p>
            <a:r>
              <a:rPr lang="tr-TR" dirty="0" smtClean="0"/>
              <a:t>Uluslararası </a:t>
            </a:r>
            <a:r>
              <a:rPr lang="tr-TR" dirty="0" smtClean="0"/>
              <a:t>sistemin etkisi altında davranırlar.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Neorealizm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Sistemi oluşturan şey: Güç dağılımının mahiyeti</a:t>
            </a:r>
          </a:p>
          <a:p>
            <a:r>
              <a:rPr lang="tr-TR" dirty="0" err="1" smtClean="0"/>
              <a:t>Bipolar</a:t>
            </a:r>
            <a:r>
              <a:rPr lang="tr-TR" dirty="0" smtClean="0"/>
              <a:t>; </a:t>
            </a:r>
            <a:r>
              <a:rPr lang="tr-TR" dirty="0" err="1" smtClean="0"/>
              <a:t>unipolar</a:t>
            </a:r>
            <a:r>
              <a:rPr lang="tr-TR" dirty="0" smtClean="0"/>
              <a:t>; </a:t>
            </a:r>
            <a:r>
              <a:rPr lang="tr-TR" dirty="0" err="1" smtClean="0"/>
              <a:t>multipolar</a:t>
            </a:r>
            <a:endParaRPr lang="tr-TR" dirty="0" smtClean="0"/>
          </a:p>
          <a:p>
            <a:r>
              <a:rPr lang="tr-TR" dirty="0" smtClean="0"/>
              <a:t>Sistem-devlet ilişkisi (Yapı-özne ilişkisi gibi)</a:t>
            </a:r>
          </a:p>
          <a:p>
            <a:r>
              <a:rPr lang="tr-TR" dirty="0" smtClean="0"/>
              <a:t>Özerkliğin alanı??</a:t>
            </a:r>
          </a:p>
          <a:p>
            <a:r>
              <a:rPr lang="tr-TR" dirty="0" smtClean="0"/>
              <a:t>Uluslararası </a:t>
            </a:r>
            <a:r>
              <a:rPr lang="tr-TR" dirty="0" smtClean="0"/>
              <a:t>örgütler için bir </a:t>
            </a:r>
            <a:r>
              <a:rPr lang="tr-TR" dirty="0" err="1" smtClean="0"/>
              <a:t>neorealist</a:t>
            </a:r>
            <a:r>
              <a:rPr lang="tr-TR" dirty="0" smtClean="0"/>
              <a:t> ne söyler?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Klasik liberal teori: Siyaset ve Ekonomi Yaklaşımı olarak liberalizm</a:t>
            </a:r>
            <a:r>
              <a:rPr lang="tr-TR" dirty="0" smtClean="0"/>
              <a:t>.</a:t>
            </a:r>
          </a:p>
          <a:p>
            <a:r>
              <a:rPr lang="tr-TR" dirty="0" smtClean="0"/>
              <a:t>Liberalizmin Temel Öncülleri?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Rasyonellik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Çıkar odaklı davranma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Denge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/>
              <a:t>B</a:t>
            </a:r>
            <a:r>
              <a:rPr lang="tr-TR" dirty="0" smtClean="0"/>
              <a:t>ireysel özgürlük</a:t>
            </a:r>
            <a:endParaRPr lang="tr-TR" dirty="0" smtClean="0"/>
          </a:p>
          <a:p>
            <a:r>
              <a:rPr lang="tr-TR" dirty="0" smtClean="0"/>
              <a:t>Uluslararası İlişkiler Teorisi Olarak Liberalizm</a:t>
            </a:r>
          </a:p>
          <a:p>
            <a:pPr>
              <a:buNone/>
            </a:pPr>
            <a:r>
              <a:rPr lang="tr-TR" sz="2800" dirty="0"/>
              <a:t>	 </a:t>
            </a:r>
            <a:r>
              <a:rPr lang="tr-TR" sz="2800" dirty="0" smtClean="0"/>
              <a:t>- Demokratik Barış Teorisi</a:t>
            </a:r>
          </a:p>
          <a:p>
            <a:pPr>
              <a:buNone/>
            </a:pPr>
            <a:r>
              <a:rPr lang="tr-TR" sz="2800" dirty="0"/>
              <a:t>	 </a:t>
            </a:r>
            <a:r>
              <a:rPr lang="tr-TR" sz="2800" dirty="0" smtClean="0"/>
              <a:t>- Karşılıklı Bağımlılık Yaklaşımı (</a:t>
            </a:r>
            <a:r>
              <a:rPr lang="tr-TR" sz="2800" dirty="0" err="1" smtClean="0"/>
              <a:t>Neoliberalizm</a:t>
            </a:r>
            <a:r>
              <a:rPr lang="tr-TR" sz="2800" dirty="0" smtClean="0"/>
              <a:t>)</a:t>
            </a:r>
          </a:p>
          <a:p>
            <a:pPr>
              <a:buNone/>
            </a:pPr>
            <a:r>
              <a:rPr lang="tr-TR" sz="2800" dirty="0"/>
              <a:t>	</a:t>
            </a:r>
            <a:r>
              <a:rPr lang="tr-TR" sz="2800" dirty="0" smtClean="0"/>
              <a:t>- Liberal Kurumsalcılık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Demokratik Barış Teorisi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Kökenleri Kant’ın “</a:t>
            </a:r>
            <a:r>
              <a:rPr lang="tr-TR" dirty="0" err="1" smtClean="0"/>
              <a:t>perpetual</a:t>
            </a:r>
            <a:r>
              <a:rPr lang="tr-TR" dirty="0" smtClean="0"/>
              <a:t> </a:t>
            </a:r>
            <a:r>
              <a:rPr lang="tr-TR" dirty="0" err="1" smtClean="0"/>
              <a:t>peace</a:t>
            </a:r>
            <a:r>
              <a:rPr lang="tr-TR" dirty="0" smtClean="0"/>
              <a:t>” (ebedi barış” yaklaşımında bulunabilir. Ebedi barışın bazı koşullarda mümkün ve ideal olması</a:t>
            </a:r>
          </a:p>
          <a:p>
            <a:r>
              <a:rPr lang="tr-TR" dirty="0" smtClean="0"/>
              <a:t>Güvesizlik ve savaşlar devletlerin yanlış yönetilmesinden; bencil ve ufuksuz siyasetçilerden kaynaklanır.</a:t>
            </a:r>
          </a:p>
          <a:p>
            <a:r>
              <a:rPr lang="tr-TR" dirty="0" smtClean="0"/>
              <a:t>Bu liderlerin otoritesi nasıl sınırlandırılabilir?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Demokratik Barış Teorisi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Demokrasi burada bir çözüm olarak devreye girer.</a:t>
            </a:r>
          </a:p>
          <a:p>
            <a:r>
              <a:rPr lang="tr-TR" dirty="0" smtClean="0"/>
              <a:t>Neden? Demokrasi hesap vermeyi mümkün kılan ve hataları cezalandıran bir sistemdir. </a:t>
            </a:r>
          </a:p>
          <a:p>
            <a:r>
              <a:rPr lang="tr-TR" dirty="0" smtClean="0"/>
              <a:t>Demokratik rejimin ilkeleri uluslar arası barış ile uyumludur. (Kendi yurttaşlarının iradesine saygı duyan bir rejim diğer ülkelerdeki yurttaşlara da saygı duyma eğilimi taşır.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Demokratik Barış Teorisi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Sonuç: Demokratik rejime sahip devletler birbirleriyle savaşmazlar. (Michael W. </a:t>
            </a:r>
            <a:r>
              <a:rPr lang="tr-TR" dirty="0" err="1" smtClean="0"/>
              <a:t>Doyle</a:t>
            </a:r>
            <a:r>
              <a:rPr lang="tr-TR" dirty="0" smtClean="0"/>
              <a:t>)</a:t>
            </a:r>
          </a:p>
          <a:p>
            <a:r>
              <a:rPr lang="tr-TR" dirty="0" smtClean="0"/>
              <a:t>Sorun demokratik olmayan rejimlerin varlığından kaynaklanmaktadır. </a:t>
            </a:r>
          </a:p>
          <a:p>
            <a:r>
              <a:rPr lang="tr-TR" dirty="0" smtClean="0"/>
              <a:t>Peki bu sorun nasıl çözülecektir?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Karşılıklı Bağımlılık Yaklaşımı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Liberalizmin ekonomik önermelerine dayanır</a:t>
            </a:r>
          </a:p>
          <a:p>
            <a:r>
              <a:rPr lang="tr-TR" dirty="0" smtClean="0"/>
              <a:t>Serbest ticaret ilişkilerinden bütün devletler istifade eder.</a:t>
            </a:r>
          </a:p>
          <a:p>
            <a:r>
              <a:rPr lang="tr-TR" dirty="0" smtClean="0"/>
              <a:t>Ticaret devletler arasında bir karşılıklı bağımlılık yaratır. </a:t>
            </a:r>
          </a:p>
          <a:p>
            <a:r>
              <a:rPr lang="tr-TR" dirty="0" smtClean="0"/>
              <a:t>Bu karşılıklı bağımlılık savaş riskini azaltır.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Örgütler ve 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Liberal Kurumsalcılık: Demokratik Barış Teorisinin ve Ekonomik Liberalizmin bir Uzantısı</a:t>
            </a:r>
          </a:p>
          <a:p>
            <a:r>
              <a:rPr lang="tr-TR" dirty="0" smtClean="0"/>
              <a:t>Demokratik devletlerin hakim olduğu ve serbest ticaretin yaygınlaştığı bir sisteme nasıl ulaşılır?</a:t>
            </a:r>
          </a:p>
          <a:p>
            <a:r>
              <a:rPr lang="tr-TR" dirty="0" smtClean="0"/>
              <a:t>Sadece bu devletlerin teker teker sayısının artması yetmez.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Uluslararası Örgütler ve Liberalizm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Aynı zamanda bunu özendirecek ve hatta zorlayacak uluslar arası örgütlere gereksinim vardır.</a:t>
            </a:r>
          </a:p>
          <a:p>
            <a:r>
              <a:rPr lang="tr-TR" dirty="0" smtClean="0"/>
              <a:t>I. Ve II. Dünya Savaşı sonrası ortaya çıkan kurumlar bu arayışın bir ürünüdür.</a:t>
            </a:r>
          </a:p>
          <a:p>
            <a:r>
              <a:rPr lang="tr-TR" dirty="0" smtClean="0"/>
              <a:t>Bu örgütler ne işe yarayacaktır:</a:t>
            </a:r>
          </a:p>
          <a:p>
            <a:pPr lvl="1"/>
            <a:r>
              <a:rPr lang="tr-TR" dirty="0" smtClean="0"/>
              <a:t>Anti-demokratik devletlere karşı caydırıcılık</a:t>
            </a:r>
          </a:p>
          <a:p>
            <a:pPr lvl="1"/>
            <a:r>
              <a:rPr lang="tr-TR" dirty="0" smtClean="0"/>
              <a:t>Demokratik devletler arasında işbirliği</a:t>
            </a:r>
          </a:p>
          <a:p>
            <a:pPr lvl="1"/>
            <a:r>
              <a:rPr lang="tr-TR" dirty="0" smtClean="0"/>
              <a:t>Çıkarlarını çoğaltmak isteyen devletler için çekim merkezi</a:t>
            </a:r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Realizm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Liberalizmin bir eleştirisi olarak ortaya çıktı</a:t>
            </a:r>
          </a:p>
          <a:p>
            <a:r>
              <a:rPr lang="tr-TR" dirty="0" smtClean="0"/>
              <a:t>II. Dünya Savaşı sonrası yaygınlaştı</a:t>
            </a:r>
            <a:r>
              <a:rPr lang="tr-TR" dirty="0" smtClean="0"/>
              <a:t>. Gözlem</a:t>
            </a:r>
            <a:r>
              <a:rPr lang="tr-TR" dirty="0" smtClean="0"/>
              <a:t>: Önlenemez savaş ve güvensizlik durumu</a:t>
            </a:r>
          </a:p>
          <a:p>
            <a:r>
              <a:rPr lang="tr-TR" dirty="0" smtClean="0"/>
              <a:t>Bu kadar tarihsel, yaygın ve evrensel olan bir şey “hata” sonucu ortaya </a:t>
            </a:r>
            <a:r>
              <a:rPr lang="tr-TR" dirty="0"/>
              <a:t>çıkmaz. (İkinci Dünya Savaşı destekleyici bir örnek olarak sunuldu</a:t>
            </a:r>
            <a:r>
              <a:rPr lang="tr-TR" dirty="0" smtClean="0"/>
              <a:t>)</a:t>
            </a:r>
            <a:endParaRPr lang="tr-TR" dirty="0" smtClean="0"/>
          </a:p>
          <a:p>
            <a:r>
              <a:rPr lang="tr-TR" dirty="0" smtClean="0"/>
              <a:t>O zaman bunun arkasında ne var?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1476</TotalTime>
  <Words>506</Words>
  <Application>Microsoft Office PowerPoint</Application>
  <PresentationFormat>Ekran Gösterisi (4:3)</PresentationFormat>
  <Paragraphs>77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Ofis Teması</vt:lpstr>
      <vt:lpstr>ULUSLARI İLİŞKİLER TEORİLERİ VE ÖRGÜTLER</vt:lpstr>
      <vt:lpstr>Liberalizm</vt:lpstr>
      <vt:lpstr>Demokratik Barış Teorisi</vt:lpstr>
      <vt:lpstr>Demokratik Barış Teorisi</vt:lpstr>
      <vt:lpstr>Demokratik Barış Teorisi</vt:lpstr>
      <vt:lpstr>Karşılıklı Bağımlılık Yaklaşımı</vt:lpstr>
      <vt:lpstr>Uluslararası Örgütler ve Liberalizm</vt:lpstr>
      <vt:lpstr>Uluslararası Örgütler ve Liberalizm</vt:lpstr>
      <vt:lpstr>Realizm</vt:lpstr>
      <vt:lpstr>Realizm</vt:lpstr>
      <vt:lpstr>Realizm (devam)</vt:lpstr>
      <vt:lpstr>Realizm ve Uluslararası Örgütler</vt:lpstr>
      <vt:lpstr>Neorealizm</vt:lpstr>
      <vt:lpstr>Neorealizm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cenksaracoglu</cp:lastModifiedBy>
  <cp:revision>23</cp:revision>
  <dcterms:created xsi:type="dcterms:W3CDTF">2014-02-18T21:50:20Z</dcterms:created>
  <dcterms:modified xsi:type="dcterms:W3CDTF">2016-02-24T07:24:25Z</dcterms:modified>
</cp:coreProperties>
</file>