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licey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CB0B1-BEF2-4B2E-A81B-47F6AA2B0E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Синтаксис </a:t>
            </a:r>
            <a:r>
              <a:rPr lang="tr-TR" dirty="0"/>
              <a:t>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08CD69-D3F2-4000-8667-1A55860AC7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Урок 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3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15689-4CFA-4265-A0A5-589ED2FF6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12913"/>
          </a:xfrm>
        </p:spPr>
        <p:txBody>
          <a:bodyPr>
            <a:normAutofit fontScale="90000"/>
          </a:bodyPr>
          <a:lstStyle/>
          <a:p>
            <a:r>
              <a:rPr lang="ru-RU" dirty="0"/>
              <a:t>Сказуемое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85B2D-C758-44DB-959F-410481E88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8300"/>
            <a:ext cx="9601200" cy="4533900"/>
          </a:xfrm>
        </p:spPr>
        <p:txBody>
          <a:bodyPr/>
          <a:lstStyle/>
          <a:p>
            <a:pPr algn="just"/>
            <a:r>
              <a:rPr lang="ru-RU" b="1" i="0" dirty="0">
                <a:solidFill>
                  <a:schemeClr val="tx1"/>
                </a:solidFill>
                <a:effectLst/>
                <a:latin typeface="Lato"/>
              </a:rPr>
              <a:t>Сказуемое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– это главный член предложения, который обычно согласуется с подлежащим (в числе, в лице или в роде) и имеет значение, выраженное в вопросах: 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что делает предмет? что с ним происходит? каков он? что он такое? кто он такой?</a:t>
            </a:r>
            <a:endParaRPr lang="ru-RU" b="0" i="0" dirty="0">
              <a:solidFill>
                <a:schemeClr val="tx1"/>
              </a:solidFill>
              <a:effectLst/>
              <a:latin typeface="Lato"/>
            </a:endParaRPr>
          </a:p>
          <a:p>
            <a:pPr algn="just"/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Сказуемое выражает грамматическое значение одного из наклонений (изъявительное наклонение – настоящее, прошедшее, будущее время; условное наклонение, повелительное наклонение).</a:t>
            </a:r>
          </a:p>
          <a:p>
            <a:pPr algn="just"/>
            <a:r>
              <a:rPr lang="ru-RU" b="1" i="0" dirty="0">
                <a:solidFill>
                  <a:schemeClr val="tx1"/>
                </a:solidFill>
                <a:effectLst/>
                <a:latin typeface="Lato"/>
              </a:rPr>
              <a:t>Типы сказуемых:</a:t>
            </a:r>
            <a:endParaRPr lang="ru-RU" b="0" i="0" dirty="0">
              <a:solidFill>
                <a:schemeClr val="tx1"/>
              </a:solidFill>
              <a:effectLst/>
              <a:latin typeface="Lato"/>
            </a:endParaRPr>
          </a:p>
          <a:p>
            <a:pPr lvl="1">
              <a:buFont typeface="+mj-lt"/>
              <a:buAutoNum type="arabicPeriod"/>
            </a:pP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Простое глагольное сказуемое – </a:t>
            </a:r>
            <a:r>
              <a:rPr lang="ru-RU" b="1" i="0" dirty="0">
                <a:solidFill>
                  <a:schemeClr val="tx1"/>
                </a:solidFill>
                <a:effectLst/>
                <a:latin typeface="Lato"/>
              </a:rPr>
              <a:t>ПГС</a:t>
            </a:r>
            <a:endParaRPr lang="ru-RU" b="0" i="0" dirty="0">
              <a:solidFill>
                <a:schemeClr val="tx1"/>
              </a:solidFill>
              <a:effectLst/>
              <a:latin typeface="Lato"/>
            </a:endParaRPr>
          </a:p>
          <a:p>
            <a:pPr lvl="1">
              <a:buFont typeface="+mj-lt"/>
              <a:buAutoNum type="arabicPeriod"/>
            </a:pP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Составное глагольное сказуемое – </a:t>
            </a:r>
            <a:r>
              <a:rPr lang="ru-RU" b="1" i="0" dirty="0">
                <a:solidFill>
                  <a:schemeClr val="tx1"/>
                </a:solidFill>
                <a:effectLst/>
                <a:latin typeface="Lato"/>
              </a:rPr>
              <a:t>СГС</a:t>
            </a:r>
          </a:p>
          <a:p>
            <a:pPr lvl="1">
              <a:buFont typeface="+mj-lt"/>
              <a:buAutoNum type="arabicPeriod"/>
            </a:pP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Составное именное сказуемое – </a:t>
            </a:r>
            <a:r>
              <a:rPr lang="ru-RU" b="1" i="0" dirty="0">
                <a:solidFill>
                  <a:schemeClr val="tx1"/>
                </a:solidFill>
                <a:effectLst/>
                <a:latin typeface="Lato"/>
              </a:rPr>
              <a:t>СИС</a:t>
            </a:r>
            <a:endParaRPr lang="ru-RU" b="0" i="0" dirty="0">
              <a:solidFill>
                <a:schemeClr val="tx1"/>
              </a:solidFill>
              <a:effectLst/>
              <a:latin typeface="Lato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928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790FE-64EB-4BDC-8F7F-AE539BF26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47650"/>
            <a:ext cx="9601200" cy="905289"/>
          </a:xfrm>
        </p:spPr>
        <p:txBody>
          <a:bodyPr/>
          <a:lstStyle/>
          <a:p>
            <a:r>
              <a:rPr lang="ru-RU" dirty="0"/>
              <a:t>Простое глагольное сказуемое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53868-708F-4ADC-8E21-2867ED2E8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152939"/>
            <a:ext cx="9601200" cy="51816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 русском языке функцию простого глагольного сказуемого может выражать: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Глагол в форме какого-либо наклонения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Lato"/>
              </a:rPr>
              <a:t>Пример: 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Наступает хмурое утро.</a:t>
            </a:r>
            <a:br>
              <a:rPr lang="ru-RU" b="0" i="1" dirty="0">
                <a:solidFill>
                  <a:srgbClr val="000000"/>
                </a:solidFill>
                <a:effectLst/>
                <a:latin typeface="Lato"/>
              </a:rPr>
            </a:b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	Наступило хмурое утро.</a:t>
            </a:r>
            <a:br>
              <a:rPr lang="ru-RU" b="0" i="1" dirty="0">
                <a:solidFill>
                  <a:srgbClr val="000000"/>
                </a:solidFill>
                <a:effectLst/>
                <a:latin typeface="Lato"/>
              </a:rPr>
            </a:b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	Сергей будет поступать в театральное училище.</a:t>
            </a:r>
            <a:br>
              <a:rPr lang="ru-RU" b="0" i="1" dirty="0">
                <a:solidFill>
                  <a:srgbClr val="000000"/>
                </a:solidFill>
                <a:effectLst/>
                <a:latin typeface="Lato"/>
              </a:rPr>
            </a:b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	Он с удовольствием уехал бы в деревню.</a:t>
            </a:r>
            <a:br>
              <a:rPr lang="ru-RU" b="0" i="1" dirty="0">
                <a:solidFill>
                  <a:srgbClr val="000000"/>
                </a:solidFill>
                <a:effectLst/>
                <a:latin typeface="Lato"/>
              </a:rPr>
            </a:b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	Запишите домашнее задание.</a:t>
            </a:r>
          </a:p>
          <a:p>
            <a:pPr marL="0" indent="0">
              <a:buNone/>
            </a:pPr>
            <a:endParaRPr lang="ru-RU" b="0" i="1" dirty="0">
              <a:solidFill>
                <a:srgbClr val="000000"/>
              </a:solidFill>
              <a:effectLst/>
              <a:latin typeface="Lato"/>
            </a:endParaRP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Независимый инфинитив</a:t>
            </a:r>
            <a:endParaRPr lang="ru-RU" i="1" dirty="0">
              <a:solidFill>
                <a:srgbClr val="000000"/>
              </a:solidFill>
              <a:latin typeface="Lato"/>
            </a:endParaRPr>
          </a:p>
          <a:p>
            <a:pPr marL="0" indent="0">
              <a:buNone/>
            </a:pPr>
            <a:r>
              <a:rPr lang="ru-RU" i="1" dirty="0">
                <a:solidFill>
                  <a:srgbClr val="000000"/>
                </a:solidFill>
                <a:latin typeface="Lato"/>
              </a:rPr>
              <a:t>Пример: 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Жить – родине служить.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145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F9AC8-B960-4103-AF90-D4AEFC92F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8104" y="463826"/>
            <a:ext cx="9601200" cy="5907157"/>
          </a:xfrm>
        </p:spPr>
        <p:txBody>
          <a:bodyPr>
            <a:normAutofit lnSpcReduction="10000"/>
          </a:bodyPr>
          <a:lstStyle/>
          <a:p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Междометные глагольные формы (усечённые формы глагола типа </a:t>
            </a:r>
            <a:r>
              <a:rPr lang="ru-RU" b="1" i="1" dirty="0">
                <a:solidFill>
                  <a:schemeClr val="tx1"/>
                </a:solidFill>
                <a:effectLst/>
                <a:latin typeface="Lato"/>
              </a:rPr>
              <a:t>бац, хвать, прыг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)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Lato"/>
              </a:rPr>
              <a:t>Пример</a:t>
            </a:r>
            <a:r>
              <a:rPr lang="ru-RU" dirty="0">
                <a:solidFill>
                  <a:schemeClr val="tx1"/>
                </a:solidFill>
                <a:latin typeface="Lato"/>
              </a:rPr>
              <a:t>: 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Подруга каждая тут тихо толк подругу.</a:t>
            </a:r>
            <a:endParaRPr lang="ru-RU" dirty="0">
              <a:solidFill>
                <a:schemeClr val="tx1"/>
              </a:solidFill>
              <a:latin typeface="Lato"/>
            </a:endParaRPr>
          </a:p>
          <a:p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Фразеологический оборот с главным словом – глаголом в спрягаемой </a:t>
            </a:r>
            <a:r>
              <a:rPr lang="ru-RU" i="0" dirty="0">
                <a:solidFill>
                  <a:schemeClr val="tx1"/>
                </a:solidFill>
                <a:effectLst/>
                <a:latin typeface="Lato"/>
              </a:rPr>
              <a:t>форме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Lato"/>
              </a:rPr>
              <a:t>Пример:</a:t>
            </a:r>
            <a:r>
              <a:rPr lang="ru-RU" dirty="0">
                <a:solidFill>
                  <a:schemeClr val="tx1"/>
                </a:solidFill>
                <a:latin typeface="Lato"/>
              </a:rPr>
              <a:t> 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Он опять лодыря гоняет.</a:t>
            </a:r>
          </a:p>
          <a:p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Глагол в спрягаемой форме + модальная частица (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да, пусть, пускай, давай, давайте, было, будто, как будто, как бы, словно, точно, едва ли, чуть не, только что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и др.)</a:t>
            </a:r>
            <a:endParaRPr lang="ru-RU" i="1" dirty="0">
              <a:solidFill>
                <a:schemeClr val="tx1"/>
              </a:solidFill>
              <a:latin typeface="Lato"/>
            </a:endParaRPr>
          </a:p>
          <a:p>
            <a:pPr marL="0" indent="0">
              <a:buNone/>
            </a:pPr>
            <a:r>
              <a:rPr lang="ru-RU" b="1" i="1" dirty="0">
                <a:solidFill>
                  <a:schemeClr val="tx1"/>
                </a:solidFill>
                <a:latin typeface="Lato"/>
              </a:rPr>
              <a:t>Пример</a:t>
            </a:r>
            <a:r>
              <a:rPr lang="ru-RU" i="1" dirty="0">
                <a:solidFill>
                  <a:schemeClr val="tx1"/>
                </a:solidFill>
                <a:latin typeface="Lato"/>
              </a:rPr>
              <a:t>: 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Давай я поеду с тобой.</a:t>
            </a:r>
            <a:br>
              <a:rPr lang="ru-RU" b="0" i="1" dirty="0">
                <a:solidFill>
                  <a:schemeClr val="tx1"/>
                </a:solidFill>
                <a:effectLst/>
                <a:latin typeface="Lato"/>
              </a:rPr>
            </a:b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	Пусть уезжает с отцом.</a:t>
            </a:r>
            <a:br>
              <a:rPr lang="ru-RU" b="0" i="1" dirty="0">
                <a:solidFill>
                  <a:schemeClr val="tx1"/>
                </a:solidFill>
                <a:effectLst/>
                <a:latin typeface="Lato"/>
              </a:rPr>
            </a:b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	Да приснятся тебе сладкие сны.</a:t>
            </a:r>
            <a:br>
              <a:rPr lang="ru-RU" b="0" i="1" dirty="0">
                <a:solidFill>
                  <a:schemeClr val="tx1"/>
                </a:solidFill>
                <a:effectLst/>
                <a:latin typeface="Lato"/>
              </a:rPr>
            </a:b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	Он было пошёл к двери, но вдруг остановился.</a:t>
            </a:r>
            <a:br>
              <a:rPr lang="ru-RU" b="0" i="1" dirty="0">
                <a:solidFill>
                  <a:schemeClr val="tx1"/>
                </a:solidFill>
                <a:effectLst/>
                <a:latin typeface="Lato"/>
              </a:rPr>
            </a:b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	В комнате как будто попахивало гарью.</a:t>
            </a:r>
            <a:br>
              <a:rPr lang="ru-RU" b="0" i="1" dirty="0">
                <a:solidFill>
                  <a:schemeClr val="tx1"/>
                </a:solidFill>
                <a:effectLst/>
                <a:latin typeface="Lato"/>
              </a:rPr>
            </a:b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	Он словно остолбенел от испуга.</a:t>
            </a:r>
            <a:br>
              <a:rPr lang="ru-RU" b="0" i="1" dirty="0">
                <a:solidFill>
                  <a:schemeClr val="tx1"/>
                </a:solidFill>
                <a:effectLst/>
                <a:latin typeface="Lato"/>
              </a:rPr>
            </a:b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	Он чуть не умер с горя.</a:t>
            </a:r>
            <a:br>
              <a:rPr lang="ru-RU" b="0" i="1" dirty="0">
                <a:solidFill>
                  <a:schemeClr val="tx1"/>
                </a:solidFill>
                <a:effectLst/>
                <a:latin typeface="Lato"/>
              </a:rPr>
            </a:b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	Он только что не кувыркался, стараясь рассмешить публику.</a:t>
            </a:r>
            <a:br>
              <a:rPr lang="ru-RU" b="0" i="1" dirty="0">
                <a:solidFill>
                  <a:schemeClr val="tx1"/>
                </a:solidFill>
                <a:effectLst/>
                <a:latin typeface="Lato"/>
              </a:rPr>
            </a:b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	Он едва ли не помешался от радости.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218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C9AC8-3B16-4346-AC09-3B018B5B4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09600"/>
            <a:ext cx="9601200" cy="5257800"/>
          </a:xfrm>
        </p:spPr>
        <p:txBody>
          <a:bodyPr>
            <a:normAutofit/>
          </a:bodyPr>
          <a:lstStyle/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Форма сложного будущего времени (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буду писать; будут петь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и др.) – это простое глагольное сказуемое;</a:t>
            </a:r>
          </a:p>
          <a:p>
            <a:pPr algn="just"/>
            <a:r>
              <a:rPr lang="ru-RU" b="1" i="1" dirty="0">
                <a:solidFill>
                  <a:schemeClr val="tx1"/>
                </a:solidFill>
                <a:effectLst/>
                <a:latin typeface="Lato"/>
              </a:rPr>
              <a:t>словно, будто, как будто, точно, как бы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при сказуемом – модальные частицы, а не сравнительные союзы, поэтому запятая перед ними не ставится (подлежащее со сказуемым никогда не разделяются запятой!);</a:t>
            </a:r>
          </a:p>
          <a:p>
            <a:pPr algn="just"/>
            <a:endParaRPr lang="ru-RU" dirty="0">
              <a:solidFill>
                <a:schemeClr val="tx1"/>
              </a:solidFill>
              <a:latin typeface="Lato"/>
            </a:endParaRPr>
          </a:p>
          <a:p>
            <a:pPr algn="just"/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модальная частица </a:t>
            </a:r>
            <a:r>
              <a:rPr lang="ru-RU" b="1" i="1" dirty="0">
                <a:solidFill>
                  <a:schemeClr val="tx1"/>
                </a:solidFill>
                <a:effectLst/>
                <a:latin typeface="Lato"/>
              </a:rPr>
              <a:t>было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обозначает действие, начавшееся, но не свершившееся из-за каких-либо причин, непредвиденных обстоятельств, и запятыми (в отличие от вводных слов </a:t>
            </a:r>
            <a:r>
              <a:rPr lang="ru-RU" b="1" i="1" dirty="0">
                <a:solidFill>
                  <a:schemeClr val="tx1"/>
                </a:solidFill>
                <a:effectLst/>
                <a:latin typeface="Lato"/>
              </a:rPr>
              <a:t>бывает, бывало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со значением регулярной повторяемости действия) не выделяется.</a:t>
            </a:r>
          </a:p>
          <a:p>
            <a:pPr marL="0" indent="0" algn="just">
              <a:buNone/>
            </a:pP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Пример: 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Он, </a:t>
            </a:r>
            <a:r>
              <a:rPr lang="ru-RU" b="1" i="1" dirty="0">
                <a:solidFill>
                  <a:schemeClr val="tx1"/>
                </a:solidFill>
                <a:effectLst/>
                <a:latin typeface="Lato"/>
              </a:rPr>
              <a:t>бывало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, неделями в деревне не показывался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;</a:t>
            </a:r>
            <a:endParaRPr lang="tr-TR" b="0" i="0" dirty="0">
              <a:solidFill>
                <a:schemeClr val="tx1"/>
              </a:solidFill>
              <a:effectLst/>
              <a:latin typeface="Lato"/>
            </a:endParaRPr>
          </a:p>
          <a:p>
            <a:pPr marL="0" indent="0" algn="just">
              <a:buNone/>
            </a:pPr>
            <a:r>
              <a:rPr lang="tr-TR" dirty="0">
                <a:solidFill>
                  <a:schemeClr val="tx1"/>
                </a:solidFill>
                <a:latin typeface="Lato"/>
              </a:rPr>
              <a:t>	</a:t>
            </a:r>
            <a:r>
              <a:rPr lang="ru-RU" dirty="0">
                <a:solidFill>
                  <a:schemeClr val="tx1"/>
                </a:solidFill>
                <a:latin typeface="Lato"/>
              </a:rPr>
              <a:t>Он </a:t>
            </a:r>
            <a:r>
              <a:rPr lang="ru-RU" b="1" dirty="0">
                <a:solidFill>
                  <a:schemeClr val="tx1"/>
                </a:solidFill>
                <a:latin typeface="Lato"/>
              </a:rPr>
              <a:t>было</a:t>
            </a:r>
            <a:r>
              <a:rPr lang="ru-RU" dirty="0">
                <a:solidFill>
                  <a:schemeClr val="tx1"/>
                </a:solidFill>
                <a:latin typeface="Lato"/>
              </a:rPr>
              <a:t> подошел к двери, но вдруг остановился.</a:t>
            </a:r>
            <a:endParaRPr lang="ru-RU" b="0" i="0" dirty="0">
              <a:solidFill>
                <a:schemeClr val="tx1"/>
              </a:solidFill>
              <a:effectLst/>
              <a:latin typeface="Lato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56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C9AC8-3B16-4346-AC09-3B018B5B4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19200"/>
            <a:ext cx="9601200" cy="4648200"/>
          </a:xfrm>
        </p:spPr>
        <p:txBody>
          <a:bodyPr>
            <a:normAutofit/>
          </a:bodyPr>
          <a:lstStyle/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чтобы отличить простое глагольное сказуемое, выраженное фразеологизмом, от составного именного сказуемого, следует помнить:</a:t>
            </a:r>
          </a:p>
          <a:p>
            <a:pPr marL="0" indent="0" algn="just">
              <a:buNone/>
            </a:pPr>
            <a:r>
              <a:rPr lang="ru-RU" b="1" i="0" dirty="0">
                <a:solidFill>
                  <a:srgbClr val="635274"/>
                </a:solidFill>
                <a:effectLst/>
                <a:latin typeface="Lato"/>
              </a:rPr>
              <a:t>	а)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фразеологизм часто можно заменить одним словом:</a:t>
            </a:r>
          </a:p>
          <a:p>
            <a:pPr marL="0" indent="0" algn="just" fontAlgn="base">
              <a:buNone/>
            </a:pPr>
            <a:r>
              <a:rPr lang="ru-RU" b="1" dirty="0">
                <a:solidFill>
                  <a:srgbClr val="000000"/>
                </a:solidFill>
                <a:effectLst/>
                <a:latin typeface="Lato"/>
              </a:rPr>
              <a:t>Пример</a:t>
            </a:r>
            <a:r>
              <a:rPr lang="ru-RU" b="0" dirty="0">
                <a:solidFill>
                  <a:srgbClr val="000000"/>
                </a:solidFill>
                <a:effectLst/>
                <a:latin typeface="Lato"/>
              </a:rPr>
              <a:t>: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 одержать победу – победить; иметь значение – значить; дать обещание – обещать; отдать приказ – приказать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и др.;</a:t>
            </a:r>
          </a:p>
          <a:p>
            <a:pPr marL="0" indent="0" algn="just">
              <a:buNone/>
            </a:pPr>
            <a:r>
              <a:rPr lang="ru-RU" b="1" i="0" dirty="0">
                <a:solidFill>
                  <a:srgbClr val="635274"/>
                </a:solidFill>
                <a:effectLst/>
                <a:latin typeface="Lato"/>
              </a:rPr>
              <a:t>	б)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в простом глагольном сказуемом-фразеологизме глагол нельзя заменить на связку </a:t>
            </a:r>
            <a:r>
              <a:rPr lang="ru-RU" b="1" i="1" dirty="0">
                <a:solidFill>
                  <a:srgbClr val="CC0033"/>
                </a:solidFill>
                <a:effectLst/>
                <a:latin typeface="Lato"/>
              </a:rPr>
              <a:t>быть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, а в составном именном сказуемом – можно.</a:t>
            </a:r>
          </a:p>
          <a:p>
            <a:pPr marL="0" indent="0" algn="just" fontAlgn="base">
              <a:buNone/>
            </a:pPr>
            <a:r>
              <a:rPr lang="ru-RU" b="1" dirty="0">
                <a:solidFill>
                  <a:srgbClr val="000000"/>
                </a:solidFill>
                <a:latin typeface="Lato"/>
              </a:rPr>
              <a:t>Пример:</a:t>
            </a:r>
            <a:r>
              <a:rPr lang="ru-RU" b="1" i="0" dirty="0">
                <a:solidFill>
                  <a:srgbClr val="000000"/>
                </a:solidFill>
                <a:effectLst/>
                <a:latin typeface="Lato"/>
              </a:rPr>
              <a:t>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Он повесил нос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(ПГС) – нельзя: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Он был нос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;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Она сидела усталая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(СИС) –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Она была усталая; Он родился счастливым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(СИС) –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Он был счастливым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274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443B3-4DEC-4FE9-929F-A94AC7196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95130"/>
            <a:ext cx="9601200" cy="3962400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Lato"/>
              </a:rPr>
              <a:t> Найдите сказуемое в предложениях.</a:t>
            </a:r>
          </a:p>
          <a:p>
            <a:pPr marL="0" indent="0">
              <a:buNone/>
            </a:pPr>
            <a:endParaRPr lang="ru-RU" dirty="0">
              <a:latin typeface="Lato"/>
            </a:endParaRPr>
          </a:p>
          <a:p>
            <a:pPr marL="530352" lvl="1" indent="0">
              <a:buNone/>
            </a:pPr>
            <a:r>
              <a:rPr lang="ru-RU" b="0" i="0" dirty="0">
                <a:effectLst/>
                <a:latin typeface="Lato"/>
              </a:rPr>
              <a:t>Холуй трясется. Раб хохочет. Палач свою секиру точит. Тиран кромсает каплуна. Сверкает зимняя луна. (</a:t>
            </a:r>
            <a:r>
              <a:rPr lang="ru-RU" b="0" i="0" dirty="0" err="1">
                <a:effectLst/>
                <a:latin typeface="Lato"/>
              </a:rPr>
              <a:t>И.Бродский</a:t>
            </a:r>
            <a:r>
              <a:rPr lang="ru-RU" b="0" i="0" dirty="0">
                <a:effectLst/>
                <a:latin typeface="Lato"/>
              </a:rPr>
              <a:t>) </a:t>
            </a:r>
          </a:p>
          <a:p>
            <a:pPr marL="530352" lvl="1" indent="0">
              <a:buNone/>
            </a:pPr>
            <a:r>
              <a:rPr lang="ru-RU" b="0" i="0" dirty="0">
                <a:effectLst/>
                <a:latin typeface="Lato"/>
              </a:rPr>
              <a:t>Что ж, обратиться нам вспять, вспять повернуть корабли, чтобы опять испытать древнюю скудость земли? (</a:t>
            </a:r>
            <a:r>
              <a:rPr lang="ru-RU" b="0" i="0" dirty="0" err="1">
                <a:effectLst/>
                <a:latin typeface="Lato"/>
              </a:rPr>
              <a:t>Н.Гумилев</a:t>
            </a:r>
            <a:r>
              <a:rPr lang="ru-RU" b="0" i="0" dirty="0">
                <a:effectLst/>
                <a:latin typeface="Lato"/>
              </a:rPr>
              <a:t>) </a:t>
            </a:r>
          </a:p>
          <a:p>
            <a:pPr marL="530352" lvl="1" indent="0">
              <a:buNone/>
            </a:pPr>
            <a:r>
              <a:rPr lang="ru-RU" b="0" i="0" dirty="0">
                <a:effectLst/>
                <a:latin typeface="Lato"/>
              </a:rPr>
              <a:t>Кому-то пятками уже не мять по рощам щербленый лист и золото травы. (</a:t>
            </a:r>
            <a:r>
              <a:rPr lang="ru-RU" b="0" i="0" dirty="0" err="1">
                <a:effectLst/>
                <a:latin typeface="Lato"/>
              </a:rPr>
              <a:t>С.Есенин</a:t>
            </a:r>
            <a:r>
              <a:rPr lang="ru-RU" b="0" i="0" dirty="0">
                <a:effectLst/>
                <a:latin typeface="Lato"/>
              </a:rPr>
              <a:t>) </a:t>
            </a:r>
          </a:p>
          <a:p>
            <a:pPr marL="530352" lvl="1" indent="0">
              <a:buNone/>
            </a:pPr>
            <a:r>
              <a:rPr lang="ru-RU" b="0" i="0" dirty="0">
                <a:effectLst/>
                <a:latin typeface="Lato"/>
              </a:rPr>
              <a:t>Там, где вечно дремлет тайна, есть нездешние поля. (</a:t>
            </a:r>
            <a:r>
              <a:rPr lang="ru-RU" b="0" i="0" dirty="0" err="1">
                <a:effectLst/>
                <a:latin typeface="Lato"/>
              </a:rPr>
              <a:t>С.Есенин</a:t>
            </a:r>
            <a:r>
              <a:rPr lang="ru-RU" b="0" i="0" dirty="0">
                <a:effectLst/>
                <a:latin typeface="Lato"/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209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21D1D-5D66-4DB7-A70C-9CE2B2CC1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28E66-6187-4CB0-8599-77BFBBAB5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22784"/>
            <a:ext cx="9601200" cy="3988904"/>
          </a:xfrm>
        </p:spPr>
        <p:txBody>
          <a:bodyPr>
            <a:normAutofit/>
          </a:bodyPr>
          <a:lstStyle/>
          <a:p>
            <a:r>
              <a:rPr lang="tr-TR" dirty="0" err="1"/>
              <a:t>Nenkova</a:t>
            </a:r>
            <a:r>
              <a:rPr lang="tr-TR" dirty="0"/>
              <a:t>, T. </a:t>
            </a:r>
            <a:r>
              <a:rPr lang="tr-TR" dirty="0" err="1"/>
              <a:t>Praktiçeskaya</a:t>
            </a:r>
            <a:r>
              <a:rPr lang="tr-TR" dirty="0"/>
              <a:t> </a:t>
            </a:r>
            <a:r>
              <a:rPr lang="tr-TR" dirty="0" err="1"/>
              <a:t>grammatika</a:t>
            </a:r>
            <a:r>
              <a:rPr lang="tr-TR" dirty="0"/>
              <a:t> </a:t>
            </a:r>
            <a:r>
              <a:rPr lang="tr-TR" dirty="0" err="1"/>
              <a:t>russkogo</a:t>
            </a:r>
            <a:r>
              <a:rPr lang="tr-TR" dirty="0"/>
              <a:t> </a:t>
            </a:r>
            <a:r>
              <a:rPr lang="tr-TR" dirty="0" err="1"/>
              <a:t>yazıka</a:t>
            </a:r>
            <a:r>
              <a:rPr lang="tr-TR" dirty="0"/>
              <a:t>, </a:t>
            </a:r>
            <a:r>
              <a:rPr lang="tr-TR" dirty="0" err="1"/>
              <a:t>Veles</a:t>
            </a:r>
            <a:r>
              <a:rPr lang="tr-TR" dirty="0"/>
              <a:t>, Sofya, 2002.</a:t>
            </a:r>
          </a:p>
          <a:p>
            <a:r>
              <a:rPr lang="tr-TR" dirty="0" err="1"/>
              <a:t>Lekant</a:t>
            </a:r>
            <a:r>
              <a:rPr lang="tr-TR" dirty="0"/>
              <a:t>, P.A.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2001.</a:t>
            </a:r>
          </a:p>
          <a:p>
            <a:r>
              <a:rPr lang="tr-TR" dirty="0" err="1"/>
              <a:t>İvanova</a:t>
            </a:r>
            <a:r>
              <a:rPr lang="tr-TR" dirty="0"/>
              <a:t>, İ.S.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Sintaksis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Veliçko</a:t>
            </a:r>
            <a:r>
              <a:rPr lang="tr-TR" dirty="0"/>
              <a:t>, A.V.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Kniga</a:t>
            </a:r>
            <a:r>
              <a:rPr lang="tr-TR" dirty="0"/>
              <a:t> o </a:t>
            </a:r>
            <a:r>
              <a:rPr lang="tr-TR" dirty="0" err="1"/>
              <a:t>grammatike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Babaytseva</a:t>
            </a:r>
            <a:r>
              <a:rPr lang="tr-TR" dirty="0"/>
              <a:t>, V.V.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2010.</a:t>
            </a:r>
          </a:p>
          <a:p>
            <a:r>
              <a:rPr lang="tr-TR" dirty="0" err="1"/>
              <a:t>Rozental</a:t>
            </a:r>
            <a:r>
              <a:rPr lang="tr-TR" dirty="0"/>
              <a:t>, D.E.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Ayris-Press</a:t>
            </a:r>
            <a:r>
              <a:rPr lang="tr-TR" dirty="0"/>
              <a:t>: </a:t>
            </a:r>
            <a:r>
              <a:rPr lang="tr-TR" dirty="0" err="1"/>
              <a:t>Moskva</a:t>
            </a:r>
            <a:r>
              <a:rPr lang="tr-TR" dirty="0"/>
              <a:t>, 2004.</a:t>
            </a:r>
            <a:endParaRPr lang="ru-RU" dirty="0"/>
          </a:p>
          <a:p>
            <a:r>
              <a:rPr lang="tr-TR" dirty="0" err="1"/>
              <a:t>Skoblikova</a:t>
            </a:r>
            <a:r>
              <a:rPr lang="tr-TR" dirty="0"/>
              <a:t>, Ye.S.,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yazık. </a:t>
            </a:r>
            <a:r>
              <a:rPr lang="tr-TR" dirty="0" err="1"/>
              <a:t>Sintaksis</a:t>
            </a:r>
            <a:r>
              <a:rPr lang="tr-TR" dirty="0"/>
              <a:t> </a:t>
            </a:r>
            <a:r>
              <a:rPr lang="tr-TR" dirty="0" err="1"/>
              <a:t>slojnogopredlojeniya</a:t>
            </a:r>
            <a:r>
              <a:rPr lang="tr-TR" dirty="0"/>
              <a:t>, </a:t>
            </a:r>
            <a:r>
              <a:rPr lang="tr-TR" dirty="0" err="1"/>
              <a:t>Flinta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2006.</a:t>
            </a:r>
            <a:endParaRPr lang="ru-RU" dirty="0"/>
          </a:p>
          <a:p>
            <a:r>
              <a:rPr lang="en-US" dirty="0">
                <a:hlinkClick r:id="rId2"/>
              </a:rPr>
              <a:t>https://licey.net/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5112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1399</TotalTime>
  <Words>781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Franklin Gothic Book</vt:lpstr>
      <vt:lpstr>Lato</vt:lpstr>
      <vt:lpstr>Crop</vt:lpstr>
      <vt:lpstr>Синтаксис I</vt:lpstr>
      <vt:lpstr>Сказуемое</vt:lpstr>
      <vt:lpstr>Простое глагольное сказуемое</vt:lpstr>
      <vt:lpstr>PowerPoint Presentation</vt:lpstr>
      <vt:lpstr>PowerPoint Presentation</vt:lpstr>
      <vt:lpstr>PowerPoint Presentation</vt:lpstr>
      <vt:lpstr>PowerPoint Presentation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Синтаксис II</dc:title>
  <dc:creator>asus</dc:creator>
  <cp:lastModifiedBy>asus</cp:lastModifiedBy>
  <cp:revision>229</cp:revision>
  <dcterms:created xsi:type="dcterms:W3CDTF">2020-03-16T17:46:39Z</dcterms:created>
  <dcterms:modified xsi:type="dcterms:W3CDTF">2020-11-10T08:46:21Z</dcterms:modified>
</cp:coreProperties>
</file>