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5689-4CFA-4265-A0A5-589ED2FF6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12913"/>
          </a:xfrm>
        </p:spPr>
        <p:txBody>
          <a:bodyPr>
            <a:normAutofit fontScale="90000"/>
          </a:bodyPr>
          <a:lstStyle/>
          <a:p>
            <a:r>
              <a:rPr lang="ru-RU" dirty="0"/>
              <a:t>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85B2D-C758-44DB-959F-410481E88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4533900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Сказуемое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это главный член предложения, который обычно согласуется с подлежащим (в числе, в лице или в роде) и имеет значение, выраженное в вопросах: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что делает предмет? что с ним происходит? каков он? что он такое? кто он такой?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Сказуемое выражает грамматическое значение одного из наклонений (изъявительное наклонение – настоящее, прошедшее, будущее время; условное наклонение, повелительное наклонение).</a:t>
            </a:r>
          </a:p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Типы сказуемых: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Простое глагольное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ПГС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Составное глагольное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СГС</a:t>
            </a:r>
          </a:p>
          <a:p>
            <a:pPr lvl="1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Составное именное сказуемое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СИС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2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90FE-64EB-4BDC-8F7F-AE539BF26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905289"/>
          </a:xfrm>
        </p:spPr>
        <p:txBody>
          <a:bodyPr/>
          <a:lstStyle/>
          <a:p>
            <a:r>
              <a:rPr lang="ru-RU" dirty="0"/>
              <a:t>Простое глагольное 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53868-708F-4ADC-8E21-2867ED2E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52939"/>
            <a:ext cx="9601200" cy="51816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русском языке функцию простого глагольного сказуемого может выражать: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Глагол в форме какого-либо наклонения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Наступает хмурое утро.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Наступило хмурое утро.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Сергей будет поступать в театральное училище.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 с удовольствием уехал бы в деревню.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Запишите домашнее задание.</a:t>
            </a:r>
          </a:p>
          <a:p>
            <a:pPr marL="0" indent="0">
              <a:buNone/>
            </a:pPr>
            <a:endParaRPr lang="ru-RU" b="0" i="1" dirty="0">
              <a:solidFill>
                <a:srgbClr val="000000"/>
              </a:solidFill>
              <a:effectLst/>
              <a:latin typeface="Lato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Независимый инфинитив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Жить – родине служить.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45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F9AC8-B960-4103-AF90-D4AEFC92F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04" y="463826"/>
            <a:ext cx="9601200" cy="5907157"/>
          </a:xfrm>
        </p:spPr>
        <p:txBody>
          <a:bodyPr>
            <a:normAutofit lnSpcReduction="10000"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Междометные глагольные формы (усечённые формы глагола типа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бац, хвать, прыг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dirty="0">
                <a:solidFill>
                  <a:schemeClr val="tx1"/>
                </a:solidFill>
                <a:latin typeface="Lato"/>
              </a:rPr>
              <a:t>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Подруга каждая тут тихо толк подругу.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Фразеологический оборот с главным словом – глаголом в спрягаемой </a:t>
            </a:r>
            <a:r>
              <a:rPr lang="ru-RU" i="0" dirty="0">
                <a:solidFill>
                  <a:schemeClr val="tx1"/>
                </a:solidFill>
                <a:effectLst/>
                <a:latin typeface="Lato"/>
              </a:rPr>
              <a:t>форме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Lato"/>
              </a:rPr>
              <a:t>Пример:</a:t>
            </a:r>
            <a:r>
              <a:rPr lang="ru-RU" dirty="0">
                <a:solidFill>
                  <a:schemeClr val="tx1"/>
                </a:solidFill>
                <a:latin typeface="Lato"/>
              </a:rPr>
              <a:t>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 опять лодыря гоняет.</a:t>
            </a: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Глагол в спрягаемой форме + модальная частица (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да, пусть, пускай, давай, давайте, было, будто, как будто, как бы, словно, точно, едва ли, чуть не, только что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др.)</a:t>
            </a:r>
            <a:endParaRPr lang="ru-RU" i="1" dirty="0">
              <a:solidFill>
                <a:schemeClr val="tx1"/>
              </a:solidFill>
              <a:latin typeface="Lato"/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i="1" dirty="0">
                <a:solidFill>
                  <a:schemeClr val="tx1"/>
                </a:solidFill>
                <a:latin typeface="Lato"/>
              </a:rPr>
              <a:t>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Давай я поеду с тобой.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Пусть уезжает с отцом.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Да приснятся тебе сладкие сны.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было пошёл к двери, но вдруг остановился.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В комнате как будто попахивало гарью.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словно остолбенел от испуга.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чуть не умер с горя.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только что не кувыркался, стараясь рассмешить публику.</a:t>
            </a:r>
            <a:br>
              <a:rPr lang="ru-RU" b="0" i="1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едва ли не помешался от радости.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218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C9AC8-3B16-4346-AC09-3B018B5B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5257800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Форма сложного будущего времени (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буду писать; будут петь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др.) – это простое глагольное сказуемое;</a:t>
            </a:r>
          </a:p>
          <a:p>
            <a:pPr algn="just"/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словно, будто, как будто, точно, как бы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при сказуемом – модальные частицы, а не сравнительные союзы, поэтому запятая перед ними не ставится (подлежащее со сказуемым никогда не разделяются запятой!);</a:t>
            </a:r>
          </a:p>
          <a:p>
            <a:pPr algn="just"/>
            <a:endParaRPr lang="ru-RU" dirty="0">
              <a:solidFill>
                <a:schemeClr val="tx1"/>
              </a:solidFill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модальная частица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было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обозначает действие, начавшееся, но не свершившееся из-за каких-либо причин, непредвиденных обстоятельств, и запятыми (в отличие от вводных слов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бывает, бывало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со значением регулярной повторяемости действия) не выделяется.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Он,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бывало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, неделями в деревне не показывался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;</a:t>
            </a:r>
            <a:endParaRPr lang="tr-TR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dirty="0">
                <a:solidFill>
                  <a:schemeClr val="tx1"/>
                </a:solidFill>
                <a:latin typeface="Lato"/>
              </a:rPr>
              <a:t>Он </a:t>
            </a:r>
            <a:r>
              <a:rPr lang="ru-RU" b="1" dirty="0">
                <a:solidFill>
                  <a:schemeClr val="tx1"/>
                </a:solidFill>
                <a:latin typeface="Lato"/>
              </a:rPr>
              <a:t>было</a:t>
            </a:r>
            <a:r>
              <a:rPr lang="ru-RU" dirty="0">
                <a:solidFill>
                  <a:schemeClr val="tx1"/>
                </a:solidFill>
                <a:latin typeface="Lato"/>
              </a:rPr>
              <a:t> подошел к двери, но вдруг остановился.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5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C9AC8-3B16-4346-AC09-3B018B5B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19200"/>
            <a:ext cx="9601200" cy="4648200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чтобы отличить простое глагольное сказуемое, выраженное фразеологизмом, от составного именного сказуемого, следует помнить: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635274"/>
                </a:solidFill>
                <a:effectLst/>
                <a:latin typeface="Lato"/>
              </a:rPr>
              <a:t>	а)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фразеологизм часто можно заменить одним словом: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rgbClr val="000000"/>
                </a:solidFill>
                <a:effectLst/>
                <a:latin typeface="Lato"/>
              </a:rPr>
              <a:t>Пример</a:t>
            </a:r>
            <a:r>
              <a:rPr lang="ru-RU" b="0" dirty="0">
                <a:solidFill>
                  <a:srgbClr val="000000"/>
                </a:solidFill>
                <a:effectLst/>
                <a:latin typeface="Lato"/>
              </a:rPr>
              <a:t>: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 одержать победу – победить; иметь значение – значить; дать обещание – обещать; отдать приказ – приказать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и др.;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635274"/>
                </a:solidFill>
                <a:effectLst/>
                <a:latin typeface="Lato"/>
              </a:rPr>
              <a:t>	б)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в простом глагольном сказуемом-фразеологизме глагол нельзя заменить на связку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быть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, а в составном именном сказуемом – можно.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rgbClr val="000000"/>
                </a:solidFill>
                <a:latin typeface="Lato"/>
              </a:rPr>
              <a:t>Пример:</a:t>
            </a:r>
            <a:r>
              <a:rPr lang="ru-RU" b="1" i="0" dirty="0">
                <a:solidFill>
                  <a:srgbClr val="000000"/>
                </a:solidFill>
                <a:effectLst/>
                <a:latin typeface="Lato"/>
              </a:rPr>
              <a:t>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 повесил нос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(ПГС) – нельзя: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 был нос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Она сидела усталая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(СИС)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Она была усталая; Он родился счастливым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(СИС)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 был счастливым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74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443B3-4DEC-4FE9-929F-A94AC719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95130"/>
            <a:ext cx="9601200" cy="3962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Lato"/>
              </a:rPr>
              <a:t> Найдите сказуемое в предложениях.</a:t>
            </a:r>
          </a:p>
          <a:p>
            <a:pPr marL="0" indent="0">
              <a:buNone/>
            </a:pPr>
            <a:endParaRPr lang="ru-RU" dirty="0">
              <a:latin typeface="Lato"/>
            </a:endParaRP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Холуй трясется. Раб хохочет. Палач свою секиру точит. Тиран кромсает каплуна. Сверкает зимняя луна. (</a:t>
            </a:r>
            <a:r>
              <a:rPr lang="ru-RU" b="0" i="0" dirty="0" err="1">
                <a:effectLst/>
                <a:latin typeface="Lato"/>
              </a:rPr>
              <a:t>И.Бродский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Что ж, обратиться нам вспять, вспять повернуть корабли, чтобы опять испытать древнюю скудость земли? (</a:t>
            </a:r>
            <a:r>
              <a:rPr lang="ru-RU" b="0" i="0" dirty="0" err="1">
                <a:effectLst/>
                <a:latin typeface="Lato"/>
              </a:rPr>
              <a:t>Н.Гумилев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Кому-то пятками уже не мять по рощам щербленый лист и золото травы. (</a:t>
            </a:r>
            <a:r>
              <a:rPr lang="ru-RU" b="0" i="0" dirty="0" err="1">
                <a:effectLst/>
                <a:latin typeface="Lato"/>
              </a:rPr>
              <a:t>С.Есенин</a:t>
            </a:r>
            <a:r>
              <a:rPr lang="ru-RU" b="0" i="0" dirty="0">
                <a:effectLst/>
                <a:latin typeface="Lato"/>
              </a:rPr>
              <a:t>) </a:t>
            </a:r>
          </a:p>
          <a:p>
            <a:pPr marL="530352" lvl="1" indent="0">
              <a:buNone/>
            </a:pPr>
            <a:r>
              <a:rPr lang="ru-RU" b="0" i="0" dirty="0">
                <a:effectLst/>
                <a:latin typeface="Lato"/>
              </a:rPr>
              <a:t>Там, где вечно дремлет тайна, есть нездешние поля. (</a:t>
            </a:r>
            <a:r>
              <a:rPr lang="ru-RU" b="0" i="0" dirty="0" err="1">
                <a:effectLst/>
                <a:latin typeface="Lato"/>
              </a:rPr>
              <a:t>С.Есенин</a:t>
            </a:r>
            <a:r>
              <a:rPr lang="ru-RU" b="0" i="0" dirty="0">
                <a:effectLst/>
                <a:latin typeface="Lato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09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1399</TotalTime>
  <Words>781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Franklin Gothic Book</vt:lpstr>
      <vt:lpstr>Lato</vt:lpstr>
      <vt:lpstr>Crop</vt:lpstr>
      <vt:lpstr>Синтаксис I</vt:lpstr>
      <vt:lpstr>Сказуемое</vt:lpstr>
      <vt:lpstr>Простое глагольное сказуемое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229</cp:revision>
  <dcterms:created xsi:type="dcterms:W3CDTF">2020-03-16T17:46:39Z</dcterms:created>
  <dcterms:modified xsi:type="dcterms:W3CDTF">2020-11-10T08:46:21Z</dcterms:modified>
</cp:coreProperties>
</file>