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11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314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398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328F7-AC26-44D9-B46C-D0A61939FC5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5618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027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4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372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331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74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123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513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13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A6D54-1610-44C4-A328-9F3A61EC0510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52D07-3B76-4D7D-A22B-858A13F89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79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484313"/>
            <a:ext cx="8229600" cy="3600450"/>
          </a:xfrm>
          <a:solidFill>
            <a:srgbClr val="FAFEA0"/>
          </a:solidFill>
        </p:spPr>
        <p:txBody>
          <a:bodyPr/>
          <a:lstStyle/>
          <a:p>
            <a:pPr marL="838200" indent="-838200" algn="ctr">
              <a:buFontTx/>
              <a:buAutoNum type="arabicPeriod"/>
            </a:pPr>
            <a:r>
              <a:rPr lang="tr-TR" altLang="tr-TR" sz="6000" b="1" dirty="0">
                <a:solidFill>
                  <a:srgbClr val="FF0000"/>
                </a:solidFill>
              </a:rPr>
              <a:t>BÖLÜM</a:t>
            </a:r>
            <a:br>
              <a:rPr lang="tr-TR" altLang="tr-TR" sz="6000" b="1" dirty="0">
                <a:solidFill>
                  <a:srgbClr val="FF0000"/>
                </a:solidFill>
              </a:rPr>
            </a:br>
            <a:r>
              <a:rPr lang="tr-TR" altLang="tr-TR" sz="6000" b="1" dirty="0">
                <a:solidFill>
                  <a:srgbClr val="FF0000"/>
                </a:solidFill>
              </a:rPr>
              <a:t/>
            </a:r>
            <a:br>
              <a:rPr lang="tr-TR" altLang="tr-TR" sz="6000" b="1" dirty="0">
                <a:solidFill>
                  <a:srgbClr val="FF0000"/>
                </a:solidFill>
              </a:rPr>
            </a:br>
            <a:r>
              <a:rPr lang="tr-TR" altLang="tr-TR" sz="6000" b="1" dirty="0">
                <a:solidFill>
                  <a:srgbClr val="FF0000"/>
                </a:solidFill>
              </a:rPr>
              <a:t>GİRİŞ</a:t>
            </a:r>
          </a:p>
        </p:txBody>
      </p:sp>
    </p:spTree>
    <p:extLst>
      <p:ext uri="{BB962C8B-B14F-4D97-AF65-F5344CB8AC3E}">
        <p14:creationId xmlns:p14="http://schemas.microsoft.com/office/powerpoint/2010/main" val="14024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2"/>
          <p:cNvSpPr>
            <a:spLocks noChangeArrowheads="1"/>
          </p:cNvSpPr>
          <p:nvPr/>
        </p:nvSpPr>
        <p:spPr bwMode="auto">
          <a:xfrm>
            <a:off x="1992314" y="3902076"/>
            <a:ext cx="3959225" cy="1952625"/>
          </a:xfrm>
          <a:prstGeom prst="rect">
            <a:avLst/>
          </a:prstGeom>
          <a:solidFill>
            <a:srgbClr val="FFFF00"/>
          </a:solidFill>
          <a:ln w="17463">
            <a:solidFill>
              <a:srgbClr val="5F5F5F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76250"/>
            <a:ext cx="8153400" cy="1143000"/>
          </a:xfrm>
          <a:solidFill>
            <a:srgbClr val="FAFEA0"/>
          </a:solidFill>
        </p:spPr>
        <p:txBody>
          <a:bodyPr/>
          <a:lstStyle/>
          <a:p>
            <a:pPr algn="l" eaLnBrk="1" hangingPunct="1"/>
            <a:r>
              <a:rPr lang="tr-TR" altLang="tr-TR" sz="3600" b="1">
                <a:solidFill>
                  <a:srgbClr val="006600"/>
                </a:solidFill>
              </a:rPr>
              <a:t>Sulama yöntemi</a:t>
            </a:r>
            <a:r>
              <a:rPr lang="tr-TR" altLang="tr-TR" sz="3200" b="1"/>
              <a:t>, suyun toprağa bitki kök bölgesine veriliş biçimidir.</a:t>
            </a:r>
          </a:p>
        </p:txBody>
      </p:sp>
      <p:sp>
        <p:nvSpPr>
          <p:cNvPr id="15364" name="Line 33"/>
          <p:cNvSpPr>
            <a:spLocks noChangeShapeType="1"/>
          </p:cNvSpPr>
          <p:nvPr/>
        </p:nvSpPr>
        <p:spPr bwMode="auto">
          <a:xfrm>
            <a:off x="3886200" y="2762250"/>
            <a:ext cx="434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65" name="Line 34"/>
          <p:cNvSpPr>
            <a:spLocks noChangeShapeType="1"/>
          </p:cNvSpPr>
          <p:nvPr/>
        </p:nvSpPr>
        <p:spPr bwMode="auto">
          <a:xfrm>
            <a:off x="3863975" y="3446463"/>
            <a:ext cx="0" cy="444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66" name="Line 35"/>
          <p:cNvSpPr>
            <a:spLocks noChangeShapeType="1"/>
          </p:cNvSpPr>
          <p:nvPr/>
        </p:nvSpPr>
        <p:spPr bwMode="auto">
          <a:xfrm>
            <a:off x="3886200" y="3059113"/>
            <a:ext cx="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67" name="Line 36"/>
          <p:cNvSpPr>
            <a:spLocks noChangeShapeType="1"/>
          </p:cNvSpPr>
          <p:nvPr/>
        </p:nvSpPr>
        <p:spPr bwMode="auto">
          <a:xfrm>
            <a:off x="8229600" y="3059113"/>
            <a:ext cx="0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68" name="Line 37"/>
          <p:cNvSpPr>
            <a:spLocks noChangeShapeType="1"/>
          </p:cNvSpPr>
          <p:nvPr/>
        </p:nvSpPr>
        <p:spPr bwMode="auto">
          <a:xfrm>
            <a:off x="3886200" y="3668713"/>
            <a:ext cx="0" cy="4572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69" name="Line 38"/>
          <p:cNvSpPr>
            <a:spLocks noChangeShapeType="1"/>
          </p:cNvSpPr>
          <p:nvPr/>
        </p:nvSpPr>
        <p:spPr bwMode="auto">
          <a:xfrm>
            <a:off x="8229600" y="3668713"/>
            <a:ext cx="0" cy="4572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70" name="Line 41"/>
          <p:cNvSpPr>
            <a:spLocks noChangeShapeType="1"/>
          </p:cNvSpPr>
          <p:nvPr/>
        </p:nvSpPr>
        <p:spPr bwMode="auto">
          <a:xfrm>
            <a:off x="6096000" y="2495551"/>
            <a:ext cx="1588" cy="225425"/>
          </a:xfrm>
          <a:prstGeom prst="line">
            <a:avLst/>
          </a:prstGeom>
          <a:noFill/>
          <a:ln w="17463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1" name="Line 42"/>
          <p:cNvSpPr>
            <a:spLocks noChangeShapeType="1"/>
          </p:cNvSpPr>
          <p:nvPr/>
        </p:nvSpPr>
        <p:spPr bwMode="auto">
          <a:xfrm>
            <a:off x="4003675" y="2720975"/>
            <a:ext cx="1588" cy="223838"/>
          </a:xfrm>
          <a:prstGeom prst="line">
            <a:avLst/>
          </a:prstGeom>
          <a:noFill/>
          <a:ln w="17463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2" name="Line 43"/>
          <p:cNvSpPr>
            <a:spLocks noChangeShapeType="1"/>
          </p:cNvSpPr>
          <p:nvPr/>
        </p:nvSpPr>
        <p:spPr bwMode="auto">
          <a:xfrm>
            <a:off x="8188325" y="2720975"/>
            <a:ext cx="1588" cy="223838"/>
          </a:xfrm>
          <a:prstGeom prst="line">
            <a:avLst/>
          </a:prstGeom>
          <a:noFill/>
          <a:ln w="17463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3" name="Line 44"/>
          <p:cNvSpPr>
            <a:spLocks noChangeShapeType="1"/>
          </p:cNvSpPr>
          <p:nvPr/>
        </p:nvSpPr>
        <p:spPr bwMode="auto">
          <a:xfrm>
            <a:off x="4003676" y="2720975"/>
            <a:ext cx="2092325" cy="1588"/>
          </a:xfrm>
          <a:prstGeom prst="line">
            <a:avLst/>
          </a:prstGeom>
          <a:noFill/>
          <a:ln w="17463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4" name="Line 45"/>
          <p:cNvSpPr>
            <a:spLocks noChangeShapeType="1"/>
          </p:cNvSpPr>
          <p:nvPr/>
        </p:nvSpPr>
        <p:spPr bwMode="auto">
          <a:xfrm>
            <a:off x="6096001" y="2720975"/>
            <a:ext cx="2092325" cy="1588"/>
          </a:xfrm>
          <a:prstGeom prst="line">
            <a:avLst/>
          </a:prstGeom>
          <a:noFill/>
          <a:ln w="17463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5" name="Line 46"/>
          <p:cNvSpPr>
            <a:spLocks noChangeShapeType="1"/>
          </p:cNvSpPr>
          <p:nvPr/>
        </p:nvSpPr>
        <p:spPr bwMode="auto">
          <a:xfrm>
            <a:off x="4003675" y="3452813"/>
            <a:ext cx="1588" cy="449262"/>
          </a:xfrm>
          <a:prstGeom prst="line">
            <a:avLst/>
          </a:prstGeom>
          <a:noFill/>
          <a:ln w="17463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76" name="Rectangle 47"/>
          <p:cNvSpPr>
            <a:spLocks noChangeArrowheads="1"/>
          </p:cNvSpPr>
          <p:nvPr/>
        </p:nvSpPr>
        <p:spPr bwMode="auto">
          <a:xfrm>
            <a:off x="1992314" y="3902076"/>
            <a:ext cx="3959225" cy="19526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77" name="Rectangle 48"/>
          <p:cNvSpPr>
            <a:spLocks noChangeArrowheads="1"/>
          </p:cNvSpPr>
          <p:nvPr/>
        </p:nvSpPr>
        <p:spPr bwMode="auto">
          <a:xfrm>
            <a:off x="1992314" y="3910013"/>
            <a:ext cx="295112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200"/>
              <a:t>-Salma sulama yöntemi</a:t>
            </a:r>
            <a:endParaRPr lang="tr-TR" altLang="tr-TR" sz="1800"/>
          </a:p>
        </p:txBody>
      </p:sp>
      <p:sp>
        <p:nvSpPr>
          <p:cNvPr id="15378" name="Rectangle 49"/>
          <p:cNvSpPr>
            <a:spLocks noChangeArrowheads="1"/>
          </p:cNvSpPr>
          <p:nvPr/>
        </p:nvSpPr>
        <p:spPr bwMode="auto">
          <a:xfrm>
            <a:off x="1992314" y="4270375"/>
            <a:ext cx="3674083" cy="947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200"/>
              <a:t>-Göllendirme sulama yöntemi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200"/>
              <a:t>  .Tavalarda göllendirme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200"/>
              <a:t>   (Tava sulama yöntemi)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200"/>
              <a:t>  .Karıklarda göllendirme </a:t>
            </a:r>
            <a:endParaRPr lang="tr-TR" altLang="tr-TR" sz="1800"/>
          </a:p>
        </p:txBody>
      </p:sp>
      <p:sp>
        <p:nvSpPr>
          <p:cNvPr id="15379" name="Rectangle 50"/>
          <p:cNvSpPr>
            <a:spLocks noChangeArrowheads="1"/>
          </p:cNvSpPr>
          <p:nvPr/>
        </p:nvSpPr>
        <p:spPr bwMode="auto">
          <a:xfrm>
            <a:off x="1992313" y="5159375"/>
            <a:ext cx="34224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200"/>
              <a:t>-Uzun tava sulama yöntemi</a:t>
            </a:r>
            <a:endParaRPr lang="tr-TR" altLang="tr-TR" sz="1800"/>
          </a:p>
        </p:txBody>
      </p:sp>
      <p:sp>
        <p:nvSpPr>
          <p:cNvPr id="15380" name="Rectangle 51"/>
          <p:cNvSpPr>
            <a:spLocks noChangeArrowheads="1"/>
          </p:cNvSpPr>
          <p:nvPr/>
        </p:nvSpPr>
        <p:spPr bwMode="auto">
          <a:xfrm>
            <a:off x="1992314" y="5448300"/>
            <a:ext cx="30956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200"/>
              <a:t>-Karık sulama yöntemi</a:t>
            </a:r>
            <a:endParaRPr lang="tr-TR" altLang="tr-TR" sz="1800"/>
          </a:p>
        </p:txBody>
      </p:sp>
      <p:sp>
        <p:nvSpPr>
          <p:cNvPr id="15381" name="Rectangle 53"/>
          <p:cNvSpPr>
            <a:spLocks noChangeArrowheads="1"/>
          </p:cNvSpPr>
          <p:nvPr/>
        </p:nvSpPr>
        <p:spPr bwMode="auto">
          <a:xfrm>
            <a:off x="2016125" y="2944813"/>
            <a:ext cx="3976688" cy="508000"/>
          </a:xfrm>
          <a:prstGeom prst="rect">
            <a:avLst/>
          </a:prstGeom>
          <a:solidFill>
            <a:srgbClr val="FF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82" name="Rectangle 54"/>
          <p:cNvSpPr>
            <a:spLocks noChangeArrowheads="1"/>
          </p:cNvSpPr>
          <p:nvPr/>
        </p:nvSpPr>
        <p:spPr bwMode="auto">
          <a:xfrm>
            <a:off x="2135188" y="3030538"/>
            <a:ext cx="37449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YÜZEY SULAMA YÖNTEMLERİ</a:t>
            </a:r>
            <a:endParaRPr lang="tr-TR" altLang="tr-TR" sz="1600"/>
          </a:p>
        </p:txBody>
      </p:sp>
      <p:sp>
        <p:nvSpPr>
          <p:cNvPr id="15383" name="Rectangle 55"/>
          <p:cNvSpPr>
            <a:spLocks noChangeArrowheads="1"/>
          </p:cNvSpPr>
          <p:nvPr/>
        </p:nvSpPr>
        <p:spPr bwMode="auto">
          <a:xfrm>
            <a:off x="2016125" y="2944813"/>
            <a:ext cx="3976688" cy="508000"/>
          </a:xfrm>
          <a:prstGeom prst="rect">
            <a:avLst/>
          </a:prstGeom>
          <a:noFill/>
          <a:ln w="17463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84" name="Line 56"/>
          <p:cNvSpPr>
            <a:spLocks noChangeShapeType="1"/>
          </p:cNvSpPr>
          <p:nvPr/>
        </p:nvSpPr>
        <p:spPr bwMode="auto">
          <a:xfrm>
            <a:off x="8188325" y="3452813"/>
            <a:ext cx="1588" cy="449262"/>
          </a:xfrm>
          <a:prstGeom prst="line">
            <a:avLst/>
          </a:prstGeom>
          <a:noFill/>
          <a:ln w="17463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385" name="Rectangle 57"/>
          <p:cNvSpPr>
            <a:spLocks noChangeArrowheads="1"/>
          </p:cNvSpPr>
          <p:nvPr/>
        </p:nvSpPr>
        <p:spPr bwMode="auto">
          <a:xfrm>
            <a:off x="6240463" y="3902076"/>
            <a:ext cx="4032250" cy="15017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86" name="Rectangle 58"/>
          <p:cNvSpPr>
            <a:spLocks noChangeArrowheads="1"/>
          </p:cNvSpPr>
          <p:nvPr/>
        </p:nvSpPr>
        <p:spPr bwMode="auto">
          <a:xfrm>
            <a:off x="6240464" y="3863975"/>
            <a:ext cx="373166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200"/>
              <a:t>-Yağmurlama sulama yöntemi</a:t>
            </a:r>
            <a:endParaRPr lang="tr-TR" altLang="tr-TR" sz="1800"/>
          </a:p>
        </p:txBody>
      </p:sp>
      <p:sp>
        <p:nvSpPr>
          <p:cNvPr id="15387" name="Rectangle 59"/>
          <p:cNvSpPr>
            <a:spLocks noChangeArrowheads="1"/>
          </p:cNvSpPr>
          <p:nvPr/>
        </p:nvSpPr>
        <p:spPr bwMode="auto">
          <a:xfrm>
            <a:off x="6240464" y="4198938"/>
            <a:ext cx="296715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200"/>
              <a:t>-Damla sulama yöntemi</a:t>
            </a:r>
            <a:endParaRPr lang="tr-TR" altLang="tr-TR" sz="1800"/>
          </a:p>
        </p:txBody>
      </p:sp>
      <p:sp>
        <p:nvSpPr>
          <p:cNvPr id="15388" name="Rectangle 60"/>
          <p:cNvSpPr>
            <a:spLocks noChangeArrowheads="1"/>
          </p:cNvSpPr>
          <p:nvPr/>
        </p:nvSpPr>
        <p:spPr bwMode="auto">
          <a:xfrm>
            <a:off x="6240463" y="4525964"/>
            <a:ext cx="3595536" cy="5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200"/>
              <a:t>-Ağaç altı mikro yağmurlama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200"/>
              <a:t>  sulama yöntemi.</a:t>
            </a:r>
            <a:endParaRPr lang="tr-TR" altLang="tr-TR" sz="1800"/>
          </a:p>
        </p:txBody>
      </p:sp>
      <p:sp>
        <p:nvSpPr>
          <p:cNvPr id="15389" name="Rectangle 61"/>
          <p:cNvSpPr>
            <a:spLocks noChangeArrowheads="1"/>
          </p:cNvSpPr>
          <p:nvPr/>
        </p:nvSpPr>
        <p:spPr bwMode="auto">
          <a:xfrm>
            <a:off x="6240463" y="4991100"/>
            <a:ext cx="32813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200"/>
              <a:t>-Sızdırma sulama yöntemi</a:t>
            </a:r>
            <a:endParaRPr lang="tr-TR" altLang="tr-TR" sz="1800"/>
          </a:p>
        </p:txBody>
      </p:sp>
      <p:sp>
        <p:nvSpPr>
          <p:cNvPr id="15390" name="Rectangle 62"/>
          <p:cNvSpPr>
            <a:spLocks noChangeArrowheads="1"/>
          </p:cNvSpPr>
          <p:nvPr/>
        </p:nvSpPr>
        <p:spPr bwMode="auto">
          <a:xfrm>
            <a:off x="6240463" y="3902076"/>
            <a:ext cx="4032250" cy="1501775"/>
          </a:xfrm>
          <a:prstGeom prst="rect">
            <a:avLst/>
          </a:prstGeom>
          <a:noFill/>
          <a:ln w="17463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91" name="Rectangle 63"/>
          <p:cNvSpPr>
            <a:spLocks noChangeArrowheads="1"/>
          </p:cNvSpPr>
          <p:nvPr/>
        </p:nvSpPr>
        <p:spPr bwMode="auto">
          <a:xfrm>
            <a:off x="6199188" y="2944813"/>
            <a:ext cx="4144962" cy="508000"/>
          </a:xfrm>
          <a:prstGeom prst="rect">
            <a:avLst/>
          </a:prstGeom>
          <a:solidFill>
            <a:srgbClr val="FF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92" name="Rectangle 64"/>
          <p:cNvSpPr>
            <a:spLocks noChangeArrowheads="1"/>
          </p:cNvSpPr>
          <p:nvPr/>
        </p:nvSpPr>
        <p:spPr bwMode="auto">
          <a:xfrm>
            <a:off x="6238875" y="3030538"/>
            <a:ext cx="40973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BASINÇLI SULAMA YÖNTEMLERİ</a:t>
            </a:r>
            <a:endParaRPr lang="tr-TR" altLang="tr-TR" sz="1600"/>
          </a:p>
        </p:txBody>
      </p:sp>
      <p:sp>
        <p:nvSpPr>
          <p:cNvPr id="15393" name="Rectangle 65"/>
          <p:cNvSpPr>
            <a:spLocks noChangeArrowheads="1"/>
          </p:cNvSpPr>
          <p:nvPr/>
        </p:nvSpPr>
        <p:spPr bwMode="auto">
          <a:xfrm>
            <a:off x="6199188" y="2944813"/>
            <a:ext cx="4144962" cy="508000"/>
          </a:xfrm>
          <a:prstGeom prst="rect">
            <a:avLst/>
          </a:prstGeom>
          <a:noFill/>
          <a:ln w="17463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94" name="Rectangle 66"/>
          <p:cNvSpPr>
            <a:spLocks noChangeArrowheads="1"/>
          </p:cNvSpPr>
          <p:nvPr/>
        </p:nvSpPr>
        <p:spPr bwMode="auto">
          <a:xfrm>
            <a:off x="4108450" y="1989138"/>
            <a:ext cx="3975100" cy="5064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95" name="Rectangle 67"/>
          <p:cNvSpPr>
            <a:spLocks noChangeArrowheads="1"/>
          </p:cNvSpPr>
          <p:nvPr/>
        </p:nvSpPr>
        <p:spPr bwMode="auto">
          <a:xfrm>
            <a:off x="4583114" y="2076450"/>
            <a:ext cx="30507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200"/>
              <a:t>SULAMA YÖNTEMLERİ</a:t>
            </a:r>
            <a:endParaRPr lang="tr-TR" altLang="tr-TR" sz="1800"/>
          </a:p>
        </p:txBody>
      </p:sp>
      <p:sp>
        <p:nvSpPr>
          <p:cNvPr id="15396" name="Rectangle 68"/>
          <p:cNvSpPr>
            <a:spLocks noChangeArrowheads="1"/>
          </p:cNvSpPr>
          <p:nvPr/>
        </p:nvSpPr>
        <p:spPr bwMode="auto">
          <a:xfrm>
            <a:off x="4108450" y="1989138"/>
            <a:ext cx="3975100" cy="506412"/>
          </a:xfrm>
          <a:prstGeom prst="rect">
            <a:avLst/>
          </a:prstGeom>
          <a:noFill/>
          <a:ln w="17463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5397" name="Line 69"/>
          <p:cNvSpPr>
            <a:spLocks noChangeShapeType="1"/>
          </p:cNvSpPr>
          <p:nvPr/>
        </p:nvSpPr>
        <p:spPr bwMode="auto">
          <a:xfrm>
            <a:off x="8237538" y="2730500"/>
            <a:ext cx="0" cy="228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98" name="Line 70"/>
          <p:cNvSpPr>
            <a:spLocks noChangeShapeType="1"/>
          </p:cNvSpPr>
          <p:nvPr/>
        </p:nvSpPr>
        <p:spPr bwMode="auto">
          <a:xfrm>
            <a:off x="3897313" y="2727325"/>
            <a:ext cx="0" cy="228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399" name="Line 71"/>
          <p:cNvSpPr>
            <a:spLocks noChangeShapeType="1"/>
          </p:cNvSpPr>
          <p:nvPr/>
        </p:nvSpPr>
        <p:spPr bwMode="auto">
          <a:xfrm>
            <a:off x="6096000" y="2489201"/>
            <a:ext cx="0" cy="2889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400" name="Line 72"/>
          <p:cNvSpPr>
            <a:spLocks noChangeShapeType="1"/>
          </p:cNvSpPr>
          <p:nvPr/>
        </p:nvSpPr>
        <p:spPr bwMode="auto">
          <a:xfrm>
            <a:off x="8256588" y="3459163"/>
            <a:ext cx="0" cy="444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67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981075"/>
            <a:ext cx="8223250" cy="4248150"/>
          </a:xfrm>
          <a:solidFill>
            <a:srgbClr val="FAFEA0"/>
          </a:solidFill>
        </p:spPr>
        <p:txBody>
          <a:bodyPr/>
          <a:lstStyle/>
          <a:p>
            <a:pPr algn="l" eaLnBrk="1" hangingPunct="1"/>
            <a:r>
              <a:rPr lang="tr-TR" altLang="tr-TR" sz="3600" b="1">
                <a:solidFill>
                  <a:srgbClr val="006600"/>
                </a:solidFill>
              </a:rPr>
              <a:t>Sulama sistemi;</a:t>
            </a:r>
            <a:r>
              <a:rPr lang="tr-TR" altLang="tr-TR" sz="2800" b="1"/>
              <a:t> suyun kaynaktan alınması, sulanacak alana iletilmesi, alan içerisinde dağıtılması için gerekli yapı, araç ve makinaların bütünüdür.</a:t>
            </a:r>
            <a:br>
              <a:rPr lang="tr-TR" altLang="tr-TR" sz="2800" b="1"/>
            </a:br>
            <a:r>
              <a:rPr lang="tr-TR" altLang="tr-TR" sz="2800" b="1"/>
              <a:t/>
            </a:r>
            <a:br>
              <a:rPr lang="tr-TR" altLang="tr-TR" sz="2800" b="1"/>
            </a:br>
            <a:r>
              <a:rPr lang="tr-TR" altLang="tr-TR" sz="3600" b="1">
                <a:solidFill>
                  <a:srgbClr val="006600"/>
                </a:solidFill>
              </a:rPr>
              <a:t>Sulama projesi;</a:t>
            </a:r>
            <a:r>
              <a:rPr lang="tr-TR" altLang="tr-TR" sz="2800" b="1"/>
              <a:t> sulu tarım alanı, bu alan üzerindeki sulama ve drenaj sistemleri ile sulu tarım alanında alınan diğer tüm teknik ve biyolojik önlemlerin bütünüdür.</a:t>
            </a:r>
            <a:endParaRPr lang="tr-TR" altLang="tr-TR" b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7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4450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006600"/>
                </a:solidFill>
              </a:rPr>
              <a:t>Sulamanın önemi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582988"/>
            <a:ext cx="8229600" cy="3302000"/>
          </a:xfrm>
          <a:solidFill>
            <a:srgbClr val="FAFEA0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CC3300"/>
                </a:solidFill>
              </a:rPr>
              <a:t>Bitki tarafından alınan su;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- Bitki dokularında su olarak kalır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- Bitki bünyesinde çeşitli bileşiklerin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     yapımında kullanılır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	- Terleme ile atmosfere verilir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>
                <a:solidFill>
                  <a:schemeClr val="accent2"/>
                </a:solidFill>
              </a:rPr>
              <a:t>Sulamada, alınan suyun terleme miktarına eşit olduğu yaklaşımı yapılır</a:t>
            </a:r>
          </a:p>
        </p:txBody>
      </p:sp>
      <p:sp>
        <p:nvSpPr>
          <p:cNvPr id="7172" name="Rectangle 39"/>
          <p:cNvSpPr>
            <a:spLocks noChangeArrowheads="1"/>
          </p:cNvSpPr>
          <p:nvPr/>
        </p:nvSpPr>
        <p:spPr bwMode="auto">
          <a:xfrm>
            <a:off x="3143251" y="1989138"/>
            <a:ext cx="5616575" cy="15113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grpSp>
        <p:nvGrpSpPr>
          <p:cNvPr id="7173" name="Group 40"/>
          <p:cNvGrpSpPr>
            <a:grpSpLocks/>
          </p:cNvGrpSpPr>
          <p:nvPr/>
        </p:nvGrpSpPr>
        <p:grpSpPr bwMode="auto">
          <a:xfrm>
            <a:off x="5375276" y="1989139"/>
            <a:ext cx="1331913" cy="1493837"/>
            <a:chOff x="1872" y="1488"/>
            <a:chExt cx="2040" cy="2160"/>
          </a:xfrm>
        </p:grpSpPr>
        <p:sp>
          <p:nvSpPr>
            <p:cNvPr id="7184" name="Freeform 41"/>
            <p:cNvSpPr>
              <a:spLocks/>
            </p:cNvSpPr>
            <p:nvPr/>
          </p:nvSpPr>
          <p:spPr bwMode="auto">
            <a:xfrm>
              <a:off x="2880" y="1488"/>
              <a:ext cx="144" cy="1584"/>
            </a:xfrm>
            <a:custGeom>
              <a:avLst/>
              <a:gdLst>
                <a:gd name="T0" fmla="*/ 58 w 141"/>
                <a:gd name="T1" fmla="*/ 0 h 2028"/>
                <a:gd name="T2" fmla="*/ 122 w 141"/>
                <a:gd name="T3" fmla="*/ 132 h 2028"/>
                <a:gd name="T4" fmla="*/ 34 w 141"/>
                <a:gd name="T5" fmla="*/ 389 h 2028"/>
                <a:gd name="T6" fmla="*/ 70 w 141"/>
                <a:gd name="T7" fmla="*/ 549 h 2028"/>
                <a:gd name="T8" fmla="*/ 136 w 141"/>
                <a:gd name="T9" fmla="*/ 606 h 2028"/>
                <a:gd name="T10" fmla="*/ 122 w 141"/>
                <a:gd name="T11" fmla="*/ 818 h 2028"/>
                <a:gd name="T12" fmla="*/ 97 w 141"/>
                <a:gd name="T13" fmla="*/ 852 h 2028"/>
                <a:gd name="T14" fmla="*/ 97 w 141"/>
                <a:gd name="T15" fmla="*/ 966 h 20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1"/>
                <a:gd name="T25" fmla="*/ 0 h 2028"/>
                <a:gd name="T26" fmla="*/ 141 w 141"/>
                <a:gd name="T27" fmla="*/ 2028 h 20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1" h="2028">
                  <a:moveTo>
                    <a:pt x="55" y="0"/>
                  </a:moveTo>
                  <a:cubicBezTo>
                    <a:pt x="68" y="94"/>
                    <a:pt x="99" y="182"/>
                    <a:pt x="115" y="276"/>
                  </a:cubicBezTo>
                  <a:cubicBezTo>
                    <a:pt x="110" y="441"/>
                    <a:pt x="141" y="669"/>
                    <a:pt x="31" y="816"/>
                  </a:cubicBezTo>
                  <a:cubicBezTo>
                    <a:pt x="0" y="908"/>
                    <a:pt x="21" y="1060"/>
                    <a:pt x="67" y="1152"/>
                  </a:cubicBezTo>
                  <a:cubicBezTo>
                    <a:pt x="88" y="1193"/>
                    <a:pt x="112" y="1228"/>
                    <a:pt x="127" y="1272"/>
                  </a:cubicBezTo>
                  <a:cubicBezTo>
                    <a:pt x="123" y="1420"/>
                    <a:pt x="125" y="1568"/>
                    <a:pt x="115" y="1716"/>
                  </a:cubicBezTo>
                  <a:cubicBezTo>
                    <a:pt x="113" y="1741"/>
                    <a:pt x="91" y="1763"/>
                    <a:pt x="91" y="1788"/>
                  </a:cubicBezTo>
                  <a:cubicBezTo>
                    <a:pt x="91" y="1868"/>
                    <a:pt x="91" y="1948"/>
                    <a:pt x="91" y="2028"/>
                  </a:cubicBezTo>
                </a:path>
              </a:pathLst>
            </a:custGeom>
            <a:noFill/>
            <a:ln w="381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85" name="Freeform 42"/>
            <p:cNvSpPr>
              <a:spLocks/>
            </p:cNvSpPr>
            <p:nvPr/>
          </p:nvSpPr>
          <p:spPr bwMode="auto">
            <a:xfrm>
              <a:off x="2100" y="1740"/>
              <a:ext cx="828" cy="888"/>
            </a:xfrm>
            <a:custGeom>
              <a:avLst/>
              <a:gdLst>
                <a:gd name="T0" fmla="*/ 828 w 828"/>
                <a:gd name="T1" fmla="*/ 0 h 888"/>
                <a:gd name="T2" fmla="*/ 756 w 828"/>
                <a:gd name="T3" fmla="*/ 60 h 888"/>
                <a:gd name="T4" fmla="*/ 576 w 828"/>
                <a:gd name="T5" fmla="*/ 132 h 888"/>
                <a:gd name="T6" fmla="*/ 504 w 828"/>
                <a:gd name="T7" fmla="*/ 168 h 888"/>
                <a:gd name="T8" fmla="*/ 396 w 828"/>
                <a:gd name="T9" fmla="*/ 492 h 888"/>
                <a:gd name="T10" fmla="*/ 348 w 828"/>
                <a:gd name="T11" fmla="*/ 612 h 888"/>
                <a:gd name="T12" fmla="*/ 252 w 828"/>
                <a:gd name="T13" fmla="*/ 624 h 888"/>
                <a:gd name="T14" fmla="*/ 96 w 828"/>
                <a:gd name="T15" fmla="*/ 708 h 888"/>
                <a:gd name="T16" fmla="*/ 72 w 828"/>
                <a:gd name="T17" fmla="*/ 780 h 888"/>
                <a:gd name="T18" fmla="*/ 36 w 828"/>
                <a:gd name="T19" fmla="*/ 804 h 888"/>
                <a:gd name="T20" fmla="*/ 0 w 828"/>
                <a:gd name="T21" fmla="*/ 888 h 88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28"/>
                <a:gd name="T34" fmla="*/ 0 h 888"/>
                <a:gd name="T35" fmla="*/ 828 w 828"/>
                <a:gd name="T36" fmla="*/ 888 h 88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28" h="888">
                  <a:moveTo>
                    <a:pt x="828" y="0"/>
                  </a:moveTo>
                  <a:cubicBezTo>
                    <a:pt x="802" y="17"/>
                    <a:pt x="782" y="43"/>
                    <a:pt x="756" y="60"/>
                  </a:cubicBezTo>
                  <a:cubicBezTo>
                    <a:pt x="703" y="95"/>
                    <a:pt x="627" y="98"/>
                    <a:pt x="576" y="132"/>
                  </a:cubicBezTo>
                  <a:cubicBezTo>
                    <a:pt x="529" y="163"/>
                    <a:pt x="554" y="151"/>
                    <a:pt x="504" y="168"/>
                  </a:cubicBezTo>
                  <a:cubicBezTo>
                    <a:pt x="443" y="259"/>
                    <a:pt x="431" y="387"/>
                    <a:pt x="396" y="492"/>
                  </a:cubicBezTo>
                  <a:cubicBezTo>
                    <a:pt x="386" y="521"/>
                    <a:pt x="360" y="603"/>
                    <a:pt x="348" y="612"/>
                  </a:cubicBezTo>
                  <a:cubicBezTo>
                    <a:pt x="322" y="631"/>
                    <a:pt x="284" y="620"/>
                    <a:pt x="252" y="624"/>
                  </a:cubicBezTo>
                  <a:cubicBezTo>
                    <a:pt x="155" y="689"/>
                    <a:pt x="207" y="661"/>
                    <a:pt x="96" y="708"/>
                  </a:cubicBezTo>
                  <a:cubicBezTo>
                    <a:pt x="88" y="732"/>
                    <a:pt x="85" y="759"/>
                    <a:pt x="72" y="780"/>
                  </a:cubicBezTo>
                  <a:cubicBezTo>
                    <a:pt x="64" y="792"/>
                    <a:pt x="44" y="792"/>
                    <a:pt x="36" y="804"/>
                  </a:cubicBezTo>
                  <a:cubicBezTo>
                    <a:pt x="23" y="824"/>
                    <a:pt x="33" y="888"/>
                    <a:pt x="0" y="888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86" name="Freeform 43"/>
            <p:cNvSpPr>
              <a:spLocks/>
            </p:cNvSpPr>
            <p:nvPr/>
          </p:nvSpPr>
          <p:spPr bwMode="auto">
            <a:xfrm>
              <a:off x="1956" y="1656"/>
              <a:ext cx="972" cy="552"/>
            </a:xfrm>
            <a:custGeom>
              <a:avLst/>
              <a:gdLst>
                <a:gd name="T0" fmla="*/ 972 w 972"/>
                <a:gd name="T1" fmla="*/ 0 h 552"/>
                <a:gd name="T2" fmla="*/ 672 w 972"/>
                <a:gd name="T3" fmla="*/ 36 h 552"/>
                <a:gd name="T4" fmla="*/ 588 w 972"/>
                <a:gd name="T5" fmla="*/ 180 h 552"/>
                <a:gd name="T6" fmla="*/ 432 w 972"/>
                <a:gd name="T7" fmla="*/ 240 h 552"/>
                <a:gd name="T8" fmla="*/ 108 w 972"/>
                <a:gd name="T9" fmla="*/ 264 h 552"/>
                <a:gd name="T10" fmla="*/ 48 w 972"/>
                <a:gd name="T11" fmla="*/ 456 h 552"/>
                <a:gd name="T12" fmla="*/ 24 w 972"/>
                <a:gd name="T13" fmla="*/ 492 h 552"/>
                <a:gd name="T14" fmla="*/ 0 w 972"/>
                <a:gd name="T15" fmla="*/ 552 h 5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72"/>
                <a:gd name="T25" fmla="*/ 0 h 552"/>
                <a:gd name="T26" fmla="*/ 972 w 972"/>
                <a:gd name="T27" fmla="*/ 552 h 5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72" h="552">
                  <a:moveTo>
                    <a:pt x="972" y="0"/>
                  </a:moveTo>
                  <a:cubicBezTo>
                    <a:pt x="871" y="14"/>
                    <a:pt x="774" y="27"/>
                    <a:pt x="672" y="36"/>
                  </a:cubicBezTo>
                  <a:cubicBezTo>
                    <a:pt x="556" y="75"/>
                    <a:pt x="632" y="84"/>
                    <a:pt x="588" y="180"/>
                  </a:cubicBezTo>
                  <a:cubicBezTo>
                    <a:pt x="568" y="225"/>
                    <a:pt x="469" y="237"/>
                    <a:pt x="432" y="240"/>
                  </a:cubicBezTo>
                  <a:cubicBezTo>
                    <a:pt x="324" y="250"/>
                    <a:pt x="216" y="256"/>
                    <a:pt x="108" y="264"/>
                  </a:cubicBezTo>
                  <a:cubicBezTo>
                    <a:pt x="23" y="292"/>
                    <a:pt x="65" y="369"/>
                    <a:pt x="48" y="456"/>
                  </a:cubicBezTo>
                  <a:cubicBezTo>
                    <a:pt x="45" y="470"/>
                    <a:pt x="30" y="479"/>
                    <a:pt x="24" y="492"/>
                  </a:cubicBezTo>
                  <a:cubicBezTo>
                    <a:pt x="14" y="511"/>
                    <a:pt x="10" y="533"/>
                    <a:pt x="0" y="552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87" name="Freeform 44"/>
            <p:cNvSpPr>
              <a:spLocks/>
            </p:cNvSpPr>
            <p:nvPr/>
          </p:nvSpPr>
          <p:spPr bwMode="auto">
            <a:xfrm>
              <a:off x="1872" y="2124"/>
              <a:ext cx="1032" cy="996"/>
            </a:xfrm>
            <a:custGeom>
              <a:avLst/>
              <a:gdLst>
                <a:gd name="T0" fmla="*/ 1032 w 1032"/>
                <a:gd name="T1" fmla="*/ 0 h 996"/>
                <a:gd name="T2" fmla="*/ 960 w 1032"/>
                <a:gd name="T3" fmla="*/ 24 h 996"/>
                <a:gd name="T4" fmla="*/ 900 w 1032"/>
                <a:gd name="T5" fmla="*/ 168 h 996"/>
                <a:gd name="T6" fmla="*/ 828 w 1032"/>
                <a:gd name="T7" fmla="*/ 216 h 996"/>
                <a:gd name="T8" fmla="*/ 780 w 1032"/>
                <a:gd name="T9" fmla="*/ 756 h 996"/>
                <a:gd name="T10" fmla="*/ 612 w 1032"/>
                <a:gd name="T11" fmla="*/ 828 h 996"/>
                <a:gd name="T12" fmla="*/ 540 w 1032"/>
                <a:gd name="T13" fmla="*/ 900 h 996"/>
                <a:gd name="T14" fmla="*/ 420 w 1032"/>
                <a:gd name="T15" fmla="*/ 912 h 996"/>
                <a:gd name="T16" fmla="*/ 288 w 1032"/>
                <a:gd name="T17" fmla="*/ 948 h 996"/>
                <a:gd name="T18" fmla="*/ 36 w 1032"/>
                <a:gd name="T19" fmla="*/ 972 h 996"/>
                <a:gd name="T20" fmla="*/ 0 w 1032"/>
                <a:gd name="T21" fmla="*/ 996 h 99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32"/>
                <a:gd name="T34" fmla="*/ 0 h 996"/>
                <a:gd name="T35" fmla="*/ 1032 w 1032"/>
                <a:gd name="T36" fmla="*/ 996 h 99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32" h="996">
                  <a:moveTo>
                    <a:pt x="1032" y="0"/>
                  </a:moveTo>
                  <a:cubicBezTo>
                    <a:pt x="1008" y="8"/>
                    <a:pt x="981" y="11"/>
                    <a:pt x="960" y="24"/>
                  </a:cubicBezTo>
                  <a:cubicBezTo>
                    <a:pt x="920" y="49"/>
                    <a:pt x="914" y="126"/>
                    <a:pt x="900" y="168"/>
                  </a:cubicBezTo>
                  <a:cubicBezTo>
                    <a:pt x="891" y="195"/>
                    <a:pt x="828" y="216"/>
                    <a:pt x="828" y="216"/>
                  </a:cubicBezTo>
                  <a:cubicBezTo>
                    <a:pt x="807" y="387"/>
                    <a:pt x="896" y="659"/>
                    <a:pt x="780" y="756"/>
                  </a:cubicBezTo>
                  <a:cubicBezTo>
                    <a:pt x="733" y="795"/>
                    <a:pt x="668" y="809"/>
                    <a:pt x="612" y="828"/>
                  </a:cubicBezTo>
                  <a:cubicBezTo>
                    <a:pt x="588" y="852"/>
                    <a:pt x="571" y="886"/>
                    <a:pt x="540" y="900"/>
                  </a:cubicBezTo>
                  <a:cubicBezTo>
                    <a:pt x="503" y="916"/>
                    <a:pt x="460" y="905"/>
                    <a:pt x="420" y="912"/>
                  </a:cubicBezTo>
                  <a:cubicBezTo>
                    <a:pt x="262" y="942"/>
                    <a:pt x="427" y="932"/>
                    <a:pt x="288" y="948"/>
                  </a:cubicBezTo>
                  <a:cubicBezTo>
                    <a:pt x="204" y="958"/>
                    <a:pt x="120" y="963"/>
                    <a:pt x="36" y="972"/>
                  </a:cubicBezTo>
                  <a:cubicBezTo>
                    <a:pt x="24" y="980"/>
                    <a:pt x="0" y="996"/>
                    <a:pt x="0" y="996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88" name="Freeform 45"/>
            <p:cNvSpPr>
              <a:spLocks/>
            </p:cNvSpPr>
            <p:nvPr/>
          </p:nvSpPr>
          <p:spPr bwMode="auto">
            <a:xfrm>
              <a:off x="2160" y="3046"/>
              <a:ext cx="816" cy="368"/>
            </a:xfrm>
            <a:custGeom>
              <a:avLst/>
              <a:gdLst>
                <a:gd name="T0" fmla="*/ 816 w 816"/>
                <a:gd name="T1" fmla="*/ 26 h 368"/>
                <a:gd name="T2" fmla="*/ 612 w 816"/>
                <a:gd name="T3" fmla="*/ 38 h 368"/>
                <a:gd name="T4" fmla="*/ 588 w 816"/>
                <a:gd name="T5" fmla="*/ 182 h 368"/>
                <a:gd name="T6" fmla="*/ 396 w 816"/>
                <a:gd name="T7" fmla="*/ 254 h 368"/>
                <a:gd name="T8" fmla="*/ 168 w 816"/>
                <a:gd name="T9" fmla="*/ 326 h 368"/>
                <a:gd name="T10" fmla="*/ 0 w 816"/>
                <a:gd name="T11" fmla="*/ 362 h 3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16"/>
                <a:gd name="T19" fmla="*/ 0 h 368"/>
                <a:gd name="T20" fmla="*/ 816 w 816"/>
                <a:gd name="T21" fmla="*/ 368 h 36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16" h="368">
                  <a:moveTo>
                    <a:pt x="816" y="26"/>
                  </a:moveTo>
                  <a:cubicBezTo>
                    <a:pt x="748" y="30"/>
                    <a:pt x="668" y="0"/>
                    <a:pt x="612" y="38"/>
                  </a:cubicBezTo>
                  <a:cubicBezTo>
                    <a:pt x="572" y="65"/>
                    <a:pt x="628" y="155"/>
                    <a:pt x="588" y="182"/>
                  </a:cubicBezTo>
                  <a:cubicBezTo>
                    <a:pt x="526" y="223"/>
                    <a:pt x="468" y="242"/>
                    <a:pt x="396" y="254"/>
                  </a:cubicBezTo>
                  <a:cubicBezTo>
                    <a:pt x="300" y="318"/>
                    <a:pt x="290" y="311"/>
                    <a:pt x="168" y="326"/>
                  </a:cubicBezTo>
                  <a:cubicBezTo>
                    <a:pt x="105" y="368"/>
                    <a:pt x="84" y="362"/>
                    <a:pt x="0" y="362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89" name="Freeform 46"/>
            <p:cNvSpPr>
              <a:spLocks/>
            </p:cNvSpPr>
            <p:nvPr/>
          </p:nvSpPr>
          <p:spPr bwMode="auto">
            <a:xfrm>
              <a:off x="2952" y="1599"/>
              <a:ext cx="948" cy="241"/>
            </a:xfrm>
            <a:custGeom>
              <a:avLst/>
              <a:gdLst>
                <a:gd name="T0" fmla="*/ 0 w 948"/>
                <a:gd name="T1" fmla="*/ 33 h 241"/>
                <a:gd name="T2" fmla="*/ 24 w 948"/>
                <a:gd name="T3" fmla="*/ 69 h 241"/>
                <a:gd name="T4" fmla="*/ 60 w 948"/>
                <a:gd name="T5" fmla="*/ 81 h 241"/>
                <a:gd name="T6" fmla="*/ 108 w 948"/>
                <a:gd name="T7" fmla="*/ 129 h 241"/>
                <a:gd name="T8" fmla="*/ 384 w 948"/>
                <a:gd name="T9" fmla="*/ 129 h 241"/>
                <a:gd name="T10" fmla="*/ 948 w 948"/>
                <a:gd name="T11" fmla="*/ 213 h 2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48"/>
                <a:gd name="T19" fmla="*/ 0 h 241"/>
                <a:gd name="T20" fmla="*/ 948 w 948"/>
                <a:gd name="T21" fmla="*/ 241 h 24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48" h="241">
                  <a:moveTo>
                    <a:pt x="0" y="33"/>
                  </a:moveTo>
                  <a:cubicBezTo>
                    <a:pt x="8" y="45"/>
                    <a:pt x="13" y="60"/>
                    <a:pt x="24" y="69"/>
                  </a:cubicBezTo>
                  <a:cubicBezTo>
                    <a:pt x="34" y="77"/>
                    <a:pt x="51" y="72"/>
                    <a:pt x="60" y="81"/>
                  </a:cubicBezTo>
                  <a:cubicBezTo>
                    <a:pt x="124" y="145"/>
                    <a:pt x="12" y="97"/>
                    <a:pt x="108" y="129"/>
                  </a:cubicBezTo>
                  <a:cubicBezTo>
                    <a:pt x="217" y="109"/>
                    <a:pt x="279" y="103"/>
                    <a:pt x="384" y="129"/>
                  </a:cubicBezTo>
                  <a:cubicBezTo>
                    <a:pt x="552" y="241"/>
                    <a:pt x="948" y="0"/>
                    <a:pt x="948" y="213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0" name="Freeform 47"/>
            <p:cNvSpPr>
              <a:spLocks/>
            </p:cNvSpPr>
            <p:nvPr/>
          </p:nvSpPr>
          <p:spPr bwMode="auto">
            <a:xfrm>
              <a:off x="2976" y="3072"/>
              <a:ext cx="204" cy="480"/>
            </a:xfrm>
            <a:custGeom>
              <a:avLst/>
              <a:gdLst>
                <a:gd name="T0" fmla="*/ 0 w 204"/>
                <a:gd name="T1" fmla="*/ 0 h 480"/>
                <a:gd name="T2" fmla="*/ 12 w 204"/>
                <a:gd name="T3" fmla="*/ 84 h 480"/>
                <a:gd name="T4" fmla="*/ 108 w 204"/>
                <a:gd name="T5" fmla="*/ 240 h 480"/>
                <a:gd name="T6" fmla="*/ 120 w 204"/>
                <a:gd name="T7" fmla="*/ 336 h 480"/>
                <a:gd name="T8" fmla="*/ 180 w 204"/>
                <a:gd name="T9" fmla="*/ 408 h 480"/>
                <a:gd name="T10" fmla="*/ 204 w 204"/>
                <a:gd name="T11" fmla="*/ 480 h 4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4"/>
                <a:gd name="T19" fmla="*/ 0 h 480"/>
                <a:gd name="T20" fmla="*/ 204 w 204"/>
                <a:gd name="T21" fmla="*/ 480 h 4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4" h="480">
                  <a:moveTo>
                    <a:pt x="0" y="0"/>
                  </a:moveTo>
                  <a:cubicBezTo>
                    <a:pt x="4" y="28"/>
                    <a:pt x="4" y="57"/>
                    <a:pt x="12" y="84"/>
                  </a:cubicBezTo>
                  <a:cubicBezTo>
                    <a:pt x="29" y="141"/>
                    <a:pt x="88" y="181"/>
                    <a:pt x="108" y="240"/>
                  </a:cubicBezTo>
                  <a:cubicBezTo>
                    <a:pt x="112" y="272"/>
                    <a:pt x="109" y="306"/>
                    <a:pt x="120" y="336"/>
                  </a:cubicBezTo>
                  <a:cubicBezTo>
                    <a:pt x="131" y="365"/>
                    <a:pt x="167" y="379"/>
                    <a:pt x="180" y="408"/>
                  </a:cubicBezTo>
                  <a:cubicBezTo>
                    <a:pt x="190" y="431"/>
                    <a:pt x="204" y="480"/>
                    <a:pt x="204" y="480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1" name="Freeform 48"/>
            <p:cNvSpPr>
              <a:spLocks/>
            </p:cNvSpPr>
            <p:nvPr/>
          </p:nvSpPr>
          <p:spPr bwMode="auto">
            <a:xfrm>
              <a:off x="2988" y="1968"/>
              <a:ext cx="924" cy="628"/>
            </a:xfrm>
            <a:custGeom>
              <a:avLst/>
              <a:gdLst>
                <a:gd name="T0" fmla="*/ 0 w 924"/>
                <a:gd name="T1" fmla="*/ 0 h 628"/>
                <a:gd name="T2" fmla="*/ 96 w 924"/>
                <a:gd name="T3" fmla="*/ 72 h 628"/>
                <a:gd name="T4" fmla="*/ 324 w 924"/>
                <a:gd name="T5" fmla="*/ 132 h 628"/>
                <a:gd name="T6" fmla="*/ 396 w 924"/>
                <a:gd name="T7" fmla="*/ 156 h 628"/>
                <a:gd name="T8" fmla="*/ 504 w 924"/>
                <a:gd name="T9" fmla="*/ 336 h 628"/>
                <a:gd name="T10" fmla="*/ 600 w 924"/>
                <a:gd name="T11" fmla="*/ 624 h 628"/>
                <a:gd name="T12" fmla="*/ 756 w 924"/>
                <a:gd name="T13" fmla="*/ 612 h 628"/>
                <a:gd name="T14" fmla="*/ 792 w 924"/>
                <a:gd name="T15" fmla="*/ 564 h 628"/>
                <a:gd name="T16" fmla="*/ 828 w 924"/>
                <a:gd name="T17" fmla="*/ 552 h 628"/>
                <a:gd name="T18" fmla="*/ 864 w 924"/>
                <a:gd name="T19" fmla="*/ 516 h 628"/>
                <a:gd name="T20" fmla="*/ 924 w 924"/>
                <a:gd name="T21" fmla="*/ 528 h 6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24"/>
                <a:gd name="T34" fmla="*/ 0 h 628"/>
                <a:gd name="T35" fmla="*/ 924 w 924"/>
                <a:gd name="T36" fmla="*/ 628 h 6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24" h="628">
                  <a:moveTo>
                    <a:pt x="0" y="0"/>
                  </a:moveTo>
                  <a:cubicBezTo>
                    <a:pt x="28" y="42"/>
                    <a:pt x="48" y="56"/>
                    <a:pt x="96" y="72"/>
                  </a:cubicBezTo>
                  <a:cubicBezTo>
                    <a:pt x="180" y="135"/>
                    <a:pt x="200" y="122"/>
                    <a:pt x="324" y="132"/>
                  </a:cubicBezTo>
                  <a:cubicBezTo>
                    <a:pt x="348" y="140"/>
                    <a:pt x="373" y="146"/>
                    <a:pt x="396" y="156"/>
                  </a:cubicBezTo>
                  <a:cubicBezTo>
                    <a:pt x="466" y="187"/>
                    <a:pt x="473" y="274"/>
                    <a:pt x="504" y="336"/>
                  </a:cubicBezTo>
                  <a:cubicBezTo>
                    <a:pt x="513" y="449"/>
                    <a:pt x="501" y="558"/>
                    <a:pt x="600" y="624"/>
                  </a:cubicBezTo>
                  <a:cubicBezTo>
                    <a:pt x="652" y="620"/>
                    <a:pt x="706" y="628"/>
                    <a:pt x="756" y="612"/>
                  </a:cubicBezTo>
                  <a:cubicBezTo>
                    <a:pt x="775" y="606"/>
                    <a:pt x="777" y="577"/>
                    <a:pt x="792" y="564"/>
                  </a:cubicBezTo>
                  <a:cubicBezTo>
                    <a:pt x="802" y="556"/>
                    <a:pt x="816" y="556"/>
                    <a:pt x="828" y="552"/>
                  </a:cubicBezTo>
                  <a:cubicBezTo>
                    <a:pt x="840" y="540"/>
                    <a:pt x="848" y="520"/>
                    <a:pt x="864" y="516"/>
                  </a:cubicBezTo>
                  <a:cubicBezTo>
                    <a:pt x="884" y="511"/>
                    <a:pt x="924" y="528"/>
                    <a:pt x="924" y="528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2" name="Freeform 49"/>
            <p:cNvSpPr>
              <a:spLocks/>
            </p:cNvSpPr>
            <p:nvPr/>
          </p:nvSpPr>
          <p:spPr bwMode="auto">
            <a:xfrm>
              <a:off x="3012" y="2568"/>
              <a:ext cx="852" cy="480"/>
            </a:xfrm>
            <a:custGeom>
              <a:avLst/>
              <a:gdLst>
                <a:gd name="T0" fmla="*/ 0 w 852"/>
                <a:gd name="T1" fmla="*/ 0 h 480"/>
                <a:gd name="T2" fmla="*/ 168 w 852"/>
                <a:gd name="T3" fmla="*/ 228 h 480"/>
                <a:gd name="T4" fmla="*/ 252 w 852"/>
                <a:gd name="T5" fmla="*/ 372 h 480"/>
                <a:gd name="T6" fmla="*/ 348 w 852"/>
                <a:gd name="T7" fmla="*/ 396 h 480"/>
                <a:gd name="T8" fmla="*/ 540 w 852"/>
                <a:gd name="T9" fmla="*/ 372 h 480"/>
                <a:gd name="T10" fmla="*/ 576 w 852"/>
                <a:gd name="T11" fmla="*/ 348 h 480"/>
                <a:gd name="T12" fmla="*/ 612 w 852"/>
                <a:gd name="T13" fmla="*/ 372 h 480"/>
                <a:gd name="T14" fmla="*/ 744 w 852"/>
                <a:gd name="T15" fmla="*/ 396 h 480"/>
                <a:gd name="T16" fmla="*/ 780 w 852"/>
                <a:gd name="T17" fmla="*/ 420 h 480"/>
                <a:gd name="T18" fmla="*/ 852 w 852"/>
                <a:gd name="T19" fmla="*/ 480 h 4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52"/>
                <a:gd name="T31" fmla="*/ 0 h 480"/>
                <a:gd name="T32" fmla="*/ 852 w 852"/>
                <a:gd name="T33" fmla="*/ 480 h 4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52" h="480">
                  <a:moveTo>
                    <a:pt x="0" y="0"/>
                  </a:moveTo>
                  <a:cubicBezTo>
                    <a:pt x="73" y="73"/>
                    <a:pt x="116" y="136"/>
                    <a:pt x="168" y="228"/>
                  </a:cubicBezTo>
                  <a:cubicBezTo>
                    <a:pt x="181" y="280"/>
                    <a:pt x="198" y="345"/>
                    <a:pt x="252" y="372"/>
                  </a:cubicBezTo>
                  <a:cubicBezTo>
                    <a:pt x="282" y="387"/>
                    <a:pt x="348" y="396"/>
                    <a:pt x="348" y="396"/>
                  </a:cubicBezTo>
                  <a:cubicBezTo>
                    <a:pt x="412" y="388"/>
                    <a:pt x="477" y="385"/>
                    <a:pt x="540" y="372"/>
                  </a:cubicBezTo>
                  <a:cubicBezTo>
                    <a:pt x="554" y="369"/>
                    <a:pt x="562" y="348"/>
                    <a:pt x="576" y="348"/>
                  </a:cubicBezTo>
                  <a:cubicBezTo>
                    <a:pt x="590" y="348"/>
                    <a:pt x="599" y="366"/>
                    <a:pt x="612" y="372"/>
                  </a:cubicBezTo>
                  <a:cubicBezTo>
                    <a:pt x="649" y="390"/>
                    <a:pt x="711" y="392"/>
                    <a:pt x="744" y="396"/>
                  </a:cubicBezTo>
                  <a:cubicBezTo>
                    <a:pt x="756" y="404"/>
                    <a:pt x="767" y="414"/>
                    <a:pt x="780" y="420"/>
                  </a:cubicBezTo>
                  <a:cubicBezTo>
                    <a:pt x="815" y="435"/>
                    <a:pt x="852" y="427"/>
                    <a:pt x="852" y="480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3" name="Freeform 50"/>
            <p:cNvSpPr>
              <a:spLocks/>
            </p:cNvSpPr>
            <p:nvPr/>
          </p:nvSpPr>
          <p:spPr bwMode="auto">
            <a:xfrm>
              <a:off x="2136" y="1920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4" name="Freeform 51"/>
            <p:cNvSpPr>
              <a:spLocks/>
            </p:cNvSpPr>
            <p:nvPr/>
          </p:nvSpPr>
          <p:spPr bwMode="auto">
            <a:xfrm>
              <a:off x="2544" y="1872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5" name="Freeform 52"/>
            <p:cNvSpPr>
              <a:spLocks/>
            </p:cNvSpPr>
            <p:nvPr/>
          </p:nvSpPr>
          <p:spPr bwMode="auto">
            <a:xfrm>
              <a:off x="2256" y="2352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6" name="Freeform 53"/>
            <p:cNvSpPr>
              <a:spLocks/>
            </p:cNvSpPr>
            <p:nvPr/>
          </p:nvSpPr>
          <p:spPr bwMode="auto">
            <a:xfrm>
              <a:off x="2424" y="2928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7" name="Freeform 54"/>
            <p:cNvSpPr>
              <a:spLocks/>
            </p:cNvSpPr>
            <p:nvPr/>
          </p:nvSpPr>
          <p:spPr bwMode="auto">
            <a:xfrm>
              <a:off x="2592" y="3264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8" name="Freeform 55"/>
            <p:cNvSpPr>
              <a:spLocks/>
            </p:cNvSpPr>
            <p:nvPr/>
          </p:nvSpPr>
          <p:spPr bwMode="auto">
            <a:xfrm>
              <a:off x="3408" y="2496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99" name="Freeform 56"/>
            <p:cNvSpPr>
              <a:spLocks/>
            </p:cNvSpPr>
            <p:nvPr/>
          </p:nvSpPr>
          <p:spPr bwMode="auto">
            <a:xfrm rot="2159189">
              <a:off x="2496" y="2496"/>
              <a:ext cx="144" cy="384"/>
            </a:xfrm>
            <a:custGeom>
              <a:avLst/>
              <a:gdLst>
                <a:gd name="T0" fmla="*/ 108 w 144"/>
                <a:gd name="T1" fmla="*/ 0 h 384"/>
                <a:gd name="T2" fmla="*/ 84 w 144"/>
                <a:gd name="T3" fmla="*/ 36 h 384"/>
                <a:gd name="T4" fmla="*/ 24 w 144"/>
                <a:gd name="T5" fmla="*/ 324 h 384"/>
                <a:gd name="T6" fmla="*/ 0 w 144"/>
                <a:gd name="T7" fmla="*/ 384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384"/>
                <a:gd name="T14" fmla="*/ 144 w 144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384">
                  <a:moveTo>
                    <a:pt x="108" y="0"/>
                  </a:moveTo>
                  <a:cubicBezTo>
                    <a:pt x="100" y="12"/>
                    <a:pt x="85" y="22"/>
                    <a:pt x="84" y="36"/>
                  </a:cubicBezTo>
                  <a:cubicBezTo>
                    <a:pt x="77" y="127"/>
                    <a:pt x="144" y="284"/>
                    <a:pt x="24" y="324"/>
                  </a:cubicBezTo>
                  <a:cubicBezTo>
                    <a:pt x="9" y="368"/>
                    <a:pt x="18" y="349"/>
                    <a:pt x="0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200" name="Freeform 57"/>
            <p:cNvSpPr>
              <a:spLocks/>
            </p:cNvSpPr>
            <p:nvPr/>
          </p:nvSpPr>
          <p:spPr bwMode="auto">
            <a:xfrm>
              <a:off x="3252" y="2925"/>
              <a:ext cx="312" cy="387"/>
            </a:xfrm>
            <a:custGeom>
              <a:avLst/>
              <a:gdLst>
                <a:gd name="T0" fmla="*/ 0 w 312"/>
                <a:gd name="T1" fmla="*/ 0 h 387"/>
                <a:gd name="T2" fmla="*/ 72 w 312"/>
                <a:gd name="T3" fmla="*/ 108 h 387"/>
                <a:gd name="T4" fmla="*/ 132 w 312"/>
                <a:gd name="T5" fmla="*/ 156 h 387"/>
                <a:gd name="T6" fmla="*/ 204 w 312"/>
                <a:gd name="T7" fmla="*/ 204 h 387"/>
                <a:gd name="T8" fmla="*/ 276 w 312"/>
                <a:gd name="T9" fmla="*/ 348 h 387"/>
                <a:gd name="T10" fmla="*/ 312 w 312"/>
                <a:gd name="T11" fmla="*/ 384 h 3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2"/>
                <a:gd name="T19" fmla="*/ 0 h 387"/>
                <a:gd name="T20" fmla="*/ 312 w 312"/>
                <a:gd name="T21" fmla="*/ 387 h 3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2" h="387">
                  <a:moveTo>
                    <a:pt x="0" y="0"/>
                  </a:moveTo>
                  <a:cubicBezTo>
                    <a:pt x="13" y="66"/>
                    <a:pt x="7" y="86"/>
                    <a:pt x="72" y="108"/>
                  </a:cubicBezTo>
                  <a:cubicBezTo>
                    <a:pt x="126" y="189"/>
                    <a:pt x="62" y="110"/>
                    <a:pt x="132" y="156"/>
                  </a:cubicBezTo>
                  <a:cubicBezTo>
                    <a:pt x="222" y="216"/>
                    <a:pt x="118" y="175"/>
                    <a:pt x="204" y="204"/>
                  </a:cubicBezTo>
                  <a:cubicBezTo>
                    <a:pt x="228" y="276"/>
                    <a:pt x="200" y="323"/>
                    <a:pt x="276" y="348"/>
                  </a:cubicBezTo>
                  <a:cubicBezTo>
                    <a:pt x="302" y="387"/>
                    <a:pt x="286" y="384"/>
                    <a:pt x="312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201" name="Freeform 58"/>
            <p:cNvSpPr>
              <a:spLocks/>
            </p:cNvSpPr>
            <p:nvPr/>
          </p:nvSpPr>
          <p:spPr bwMode="auto">
            <a:xfrm>
              <a:off x="3216" y="1728"/>
              <a:ext cx="312" cy="387"/>
            </a:xfrm>
            <a:custGeom>
              <a:avLst/>
              <a:gdLst>
                <a:gd name="T0" fmla="*/ 0 w 312"/>
                <a:gd name="T1" fmla="*/ 0 h 387"/>
                <a:gd name="T2" fmla="*/ 72 w 312"/>
                <a:gd name="T3" fmla="*/ 108 h 387"/>
                <a:gd name="T4" fmla="*/ 132 w 312"/>
                <a:gd name="T5" fmla="*/ 156 h 387"/>
                <a:gd name="T6" fmla="*/ 204 w 312"/>
                <a:gd name="T7" fmla="*/ 204 h 387"/>
                <a:gd name="T8" fmla="*/ 276 w 312"/>
                <a:gd name="T9" fmla="*/ 348 h 387"/>
                <a:gd name="T10" fmla="*/ 312 w 312"/>
                <a:gd name="T11" fmla="*/ 384 h 3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2"/>
                <a:gd name="T19" fmla="*/ 0 h 387"/>
                <a:gd name="T20" fmla="*/ 312 w 312"/>
                <a:gd name="T21" fmla="*/ 387 h 3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2" h="387">
                  <a:moveTo>
                    <a:pt x="0" y="0"/>
                  </a:moveTo>
                  <a:cubicBezTo>
                    <a:pt x="13" y="66"/>
                    <a:pt x="7" y="86"/>
                    <a:pt x="72" y="108"/>
                  </a:cubicBezTo>
                  <a:cubicBezTo>
                    <a:pt x="126" y="189"/>
                    <a:pt x="62" y="110"/>
                    <a:pt x="132" y="156"/>
                  </a:cubicBezTo>
                  <a:cubicBezTo>
                    <a:pt x="222" y="216"/>
                    <a:pt x="118" y="175"/>
                    <a:pt x="204" y="204"/>
                  </a:cubicBezTo>
                  <a:cubicBezTo>
                    <a:pt x="228" y="276"/>
                    <a:pt x="200" y="323"/>
                    <a:pt x="276" y="348"/>
                  </a:cubicBezTo>
                  <a:cubicBezTo>
                    <a:pt x="302" y="387"/>
                    <a:pt x="286" y="384"/>
                    <a:pt x="312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202" name="Freeform 59"/>
            <p:cNvSpPr>
              <a:spLocks/>
            </p:cNvSpPr>
            <p:nvPr/>
          </p:nvSpPr>
          <p:spPr bwMode="auto">
            <a:xfrm>
              <a:off x="3444" y="1752"/>
              <a:ext cx="312" cy="387"/>
            </a:xfrm>
            <a:custGeom>
              <a:avLst/>
              <a:gdLst>
                <a:gd name="T0" fmla="*/ 0 w 312"/>
                <a:gd name="T1" fmla="*/ 0 h 387"/>
                <a:gd name="T2" fmla="*/ 72 w 312"/>
                <a:gd name="T3" fmla="*/ 108 h 387"/>
                <a:gd name="T4" fmla="*/ 132 w 312"/>
                <a:gd name="T5" fmla="*/ 156 h 387"/>
                <a:gd name="T6" fmla="*/ 204 w 312"/>
                <a:gd name="T7" fmla="*/ 204 h 387"/>
                <a:gd name="T8" fmla="*/ 276 w 312"/>
                <a:gd name="T9" fmla="*/ 348 h 387"/>
                <a:gd name="T10" fmla="*/ 312 w 312"/>
                <a:gd name="T11" fmla="*/ 384 h 3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2"/>
                <a:gd name="T19" fmla="*/ 0 h 387"/>
                <a:gd name="T20" fmla="*/ 312 w 312"/>
                <a:gd name="T21" fmla="*/ 387 h 3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2" h="387">
                  <a:moveTo>
                    <a:pt x="0" y="0"/>
                  </a:moveTo>
                  <a:cubicBezTo>
                    <a:pt x="13" y="66"/>
                    <a:pt x="7" y="86"/>
                    <a:pt x="72" y="108"/>
                  </a:cubicBezTo>
                  <a:cubicBezTo>
                    <a:pt x="126" y="189"/>
                    <a:pt x="62" y="110"/>
                    <a:pt x="132" y="156"/>
                  </a:cubicBezTo>
                  <a:cubicBezTo>
                    <a:pt x="222" y="216"/>
                    <a:pt x="118" y="175"/>
                    <a:pt x="204" y="204"/>
                  </a:cubicBezTo>
                  <a:cubicBezTo>
                    <a:pt x="228" y="276"/>
                    <a:pt x="200" y="323"/>
                    <a:pt x="276" y="348"/>
                  </a:cubicBezTo>
                  <a:cubicBezTo>
                    <a:pt x="302" y="387"/>
                    <a:pt x="286" y="384"/>
                    <a:pt x="312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203" name="Freeform 60"/>
            <p:cNvSpPr>
              <a:spLocks/>
            </p:cNvSpPr>
            <p:nvPr/>
          </p:nvSpPr>
          <p:spPr bwMode="auto">
            <a:xfrm rot="2993700">
              <a:off x="3158" y="2170"/>
              <a:ext cx="312" cy="387"/>
            </a:xfrm>
            <a:custGeom>
              <a:avLst/>
              <a:gdLst>
                <a:gd name="T0" fmla="*/ 0 w 312"/>
                <a:gd name="T1" fmla="*/ 0 h 387"/>
                <a:gd name="T2" fmla="*/ 72 w 312"/>
                <a:gd name="T3" fmla="*/ 108 h 387"/>
                <a:gd name="T4" fmla="*/ 132 w 312"/>
                <a:gd name="T5" fmla="*/ 156 h 387"/>
                <a:gd name="T6" fmla="*/ 204 w 312"/>
                <a:gd name="T7" fmla="*/ 204 h 387"/>
                <a:gd name="T8" fmla="*/ 276 w 312"/>
                <a:gd name="T9" fmla="*/ 348 h 387"/>
                <a:gd name="T10" fmla="*/ 312 w 312"/>
                <a:gd name="T11" fmla="*/ 384 h 3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2"/>
                <a:gd name="T19" fmla="*/ 0 h 387"/>
                <a:gd name="T20" fmla="*/ 312 w 312"/>
                <a:gd name="T21" fmla="*/ 387 h 3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2" h="387">
                  <a:moveTo>
                    <a:pt x="0" y="0"/>
                  </a:moveTo>
                  <a:cubicBezTo>
                    <a:pt x="13" y="66"/>
                    <a:pt x="7" y="86"/>
                    <a:pt x="72" y="108"/>
                  </a:cubicBezTo>
                  <a:cubicBezTo>
                    <a:pt x="126" y="189"/>
                    <a:pt x="62" y="110"/>
                    <a:pt x="132" y="156"/>
                  </a:cubicBezTo>
                  <a:cubicBezTo>
                    <a:pt x="222" y="216"/>
                    <a:pt x="118" y="175"/>
                    <a:pt x="204" y="204"/>
                  </a:cubicBezTo>
                  <a:cubicBezTo>
                    <a:pt x="228" y="276"/>
                    <a:pt x="200" y="323"/>
                    <a:pt x="276" y="348"/>
                  </a:cubicBezTo>
                  <a:cubicBezTo>
                    <a:pt x="302" y="387"/>
                    <a:pt x="286" y="384"/>
                    <a:pt x="312" y="384"/>
                  </a:cubicBezTo>
                </a:path>
              </a:pathLst>
            </a:custGeom>
            <a:noFill/>
            <a:ln w="12700" cap="flat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7174" name="Line 61"/>
          <p:cNvSpPr>
            <a:spLocks noChangeShapeType="1"/>
          </p:cNvSpPr>
          <p:nvPr/>
        </p:nvSpPr>
        <p:spPr bwMode="auto">
          <a:xfrm>
            <a:off x="3124201" y="1989138"/>
            <a:ext cx="5616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7175" name="Group 62"/>
          <p:cNvGrpSpPr>
            <a:grpSpLocks/>
          </p:cNvGrpSpPr>
          <p:nvPr/>
        </p:nvGrpSpPr>
        <p:grpSpPr bwMode="auto">
          <a:xfrm>
            <a:off x="5737225" y="1341439"/>
            <a:ext cx="719138" cy="681037"/>
            <a:chOff x="4607" y="799"/>
            <a:chExt cx="571" cy="565"/>
          </a:xfrm>
        </p:grpSpPr>
        <p:sp>
          <p:nvSpPr>
            <p:cNvPr id="7181" name="Freeform 63"/>
            <p:cNvSpPr>
              <a:spLocks/>
            </p:cNvSpPr>
            <p:nvPr/>
          </p:nvSpPr>
          <p:spPr bwMode="auto">
            <a:xfrm>
              <a:off x="4773" y="799"/>
              <a:ext cx="294" cy="523"/>
            </a:xfrm>
            <a:custGeom>
              <a:avLst/>
              <a:gdLst>
                <a:gd name="T0" fmla="*/ 20 w 715"/>
                <a:gd name="T1" fmla="*/ 234 h 781"/>
                <a:gd name="T2" fmla="*/ 14 w 715"/>
                <a:gd name="T3" fmla="*/ 213 h 781"/>
                <a:gd name="T4" fmla="*/ 6 w 715"/>
                <a:gd name="T5" fmla="*/ 210 h 781"/>
                <a:gd name="T6" fmla="*/ 4 w 715"/>
                <a:gd name="T7" fmla="*/ 177 h 781"/>
                <a:gd name="T8" fmla="*/ 3 w 715"/>
                <a:gd name="T9" fmla="*/ 166 h 781"/>
                <a:gd name="T10" fmla="*/ 2 w 715"/>
                <a:gd name="T11" fmla="*/ 58 h 781"/>
                <a:gd name="T12" fmla="*/ 5 w 715"/>
                <a:gd name="T13" fmla="*/ 51 h 781"/>
                <a:gd name="T14" fmla="*/ 8 w 715"/>
                <a:gd name="T15" fmla="*/ 33 h 781"/>
                <a:gd name="T16" fmla="*/ 13 w 715"/>
                <a:gd name="T17" fmla="*/ 11 h 781"/>
                <a:gd name="T18" fmla="*/ 21 w 715"/>
                <a:gd name="T19" fmla="*/ 1 h 781"/>
                <a:gd name="T20" fmla="*/ 40 w 715"/>
                <a:gd name="T21" fmla="*/ 15 h 781"/>
                <a:gd name="T22" fmla="*/ 35 w 715"/>
                <a:gd name="T23" fmla="*/ 177 h 781"/>
                <a:gd name="T24" fmla="*/ 30 w 715"/>
                <a:gd name="T25" fmla="*/ 192 h 781"/>
                <a:gd name="T26" fmla="*/ 26 w 715"/>
                <a:gd name="T27" fmla="*/ 213 h 781"/>
                <a:gd name="T28" fmla="*/ 21 w 715"/>
                <a:gd name="T29" fmla="*/ 220 h 781"/>
                <a:gd name="T30" fmla="*/ 20 w 715"/>
                <a:gd name="T31" fmla="*/ 234 h 78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15"/>
                <a:gd name="T49" fmla="*/ 0 h 781"/>
                <a:gd name="T50" fmla="*/ 715 w 715"/>
                <a:gd name="T51" fmla="*/ 781 h 78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15" h="781">
                  <a:moveTo>
                    <a:pt x="293" y="781"/>
                  </a:moveTo>
                  <a:cubicBezTo>
                    <a:pt x="233" y="761"/>
                    <a:pt x="246" y="721"/>
                    <a:pt x="197" y="709"/>
                  </a:cubicBezTo>
                  <a:cubicBezTo>
                    <a:pt x="162" y="700"/>
                    <a:pt x="125" y="701"/>
                    <a:pt x="89" y="697"/>
                  </a:cubicBezTo>
                  <a:cubicBezTo>
                    <a:pt x="77" y="661"/>
                    <a:pt x="65" y="625"/>
                    <a:pt x="53" y="589"/>
                  </a:cubicBezTo>
                  <a:cubicBezTo>
                    <a:pt x="49" y="577"/>
                    <a:pt x="41" y="553"/>
                    <a:pt x="41" y="553"/>
                  </a:cubicBezTo>
                  <a:cubicBezTo>
                    <a:pt x="29" y="430"/>
                    <a:pt x="0" y="318"/>
                    <a:pt x="29" y="193"/>
                  </a:cubicBezTo>
                  <a:cubicBezTo>
                    <a:pt x="32" y="179"/>
                    <a:pt x="53" y="177"/>
                    <a:pt x="65" y="169"/>
                  </a:cubicBezTo>
                  <a:cubicBezTo>
                    <a:pt x="86" y="106"/>
                    <a:pt x="62" y="155"/>
                    <a:pt x="113" y="109"/>
                  </a:cubicBezTo>
                  <a:cubicBezTo>
                    <a:pt x="138" y="86"/>
                    <a:pt x="161" y="61"/>
                    <a:pt x="185" y="37"/>
                  </a:cubicBezTo>
                  <a:cubicBezTo>
                    <a:pt x="199" y="23"/>
                    <a:pt x="281" y="9"/>
                    <a:pt x="305" y="1"/>
                  </a:cubicBezTo>
                  <a:cubicBezTo>
                    <a:pt x="428" y="9"/>
                    <a:pt x="484" y="0"/>
                    <a:pt x="581" y="49"/>
                  </a:cubicBezTo>
                  <a:cubicBezTo>
                    <a:pt x="689" y="211"/>
                    <a:pt x="715" y="538"/>
                    <a:pt x="509" y="589"/>
                  </a:cubicBezTo>
                  <a:cubicBezTo>
                    <a:pt x="394" y="704"/>
                    <a:pt x="541" y="568"/>
                    <a:pt x="437" y="637"/>
                  </a:cubicBezTo>
                  <a:cubicBezTo>
                    <a:pt x="411" y="654"/>
                    <a:pt x="403" y="692"/>
                    <a:pt x="377" y="709"/>
                  </a:cubicBezTo>
                  <a:cubicBezTo>
                    <a:pt x="356" y="722"/>
                    <a:pt x="329" y="725"/>
                    <a:pt x="305" y="733"/>
                  </a:cubicBezTo>
                  <a:cubicBezTo>
                    <a:pt x="255" y="750"/>
                    <a:pt x="262" y="734"/>
                    <a:pt x="293" y="781"/>
                  </a:cubicBezTo>
                  <a:close/>
                </a:path>
              </a:pathLst>
            </a:custGeom>
            <a:solidFill>
              <a:srgbClr val="00CC99"/>
            </a:solidFill>
            <a:ln w="12700" cap="flat" cmpd="sng">
              <a:solidFill>
                <a:schemeClr val="hlink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82" name="Freeform 64"/>
            <p:cNvSpPr>
              <a:spLocks/>
            </p:cNvSpPr>
            <p:nvPr/>
          </p:nvSpPr>
          <p:spPr bwMode="auto">
            <a:xfrm rot="-2812149">
              <a:off x="4649" y="927"/>
              <a:ext cx="311" cy="395"/>
            </a:xfrm>
            <a:custGeom>
              <a:avLst/>
              <a:gdLst>
                <a:gd name="T0" fmla="*/ 24 w 715"/>
                <a:gd name="T1" fmla="*/ 101 h 781"/>
                <a:gd name="T2" fmla="*/ 16 w 715"/>
                <a:gd name="T3" fmla="*/ 92 h 781"/>
                <a:gd name="T4" fmla="*/ 7 w 715"/>
                <a:gd name="T5" fmla="*/ 91 h 781"/>
                <a:gd name="T6" fmla="*/ 4 w 715"/>
                <a:gd name="T7" fmla="*/ 76 h 781"/>
                <a:gd name="T8" fmla="*/ 3 w 715"/>
                <a:gd name="T9" fmla="*/ 72 h 781"/>
                <a:gd name="T10" fmla="*/ 3 w 715"/>
                <a:gd name="T11" fmla="*/ 25 h 781"/>
                <a:gd name="T12" fmla="*/ 5 w 715"/>
                <a:gd name="T13" fmla="*/ 22 h 781"/>
                <a:gd name="T14" fmla="*/ 9 w 715"/>
                <a:gd name="T15" fmla="*/ 14 h 781"/>
                <a:gd name="T16" fmla="*/ 15 w 715"/>
                <a:gd name="T17" fmla="*/ 5 h 781"/>
                <a:gd name="T18" fmla="*/ 25 w 715"/>
                <a:gd name="T19" fmla="*/ 1 h 781"/>
                <a:gd name="T20" fmla="*/ 48 w 715"/>
                <a:gd name="T21" fmla="*/ 7 h 781"/>
                <a:gd name="T22" fmla="*/ 42 w 715"/>
                <a:gd name="T23" fmla="*/ 76 h 781"/>
                <a:gd name="T24" fmla="*/ 36 w 715"/>
                <a:gd name="T25" fmla="*/ 82 h 781"/>
                <a:gd name="T26" fmla="*/ 31 w 715"/>
                <a:gd name="T27" fmla="*/ 92 h 781"/>
                <a:gd name="T28" fmla="*/ 25 w 715"/>
                <a:gd name="T29" fmla="*/ 95 h 781"/>
                <a:gd name="T30" fmla="*/ 24 w 715"/>
                <a:gd name="T31" fmla="*/ 101 h 78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15"/>
                <a:gd name="T49" fmla="*/ 0 h 781"/>
                <a:gd name="T50" fmla="*/ 715 w 715"/>
                <a:gd name="T51" fmla="*/ 781 h 78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15" h="781">
                  <a:moveTo>
                    <a:pt x="293" y="781"/>
                  </a:moveTo>
                  <a:cubicBezTo>
                    <a:pt x="233" y="761"/>
                    <a:pt x="246" y="721"/>
                    <a:pt x="197" y="709"/>
                  </a:cubicBezTo>
                  <a:cubicBezTo>
                    <a:pt x="162" y="700"/>
                    <a:pt x="125" y="701"/>
                    <a:pt x="89" y="697"/>
                  </a:cubicBezTo>
                  <a:cubicBezTo>
                    <a:pt x="77" y="661"/>
                    <a:pt x="65" y="625"/>
                    <a:pt x="53" y="589"/>
                  </a:cubicBezTo>
                  <a:cubicBezTo>
                    <a:pt x="49" y="577"/>
                    <a:pt x="41" y="553"/>
                    <a:pt x="41" y="553"/>
                  </a:cubicBezTo>
                  <a:cubicBezTo>
                    <a:pt x="29" y="430"/>
                    <a:pt x="0" y="318"/>
                    <a:pt x="29" y="193"/>
                  </a:cubicBezTo>
                  <a:cubicBezTo>
                    <a:pt x="32" y="179"/>
                    <a:pt x="53" y="177"/>
                    <a:pt x="65" y="169"/>
                  </a:cubicBezTo>
                  <a:cubicBezTo>
                    <a:pt x="86" y="106"/>
                    <a:pt x="62" y="155"/>
                    <a:pt x="113" y="109"/>
                  </a:cubicBezTo>
                  <a:cubicBezTo>
                    <a:pt x="138" y="86"/>
                    <a:pt x="161" y="61"/>
                    <a:pt x="185" y="37"/>
                  </a:cubicBezTo>
                  <a:cubicBezTo>
                    <a:pt x="199" y="23"/>
                    <a:pt x="281" y="9"/>
                    <a:pt x="305" y="1"/>
                  </a:cubicBezTo>
                  <a:cubicBezTo>
                    <a:pt x="428" y="9"/>
                    <a:pt x="484" y="0"/>
                    <a:pt x="581" y="49"/>
                  </a:cubicBezTo>
                  <a:cubicBezTo>
                    <a:pt x="689" y="211"/>
                    <a:pt x="715" y="538"/>
                    <a:pt x="509" y="589"/>
                  </a:cubicBezTo>
                  <a:cubicBezTo>
                    <a:pt x="394" y="704"/>
                    <a:pt x="541" y="568"/>
                    <a:pt x="437" y="637"/>
                  </a:cubicBezTo>
                  <a:cubicBezTo>
                    <a:pt x="411" y="654"/>
                    <a:pt x="403" y="692"/>
                    <a:pt x="377" y="709"/>
                  </a:cubicBezTo>
                  <a:cubicBezTo>
                    <a:pt x="356" y="722"/>
                    <a:pt x="329" y="725"/>
                    <a:pt x="305" y="733"/>
                  </a:cubicBezTo>
                  <a:cubicBezTo>
                    <a:pt x="255" y="750"/>
                    <a:pt x="262" y="734"/>
                    <a:pt x="293" y="781"/>
                  </a:cubicBezTo>
                  <a:close/>
                </a:path>
              </a:pathLst>
            </a:custGeom>
            <a:solidFill>
              <a:srgbClr val="00CC99"/>
            </a:solidFill>
            <a:ln w="12700" cap="flat" cmpd="sng">
              <a:solidFill>
                <a:srgbClr val="00CC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83" name="Freeform 65"/>
            <p:cNvSpPr>
              <a:spLocks/>
            </p:cNvSpPr>
            <p:nvPr/>
          </p:nvSpPr>
          <p:spPr bwMode="auto">
            <a:xfrm rot="1630819">
              <a:off x="4884" y="945"/>
              <a:ext cx="294" cy="419"/>
            </a:xfrm>
            <a:custGeom>
              <a:avLst/>
              <a:gdLst>
                <a:gd name="T0" fmla="*/ 20 w 715"/>
                <a:gd name="T1" fmla="*/ 121 h 781"/>
                <a:gd name="T2" fmla="*/ 14 w 715"/>
                <a:gd name="T3" fmla="*/ 109 h 781"/>
                <a:gd name="T4" fmla="*/ 6 w 715"/>
                <a:gd name="T5" fmla="*/ 108 h 781"/>
                <a:gd name="T6" fmla="*/ 4 w 715"/>
                <a:gd name="T7" fmla="*/ 91 h 781"/>
                <a:gd name="T8" fmla="*/ 3 w 715"/>
                <a:gd name="T9" fmla="*/ 85 h 781"/>
                <a:gd name="T10" fmla="*/ 2 w 715"/>
                <a:gd name="T11" fmla="*/ 30 h 781"/>
                <a:gd name="T12" fmla="*/ 5 w 715"/>
                <a:gd name="T13" fmla="*/ 26 h 781"/>
                <a:gd name="T14" fmla="*/ 8 w 715"/>
                <a:gd name="T15" fmla="*/ 17 h 781"/>
                <a:gd name="T16" fmla="*/ 13 w 715"/>
                <a:gd name="T17" fmla="*/ 6 h 781"/>
                <a:gd name="T18" fmla="*/ 21 w 715"/>
                <a:gd name="T19" fmla="*/ 1 h 781"/>
                <a:gd name="T20" fmla="*/ 40 w 715"/>
                <a:gd name="T21" fmla="*/ 8 h 781"/>
                <a:gd name="T22" fmla="*/ 35 w 715"/>
                <a:gd name="T23" fmla="*/ 91 h 781"/>
                <a:gd name="T24" fmla="*/ 30 w 715"/>
                <a:gd name="T25" fmla="*/ 98 h 781"/>
                <a:gd name="T26" fmla="*/ 26 w 715"/>
                <a:gd name="T27" fmla="*/ 109 h 781"/>
                <a:gd name="T28" fmla="*/ 21 w 715"/>
                <a:gd name="T29" fmla="*/ 113 h 781"/>
                <a:gd name="T30" fmla="*/ 20 w 715"/>
                <a:gd name="T31" fmla="*/ 121 h 78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15"/>
                <a:gd name="T49" fmla="*/ 0 h 781"/>
                <a:gd name="T50" fmla="*/ 715 w 715"/>
                <a:gd name="T51" fmla="*/ 781 h 78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15" h="781">
                  <a:moveTo>
                    <a:pt x="293" y="781"/>
                  </a:moveTo>
                  <a:cubicBezTo>
                    <a:pt x="233" y="761"/>
                    <a:pt x="246" y="721"/>
                    <a:pt x="197" y="709"/>
                  </a:cubicBezTo>
                  <a:cubicBezTo>
                    <a:pt x="162" y="700"/>
                    <a:pt x="125" y="701"/>
                    <a:pt x="89" y="697"/>
                  </a:cubicBezTo>
                  <a:cubicBezTo>
                    <a:pt x="77" y="661"/>
                    <a:pt x="65" y="625"/>
                    <a:pt x="53" y="589"/>
                  </a:cubicBezTo>
                  <a:cubicBezTo>
                    <a:pt x="49" y="577"/>
                    <a:pt x="41" y="553"/>
                    <a:pt x="41" y="553"/>
                  </a:cubicBezTo>
                  <a:cubicBezTo>
                    <a:pt x="29" y="430"/>
                    <a:pt x="0" y="318"/>
                    <a:pt x="29" y="193"/>
                  </a:cubicBezTo>
                  <a:cubicBezTo>
                    <a:pt x="32" y="179"/>
                    <a:pt x="53" y="177"/>
                    <a:pt x="65" y="169"/>
                  </a:cubicBezTo>
                  <a:cubicBezTo>
                    <a:pt x="86" y="106"/>
                    <a:pt x="62" y="155"/>
                    <a:pt x="113" y="109"/>
                  </a:cubicBezTo>
                  <a:cubicBezTo>
                    <a:pt x="138" y="86"/>
                    <a:pt x="161" y="61"/>
                    <a:pt x="185" y="37"/>
                  </a:cubicBezTo>
                  <a:cubicBezTo>
                    <a:pt x="199" y="23"/>
                    <a:pt x="281" y="9"/>
                    <a:pt x="305" y="1"/>
                  </a:cubicBezTo>
                  <a:cubicBezTo>
                    <a:pt x="428" y="9"/>
                    <a:pt x="484" y="0"/>
                    <a:pt x="581" y="49"/>
                  </a:cubicBezTo>
                  <a:cubicBezTo>
                    <a:pt x="689" y="211"/>
                    <a:pt x="715" y="538"/>
                    <a:pt x="509" y="589"/>
                  </a:cubicBezTo>
                  <a:cubicBezTo>
                    <a:pt x="394" y="704"/>
                    <a:pt x="541" y="568"/>
                    <a:pt x="437" y="637"/>
                  </a:cubicBezTo>
                  <a:cubicBezTo>
                    <a:pt x="411" y="654"/>
                    <a:pt x="403" y="692"/>
                    <a:pt x="377" y="709"/>
                  </a:cubicBezTo>
                  <a:cubicBezTo>
                    <a:pt x="356" y="722"/>
                    <a:pt x="329" y="725"/>
                    <a:pt x="305" y="733"/>
                  </a:cubicBezTo>
                  <a:cubicBezTo>
                    <a:pt x="255" y="750"/>
                    <a:pt x="262" y="734"/>
                    <a:pt x="293" y="781"/>
                  </a:cubicBezTo>
                  <a:close/>
                </a:path>
              </a:pathLst>
            </a:custGeom>
            <a:solidFill>
              <a:srgbClr val="00CC99"/>
            </a:solidFill>
            <a:ln w="12700" cap="flat" cmpd="sng">
              <a:solidFill>
                <a:srgbClr val="00CC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7176" name="Line 66"/>
          <p:cNvSpPr>
            <a:spLocks noChangeShapeType="1"/>
          </p:cNvSpPr>
          <p:nvPr/>
        </p:nvSpPr>
        <p:spPr bwMode="auto">
          <a:xfrm flipV="1">
            <a:off x="6311901" y="1484313"/>
            <a:ext cx="504825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177" name="Text Box 67"/>
          <p:cNvSpPr txBox="1">
            <a:spLocks noChangeArrowheads="1"/>
          </p:cNvSpPr>
          <p:nvPr/>
        </p:nvSpPr>
        <p:spPr bwMode="auto">
          <a:xfrm>
            <a:off x="6743700" y="1360488"/>
            <a:ext cx="1276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TERLEME</a:t>
            </a:r>
          </a:p>
        </p:txBody>
      </p:sp>
      <p:sp>
        <p:nvSpPr>
          <p:cNvPr id="7178" name="Line 68"/>
          <p:cNvSpPr>
            <a:spLocks noChangeShapeType="1"/>
          </p:cNvSpPr>
          <p:nvPr/>
        </p:nvSpPr>
        <p:spPr bwMode="auto">
          <a:xfrm flipH="1" flipV="1">
            <a:off x="6600826" y="2420938"/>
            <a:ext cx="142875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179" name="Line 69"/>
          <p:cNvSpPr>
            <a:spLocks noChangeShapeType="1"/>
          </p:cNvSpPr>
          <p:nvPr/>
        </p:nvSpPr>
        <p:spPr bwMode="auto">
          <a:xfrm flipV="1">
            <a:off x="5303838" y="2781301"/>
            <a:ext cx="21590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180" name="Line 70"/>
          <p:cNvSpPr>
            <a:spLocks noChangeShapeType="1"/>
          </p:cNvSpPr>
          <p:nvPr/>
        </p:nvSpPr>
        <p:spPr bwMode="auto">
          <a:xfrm flipH="1" flipV="1">
            <a:off x="6743700" y="3068638"/>
            <a:ext cx="215900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7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8"/>
          <p:cNvGrpSpPr>
            <a:grpSpLocks/>
          </p:cNvGrpSpPr>
          <p:nvPr/>
        </p:nvGrpSpPr>
        <p:grpSpPr bwMode="auto">
          <a:xfrm>
            <a:off x="1873251" y="904876"/>
            <a:ext cx="8162925" cy="4144963"/>
            <a:chOff x="461" y="1294"/>
            <a:chExt cx="5142" cy="2611"/>
          </a:xfrm>
        </p:grpSpPr>
        <p:sp>
          <p:nvSpPr>
            <p:cNvPr id="8195" name="Text Box 17"/>
            <p:cNvSpPr txBox="1">
              <a:spLocks noChangeArrowheads="1"/>
            </p:cNvSpPr>
            <p:nvPr/>
          </p:nvSpPr>
          <p:spPr bwMode="auto">
            <a:xfrm>
              <a:off x="461" y="1294"/>
              <a:ext cx="906" cy="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Verim, 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Y (kg/da) </a:t>
              </a:r>
            </a:p>
          </p:txBody>
        </p:sp>
        <p:sp>
          <p:nvSpPr>
            <p:cNvPr id="8196" name="Arc 8"/>
            <p:cNvSpPr>
              <a:spLocks/>
            </p:cNvSpPr>
            <p:nvPr/>
          </p:nvSpPr>
          <p:spPr bwMode="auto">
            <a:xfrm>
              <a:off x="3509" y="2090"/>
              <a:ext cx="1728" cy="1115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06" y="0"/>
                    <a:pt x="21567" y="9634"/>
                    <a:pt x="21599" y="21541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06" y="0"/>
                    <a:pt x="21567" y="9634"/>
                    <a:pt x="21599" y="21541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9966"/>
            </a:solidFill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197" name="Arc 9"/>
            <p:cNvSpPr>
              <a:spLocks/>
            </p:cNvSpPr>
            <p:nvPr/>
          </p:nvSpPr>
          <p:spPr bwMode="auto">
            <a:xfrm rot="-5400000">
              <a:off x="1846" y="1533"/>
              <a:ext cx="1178" cy="2302"/>
            </a:xfrm>
            <a:custGeom>
              <a:avLst/>
              <a:gdLst>
                <a:gd name="T0" fmla="*/ 0 w 22657"/>
                <a:gd name="T1" fmla="*/ 0 h 21600"/>
                <a:gd name="T2" fmla="*/ 0 w 22657"/>
                <a:gd name="T3" fmla="*/ 3 h 21600"/>
                <a:gd name="T4" fmla="*/ 0 w 22657"/>
                <a:gd name="T5" fmla="*/ 3 h 21600"/>
                <a:gd name="T6" fmla="*/ 0 60000 65536"/>
                <a:gd name="T7" fmla="*/ 0 60000 65536"/>
                <a:gd name="T8" fmla="*/ 0 60000 65536"/>
                <a:gd name="T9" fmla="*/ 0 w 22657"/>
                <a:gd name="T10" fmla="*/ 0 h 21600"/>
                <a:gd name="T11" fmla="*/ 22657 w 2265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657" h="21600" fill="none" extrusionOk="0">
                  <a:moveTo>
                    <a:pt x="-1" y="25"/>
                  </a:moveTo>
                  <a:cubicBezTo>
                    <a:pt x="352" y="8"/>
                    <a:pt x="704" y="-1"/>
                    <a:pt x="1057" y="0"/>
                  </a:cubicBezTo>
                  <a:cubicBezTo>
                    <a:pt x="12986" y="0"/>
                    <a:pt x="22657" y="9670"/>
                    <a:pt x="22657" y="21600"/>
                  </a:cubicBezTo>
                </a:path>
                <a:path w="22657" h="21600" stroke="0" extrusionOk="0">
                  <a:moveTo>
                    <a:pt x="-1" y="25"/>
                  </a:moveTo>
                  <a:cubicBezTo>
                    <a:pt x="352" y="8"/>
                    <a:pt x="704" y="-1"/>
                    <a:pt x="1057" y="0"/>
                  </a:cubicBezTo>
                  <a:cubicBezTo>
                    <a:pt x="12986" y="0"/>
                    <a:pt x="22657" y="9670"/>
                    <a:pt x="22657" y="21600"/>
                  </a:cubicBezTo>
                  <a:lnTo>
                    <a:pt x="1057" y="21600"/>
                  </a:lnTo>
                  <a:lnTo>
                    <a:pt x="-1" y="25"/>
                  </a:lnTo>
                  <a:close/>
                </a:path>
              </a:pathLst>
            </a:custGeom>
            <a:solidFill>
              <a:schemeClr val="accent1"/>
            </a:solidFill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198" name="Line 10"/>
            <p:cNvSpPr>
              <a:spLocks noChangeShapeType="1"/>
            </p:cNvSpPr>
            <p:nvPr/>
          </p:nvSpPr>
          <p:spPr bwMode="auto">
            <a:xfrm flipH="1">
              <a:off x="908" y="3539"/>
              <a:ext cx="4608" cy="0"/>
            </a:xfrm>
            <a:prstGeom prst="line">
              <a:avLst/>
            </a:prstGeom>
            <a:noFill/>
            <a:ln w="31750" cap="sq">
              <a:solidFill>
                <a:schemeClr val="tx1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199" name="Line 11"/>
            <p:cNvSpPr>
              <a:spLocks noChangeShapeType="1"/>
            </p:cNvSpPr>
            <p:nvPr/>
          </p:nvSpPr>
          <p:spPr bwMode="auto">
            <a:xfrm>
              <a:off x="908" y="1861"/>
              <a:ext cx="0" cy="1678"/>
            </a:xfrm>
            <a:prstGeom prst="line">
              <a:avLst/>
            </a:prstGeom>
            <a:noFill/>
            <a:ln w="31750" cap="sq">
              <a:solidFill>
                <a:schemeClr val="tx1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200" name="Line 12"/>
            <p:cNvSpPr>
              <a:spLocks noChangeShapeType="1"/>
            </p:cNvSpPr>
            <p:nvPr/>
          </p:nvSpPr>
          <p:spPr bwMode="auto">
            <a:xfrm>
              <a:off x="3589" y="2101"/>
              <a:ext cx="0" cy="143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201" name="Line 13"/>
            <p:cNvSpPr>
              <a:spLocks noChangeShapeType="1"/>
            </p:cNvSpPr>
            <p:nvPr/>
          </p:nvSpPr>
          <p:spPr bwMode="auto">
            <a:xfrm flipH="1" flipV="1">
              <a:off x="908" y="2090"/>
              <a:ext cx="2665" cy="1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202" name="Line 15"/>
            <p:cNvSpPr>
              <a:spLocks noChangeShapeType="1"/>
            </p:cNvSpPr>
            <p:nvPr/>
          </p:nvSpPr>
          <p:spPr bwMode="auto">
            <a:xfrm>
              <a:off x="3573" y="2101"/>
              <a:ext cx="1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203" name="Text Box 16"/>
            <p:cNvSpPr txBox="1">
              <a:spLocks noChangeArrowheads="1"/>
            </p:cNvSpPr>
            <p:nvPr/>
          </p:nvSpPr>
          <p:spPr bwMode="auto">
            <a:xfrm>
              <a:off x="3781" y="3614"/>
              <a:ext cx="181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Toprak nemi, X (mm)</a:t>
              </a:r>
            </a:p>
          </p:txBody>
        </p:sp>
        <p:sp>
          <p:nvSpPr>
            <p:cNvPr id="8204" name="Text Box 19"/>
            <p:cNvSpPr txBox="1">
              <a:spLocks noChangeArrowheads="1"/>
            </p:cNvSpPr>
            <p:nvPr/>
          </p:nvSpPr>
          <p:spPr bwMode="auto">
            <a:xfrm>
              <a:off x="4530" y="1490"/>
              <a:ext cx="60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İyi</a:t>
              </a:r>
            </a:p>
            <a:p>
              <a:pPr algn="ctr"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drenaj</a:t>
              </a:r>
            </a:p>
          </p:txBody>
        </p:sp>
        <p:sp>
          <p:nvSpPr>
            <p:cNvPr id="8205" name="Text Box 20"/>
            <p:cNvSpPr txBox="1">
              <a:spLocks noChangeArrowheads="1"/>
            </p:cNvSpPr>
            <p:nvPr/>
          </p:nvSpPr>
          <p:spPr bwMode="auto">
            <a:xfrm>
              <a:off x="5003" y="2293"/>
              <a:ext cx="600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6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Kötü</a:t>
              </a:r>
            </a:p>
            <a:p>
              <a:pPr algn="ctr">
                <a:lnSpc>
                  <a:spcPct val="6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drenaj</a:t>
              </a:r>
            </a:p>
          </p:txBody>
        </p:sp>
        <p:sp>
          <p:nvSpPr>
            <p:cNvPr id="8206" name="Line 22"/>
            <p:cNvSpPr>
              <a:spLocks noChangeShapeType="1"/>
            </p:cNvSpPr>
            <p:nvPr/>
          </p:nvSpPr>
          <p:spPr bwMode="auto">
            <a:xfrm flipH="1">
              <a:off x="4360" y="1865"/>
              <a:ext cx="256" cy="24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207" name="Line 23"/>
            <p:cNvSpPr>
              <a:spLocks noChangeShapeType="1"/>
            </p:cNvSpPr>
            <p:nvPr/>
          </p:nvSpPr>
          <p:spPr bwMode="auto">
            <a:xfrm flipH="1">
              <a:off x="4668" y="2432"/>
              <a:ext cx="320" cy="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68826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88913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3600" b="1">
                <a:solidFill>
                  <a:srgbClr val="006600"/>
                </a:solidFill>
              </a:rPr>
              <a:t>Gereğinden düşük toprak nemi koşulunda;</a:t>
            </a:r>
            <a:endParaRPr lang="tr-TR" altLang="tr-TR" sz="5400" b="1">
              <a:solidFill>
                <a:srgbClr val="0066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647950"/>
            <a:ext cx="8229600" cy="4021138"/>
          </a:xfrm>
          <a:solidFill>
            <a:srgbClr val="FAFEA0"/>
          </a:solidFill>
        </p:spPr>
        <p:txBody>
          <a:bodyPr/>
          <a:lstStyle/>
          <a:p>
            <a:pPr eaLnBrk="1" hangingPunct="1"/>
            <a:r>
              <a:rPr lang="tr-TR" altLang="tr-TR" b="1" smtClean="0"/>
              <a:t>Toprak nemi toprak taneleri tarafından yüksek güçle tutulur. Bitki suyu alabilmek için yüksek kök basıncı uygular ve gelişme ve ürün yapımına ayıracağı enerjinin bir kısmını su alımında kullanır. Sonuçta, </a:t>
            </a:r>
            <a:r>
              <a:rPr lang="tr-TR" altLang="tr-TR" b="1" smtClean="0">
                <a:solidFill>
                  <a:srgbClr val="CC3300"/>
                </a:solidFill>
              </a:rPr>
              <a:t>bitki gelişmesi ve verim olumsuz yönde etkilenir.</a:t>
            </a:r>
          </a:p>
        </p:txBody>
      </p:sp>
      <p:grpSp>
        <p:nvGrpSpPr>
          <p:cNvPr id="9220" name="Group 7"/>
          <p:cNvGrpSpPr>
            <a:grpSpLocks/>
          </p:cNvGrpSpPr>
          <p:nvPr/>
        </p:nvGrpSpPr>
        <p:grpSpPr bwMode="auto">
          <a:xfrm>
            <a:off x="3733800" y="1447800"/>
            <a:ext cx="1079500" cy="1079500"/>
            <a:chOff x="1896" y="933"/>
            <a:chExt cx="680" cy="680"/>
          </a:xfrm>
        </p:grpSpPr>
        <p:sp>
          <p:nvSpPr>
            <p:cNvPr id="9224" name="Oval 5"/>
            <p:cNvSpPr>
              <a:spLocks noChangeArrowheads="1"/>
            </p:cNvSpPr>
            <p:nvPr/>
          </p:nvSpPr>
          <p:spPr bwMode="auto">
            <a:xfrm>
              <a:off x="1896" y="933"/>
              <a:ext cx="680" cy="680"/>
            </a:xfrm>
            <a:prstGeom prst="ellipse">
              <a:avLst/>
            </a:prstGeom>
            <a:solidFill>
              <a:srgbClr val="A4FCFA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25" name="Oval 6"/>
            <p:cNvSpPr>
              <a:spLocks noChangeArrowheads="1"/>
            </p:cNvSpPr>
            <p:nvPr/>
          </p:nvSpPr>
          <p:spPr bwMode="auto">
            <a:xfrm>
              <a:off x="1989" y="1011"/>
              <a:ext cx="495" cy="495"/>
            </a:xfrm>
            <a:prstGeom prst="ellipse">
              <a:avLst/>
            </a:prstGeom>
            <a:solidFill>
              <a:srgbClr val="996633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</p:grpSp>
      <p:grpSp>
        <p:nvGrpSpPr>
          <p:cNvPr id="9221" name="Group 7"/>
          <p:cNvGrpSpPr>
            <a:grpSpLocks/>
          </p:cNvGrpSpPr>
          <p:nvPr/>
        </p:nvGrpSpPr>
        <p:grpSpPr bwMode="auto">
          <a:xfrm>
            <a:off x="6167439" y="1428750"/>
            <a:ext cx="1000125" cy="928688"/>
            <a:chOff x="1896" y="933"/>
            <a:chExt cx="680" cy="680"/>
          </a:xfrm>
        </p:grpSpPr>
        <p:sp>
          <p:nvSpPr>
            <p:cNvPr id="9222" name="Oval 5"/>
            <p:cNvSpPr>
              <a:spLocks noChangeArrowheads="1"/>
            </p:cNvSpPr>
            <p:nvPr/>
          </p:nvSpPr>
          <p:spPr bwMode="auto">
            <a:xfrm>
              <a:off x="1896" y="933"/>
              <a:ext cx="680" cy="680"/>
            </a:xfrm>
            <a:prstGeom prst="ellipse">
              <a:avLst/>
            </a:prstGeom>
            <a:solidFill>
              <a:srgbClr val="A4FCFA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9223" name="Oval 6"/>
            <p:cNvSpPr>
              <a:spLocks noChangeArrowheads="1"/>
            </p:cNvSpPr>
            <p:nvPr/>
          </p:nvSpPr>
          <p:spPr bwMode="auto">
            <a:xfrm>
              <a:off x="1945" y="982"/>
              <a:ext cx="582" cy="579"/>
            </a:xfrm>
            <a:prstGeom prst="ellipse">
              <a:avLst/>
            </a:prstGeom>
            <a:solidFill>
              <a:srgbClr val="996633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</p:grpSp>
    </p:spTree>
    <p:extLst>
      <p:ext uri="{BB962C8B-B14F-4D97-AF65-F5344CB8AC3E}">
        <p14:creationId xmlns:p14="http://schemas.microsoft.com/office/powerpoint/2010/main" val="69905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01675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3600" b="1">
                <a:solidFill>
                  <a:srgbClr val="006600"/>
                </a:solidFill>
              </a:rPr>
              <a:t>Gereğinden yüksek toprak nemi koşulunda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209800"/>
            <a:ext cx="7772400" cy="4114800"/>
          </a:xfrm>
          <a:solidFill>
            <a:srgbClr val="FAFEA0"/>
          </a:solidFill>
        </p:spPr>
        <p:txBody>
          <a:bodyPr/>
          <a:lstStyle/>
          <a:p>
            <a:pPr eaLnBrk="1" hangingPunct="1"/>
            <a:r>
              <a:rPr lang="tr-TR" altLang="tr-TR" b="1" smtClean="0"/>
              <a:t>Toprak gözeneklerinde gereğinden yüksek su bulunur ve gözeneklerdeki hava oranı düşer. Bunun sonucunda;</a:t>
            </a:r>
          </a:p>
          <a:p>
            <a:pPr lvl="1" eaLnBrk="1" hangingPunct="1"/>
            <a:r>
              <a:rPr lang="tr-TR" altLang="tr-TR" b="1" smtClean="0">
                <a:solidFill>
                  <a:srgbClr val="FF3300"/>
                </a:solidFill>
              </a:rPr>
              <a:t>Kılcal kök gelişimi sınırlanır.</a:t>
            </a:r>
          </a:p>
          <a:p>
            <a:pPr lvl="1" eaLnBrk="1" hangingPunct="1"/>
            <a:r>
              <a:rPr lang="tr-TR" altLang="tr-TR" b="1" smtClean="0">
                <a:solidFill>
                  <a:schemeClr val="accent2"/>
                </a:solidFill>
              </a:rPr>
              <a:t>Mikroorganizma faaliyetleri yavaşlar.</a:t>
            </a:r>
          </a:p>
          <a:p>
            <a:pPr lvl="1" eaLnBrk="1" hangingPunct="1"/>
            <a:r>
              <a:rPr lang="tr-TR" altLang="tr-TR" b="1" smtClean="0">
                <a:solidFill>
                  <a:schemeClr val="hlink"/>
                </a:solidFill>
              </a:rPr>
              <a:t>Bitki besin elementlerinin alımını engelleyen zararlı bileşikler oluşur.</a:t>
            </a:r>
          </a:p>
        </p:txBody>
      </p:sp>
    </p:spTree>
    <p:extLst>
      <p:ext uri="{BB962C8B-B14F-4D97-AF65-F5344CB8AC3E}">
        <p14:creationId xmlns:p14="http://schemas.microsoft.com/office/powerpoint/2010/main" val="272846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919288" y="333375"/>
            <a:ext cx="83058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</p:txBody>
      </p:sp>
      <p:grpSp>
        <p:nvGrpSpPr>
          <p:cNvPr id="11267" name="Group 48"/>
          <p:cNvGrpSpPr>
            <a:grpSpLocks/>
          </p:cNvGrpSpPr>
          <p:nvPr/>
        </p:nvGrpSpPr>
        <p:grpSpPr bwMode="auto">
          <a:xfrm>
            <a:off x="2711450" y="533400"/>
            <a:ext cx="6750050" cy="5257800"/>
            <a:chOff x="884" y="336"/>
            <a:chExt cx="4252" cy="3312"/>
          </a:xfrm>
        </p:grpSpPr>
        <p:sp>
          <p:nvSpPr>
            <p:cNvPr id="11268" name="Line 5"/>
            <p:cNvSpPr>
              <a:spLocks noChangeShapeType="1"/>
            </p:cNvSpPr>
            <p:nvPr/>
          </p:nvSpPr>
          <p:spPr bwMode="auto">
            <a:xfrm>
              <a:off x="912" y="1536"/>
              <a:ext cx="42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1269" name="Group 44"/>
            <p:cNvGrpSpPr>
              <a:grpSpLocks/>
            </p:cNvGrpSpPr>
            <p:nvPr/>
          </p:nvGrpSpPr>
          <p:grpSpPr bwMode="auto">
            <a:xfrm>
              <a:off x="1872" y="1488"/>
              <a:ext cx="2040" cy="2160"/>
              <a:chOff x="1872" y="1488"/>
              <a:chExt cx="2040" cy="2160"/>
            </a:xfrm>
          </p:grpSpPr>
          <p:sp>
            <p:nvSpPr>
              <p:cNvPr id="11281" name="Freeform 15"/>
              <p:cNvSpPr>
                <a:spLocks/>
              </p:cNvSpPr>
              <p:nvPr/>
            </p:nvSpPr>
            <p:spPr bwMode="auto">
              <a:xfrm>
                <a:off x="2880" y="1488"/>
                <a:ext cx="144" cy="1584"/>
              </a:xfrm>
              <a:custGeom>
                <a:avLst/>
                <a:gdLst>
                  <a:gd name="T0" fmla="*/ 58 w 141"/>
                  <a:gd name="T1" fmla="*/ 0 h 2028"/>
                  <a:gd name="T2" fmla="*/ 122 w 141"/>
                  <a:gd name="T3" fmla="*/ 132 h 2028"/>
                  <a:gd name="T4" fmla="*/ 34 w 141"/>
                  <a:gd name="T5" fmla="*/ 389 h 2028"/>
                  <a:gd name="T6" fmla="*/ 70 w 141"/>
                  <a:gd name="T7" fmla="*/ 549 h 2028"/>
                  <a:gd name="T8" fmla="*/ 136 w 141"/>
                  <a:gd name="T9" fmla="*/ 606 h 2028"/>
                  <a:gd name="T10" fmla="*/ 122 w 141"/>
                  <a:gd name="T11" fmla="*/ 818 h 2028"/>
                  <a:gd name="T12" fmla="*/ 97 w 141"/>
                  <a:gd name="T13" fmla="*/ 852 h 2028"/>
                  <a:gd name="T14" fmla="*/ 97 w 141"/>
                  <a:gd name="T15" fmla="*/ 966 h 202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1"/>
                  <a:gd name="T25" fmla="*/ 0 h 2028"/>
                  <a:gd name="T26" fmla="*/ 141 w 141"/>
                  <a:gd name="T27" fmla="*/ 2028 h 202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1" h="2028">
                    <a:moveTo>
                      <a:pt x="55" y="0"/>
                    </a:moveTo>
                    <a:cubicBezTo>
                      <a:pt x="68" y="94"/>
                      <a:pt x="99" y="182"/>
                      <a:pt x="115" y="276"/>
                    </a:cubicBezTo>
                    <a:cubicBezTo>
                      <a:pt x="110" y="441"/>
                      <a:pt x="141" y="669"/>
                      <a:pt x="31" y="816"/>
                    </a:cubicBezTo>
                    <a:cubicBezTo>
                      <a:pt x="0" y="908"/>
                      <a:pt x="21" y="1060"/>
                      <a:pt x="67" y="1152"/>
                    </a:cubicBezTo>
                    <a:cubicBezTo>
                      <a:pt x="88" y="1193"/>
                      <a:pt x="112" y="1228"/>
                      <a:pt x="127" y="1272"/>
                    </a:cubicBezTo>
                    <a:cubicBezTo>
                      <a:pt x="123" y="1420"/>
                      <a:pt x="125" y="1568"/>
                      <a:pt x="115" y="1716"/>
                    </a:cubicBezTo>
                    <a:cubicBezTo>
                      <a:pt x="113" y="1741"/>
                      <a:pt x="91" y="1763"/>
                      <a:pt x="91" y="1788"/>
                    </a:cubicBezTo>
                    <a:cubicBezTo>
                      <a:pt x="91" y="1868"/>
                      <a:pt x="91" y="1948"/>
                      <a:pt x="91" y="2028"/>
                    </a:cubicBezTo>
                  </a:path>
                </a:pathLst>
              </a:custGeom>
              <a:noFill/>
              <a:ln w="381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82" name="Freeform 16"/>
              <p:cNvSpPr>
                <a:spLocks/>
              </p:cNvSpPr>
              <p:nvPr/>
            </p:nvSpPr>
            <p:spPr bwMode="auto">
              <a:xfrm>
                <a:off x="2100" y="1740"/>
                <a:ext cx="828" cy="888"/>
              </a:xfrm>
              <a:custGeom>
                <a:avLst/>
                <a:gdLst>
                  <a:gd name="T0" fmla="*/ 828 w 828"/>
                  <a:gd name="T1" fmla="*/ 0 h 888"/>
                  <a:gd name="T2" fmla="*/ 756 w 828"/>
                  <a:gd name="T3" fmla="*/ 60 h 888"/>
                  <a:gd name="T4" fmla="*/ 576 w 828"/>
                  <a:gd name="T5" fmla="*/ 132 h 888"/>
                  <a:gd name="T6" fmla="*/ 504 w 828"/>
                  <a:gd name="T7" fmla="*/ 168 h 888"/>
                  <a:gd name="T8" fmla="*/ 396 w 828"/>
                  <a:gd name="T9" fmla="*/ 492 h 888"/>
                  <a:gd name="T10" fmla="*/ 348 w 828"/>
                  <a:gd name="T11" fmla="*/ 612 h 888"/>
                  <a:gd name="T12" fmla="*/ 252 w 828"/>
                  <a:gd name="T13" fmla="*/ 624 h 888"/>
                  <a:gd name="T14" fmla="*/ 96 w 828"/>
                  <a:gd name="T15" fmla="*/ 708 h 888"/>
                  <a:gd name="T16" fmla="*/ 72 w 828"/>
                  <a:gd name="T17" fmla="*/ 780 h 888"/>
                  <a:gd name="T18" fmla="*/ 36 w 828"/>
                  <a:gd name="T19" fmla="*/ 804 h 888"/>
                  <a:gd name="T20" fmla="*/ 0 w 828"/>
                  <a:gd name="T21" fmla="*/ 888 h 88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828"/>
                  <a:gd name="T34" fmla="*/ 0 h 888"/>
                  <a:gd name="T35" fmla="*/ 828 w 828"/>
                  <a:gd name="T36" fmla="*/ 888 h 88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828" h="888">
                    <a:moveTo>
                      <a:pt x="828" y="0"/>
                    </a:moveTo>
                    <a:cubicBezTo>
                      <a:pt x="802" y="17"/>
                      <a:pt x="782" y="43"/>
                      <a:pt x="756" y="60"/>
                    </a:cubicBezTo>
                    <a:cubicBezTo>
                      <a:pt x="703" y="95"/>
                      <a:pt x="627" y="98"/>
                      <a:pt x="576" y="132"/>
                    </a:cubicBezTo>
                    <a:cubicBezTo>
                      <a:pt x="529" y="163"/>
                      <a:pt x="554" y="151"/>
                      <a:pt x="504" y="168"/>
                    </a:cubicBezTo>
                    <a:cubicBezTo>
                      <a:pt x="443" y="259"/>
                      <a:pt x="431" y="387"/>
                      <a:pt x="396" y="492"/>
                    </a:cubicBezTo>
                    <a:cubicBezTo>
                      <a:pt x="386" y="521"/>
                      <a:pt x="360" y="603"/>
                      <a:pt x="348" y="612"/>
                    </a:cubicBezTo>
                    <a:cubicBezTo>
                      <a:pt x="322" y="631"/>
                      <a:pt x="284" y="620"/>
                      <a:pt x="252" y="624"/>
                    </a:cubicBezTo>
                    <a:cubicBezTo>
                      <a:pt x="155" y="689"/>
                      <a:pt x="207" y="661"/>
                      <a:pt x="96" y="708"/>
                    </a:cubicBezTo>
                    <a:cubicBezTo>
                      <a:pt x="88" y="732"/>
                      <a:pt x="85" y="759"/>
                      <a:pt x="72" y="780"/>
                    </a:cubicBezTo>
                    <a:cubicBezTo>
                      <a:pt x="64" y="792"/>
                      <a:pt x="44" y="792"/>
                      <a:pt x="36" y="804"/>
                    </a:cubicBezTo>
                    <a:cubicBezTo>
                      <a:pt x="23" y="824"/>
                      <a:pt x="33" y="888"/>
                      <a:pt x="0" y="888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83" name="Freeform 17"/>
              <p:cNvSpPr>
                <a:spLocks/>
              </p:cNvSpPr>
              <p:nvPr/>
            </p:nvSpPr>
            <p:spPr bwMode="auto">
              <a:xfrm>
                <a:off x="1956" y="1656"/>
                <a:ext cx="972" cy="552"/>
              </a:xfrm>
              <a:custGeom>
                <a:avLst/>
                <a:gdLst>
                  <a:gd name="T0" fmla="*/ 972 w 972"/>
                  <a:gd name="T1" fmla="*/ 0 h 552"/>
                  <a:gd name="T2" fmla="*/ 672 w 972"/>
                  <a:gd name="T3" fmla="*/ 36 h 552"/>
                  <a:gd name="T4" fmla="*/ 588 w 972"/>
                  <a:gd name="T5" fmla="*/ 180 h 552"/>
                  <a:gd name="T6" fmla="*/ 432 w 972"/>
                  <a:gd name="T7" fmla="*/ 240 h 552"/>
                  <a:gd name="T8" fmla="*/ 108 w 972"/>
                  <a:gd name="T9" fmla="*/ 264 h 552"/>
                  <a:gd name="T10" fmla="*/ 48 w 972"/>
                  <a:gd name="T11" fmla="*/ 456 h 552"/>
                  <a:gd name="T12" fmla="*/ 24 w 972"/>
                  <a:gd name="T13" fmla="*/ 492 h 552"/>
                  <a:gd name="T14" fmla="*/ 0 w 972"/>
                  <a:gd name="T15" fmla="*/ 552 h 5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72"/>
                  <a:gd name="T25" fmla="*/ 0 h 552"/>
                  <a:gd name="T26" fmla="*/ 972 w 972"/>
                  <a:gd name="T27" fmla="*/ 552 h 55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72" h="552">
                    <a:moveTo>
                      <a:pt x="972" y="0"/>
                    </a:moveTo>
                    <a:cubicBezTo>
                      <a:pt x="871" y="14"/>
                      <a:pt x="774" y="27"/>
                      <a:pt x="672" y="36"/>
                    </a:cubicBezTo>
                    <a:cubicBezTo>
                      <a:pt x="556" y="75"/>
                      <a:pt x="632" y="84"/>
                      <a:pt x="588" y="180"/>
                    </a:cubicBezTo>
                    <a:cubicBezTo>
                      <a:pt x="568" y="225"/>
                      <a:pt x="469" y="237"/>
                      <a:pt x="432" y="240"/>
                    </a:cubicBezTo>
                    <a:cubicBezTo>
                      <a:pt x="324" y="250"/>
                      <a:pt x="216" y="256"/>
                      <a:pt x="108" y="264"/>
                    </a:cubicBezTo>
                    <a:cubicBezTo>
                      <a:pt x="23" y="292"/>
                      <a:pt x="65" y="369"/>
                      <a:pt x="48" y="456"/>
                    </a:cubicBezTo>
                    <a:cubicBezTo>
                      <a:pt x="45" y="470"/>
                      <a:pt x="30" y="479"/>
                      <a:pt x="24" y="492"/>
                    </a:cubicBezTo>
                    <a:cubicBezTo>
                      <a:pt x="14" y="511"/>
                      <a:pt x="10" y="533"/>
                      <a:pt x="0" y="552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84" name="Freeform 18"/>
              <p:cNvSpPr>
                <a:spLocks/>
              </p:cNvSpPr>
              <p:nvPr/>
            </p:nvSpPr>
            <p:spPr bwMode="auto">
              <a:xfrm>
                <a:off x="1872" y="2124"/>
                <a:ext cx="1032" cy="996"/>
              </a:xfrm>
              <a:custGeom>
                <a:avLst/>
                <a:gdLst>
                  <a:gd name="T0" fmla="*/ 1032 w 1032"/>
                  <a:gd name="T1" fmla="*/ 0 h 996"/>
                  <a:gd name="T2" fmla="*/ 960 w 1032"/>
                  <a:gd name="T3" fmla="*/ 24 h 996"/>
                  <a:gd name="T4" fmla="*/ 900 w 1032"/>
                  <a:gd name="T5" fmla="*/ 168 h 996"/>
                  <a:gd name="T6" fmla="*/ 828 w 1032"/>
                  <a:gd name="T7" fmla="*/ 216 h 996"/>
                  <a:gd name="T8" fmla="*/ 780 w 1032"/>
                  <a:gd name="T9" fmla="*/ 756 h 996"/>
                  <a:gd name="T10" fmla="*/ 612 w 1032"/>
                  <a:gd name="T11" fmla="*/ 828 h 996"/>
                  <a:gd name="T12" fmla="*/ 540 w 1032"/>
                  <a:gd name="T13" fmla="*/ 900 h 996"/>
                  <a:gd name="T14" fmla="*/ 420 w 1032"/>
                  <a:gd name="T15" fmla="*/ 912 h 996"/>
                  <a:gd name="T16" fmla="*/ 288 w 1032"/>
                  <a:gd name="T17" fmla="*/ 948 h 996"/>
                  <a:gd name="T18" fmla="*/ 36 w 1032"/>
                  <a:gd name="T19" fmla="*/ 972 h 996"/>
                  <a:gd name="T20" fmla="*/ 0 w 1032"/>
                  <a:gd name="T21" fmla="*/ 996 h 99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032"/>
                  <a:gd name="T34" fmla="*/ 0 h 996"/>
                  <a:gd name="T35" fmla="*/ 1032 w 1032"/>
                  <a:gd name="T36" fmla="*/ 996 h 99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032" h="996">
                    <a:moveTo>
                      <a:pt x="1032" y="0"/>
                    </a:moveTo>
                    <a:cubicBezTo>
                      <a:pt x="1008" y="8"/>
                      <a:pt x="981" y="11"/>
                      <a:pt x="960" y="24"/>
                    </a:cubicBezTo>
                    <a:cubicBezTo>
                      <a:pt x="920" y="49"/>
                      <a:pt x="914" y="126"/>
                      <a:pt x="900" y="168"/>
                    </a:cubicBezTo>
                    <a:cubicBezTo>
                      <a:pt x="891" y="195"/>
                      <a:pt x="828" y="216"/>
                      <a:pt x="828" y="216"/>
                    </a:cubicBezTo>
                    <a:cubicBezTo>
                      <a:pt x="807" y="387"/>
                      <a:pt x="896" y="659"/>
                      <a:pt x="780" y="756"/>
                    </a:cubicBezTo>
                    <a:cubicBezTo>
                      <a:pt x="733" y="795"/>
                      <a:pt x="668" y="809"/>
                      <a:pt x="612" y="828"/>
                    </a:cubicBezTo>
                    <a:cubicBezTo>
                      <a:pt x="588" y="852"/>
                      <a:pt x="571" y="886"/>
                      <a:pt x="540" y="900"/>
                    </a:cubicBezTo>
                    <a:cubicBezTo>
                      <a:pt x="503" y="916"/>
                      <a:pt x="460" y="905"/>
                      <a:pt x="420" y="912"/>
                    </a:cubicBezTo>
                    <a:cubicBezTo>
                      <a:pt x="262" y="942"/>
                      <a:pt x="427" y="932"/>
                      <a:pt x="288" y="948"/>
                    </a:cubicBezTo>
                    <a:cubicBezTo>
                      <a:pt x="204" y="958"/>
                      <a:pt x="120" y="963"/>
                      <a:pt x="36" y="972"/>
                    </a:cubicBezTo>
                    <a:cubicBezTo>
                      <a:pt x="24" y="980"/>
                      <a:pt x="0" y="996"/>
                      <a:pt x="0" y="996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85" name="Freeform 19"/>
              <p:cNvSpPr>
                <a:spLocks/>
              </p:cNvSpPr>
              <p:nvPr/>
            </p:nvSpPr>
            <p:spPr bwMode="auto">
              <a:xfrm>
                <a:off x="2160" y="3046"/>
                <a:ext cx="816" cy="368"/>
              </a:xfrm>
              <a:custGeom>
                <a:avLst/>
                <a:gdLst>
                  <a:gd name="T0" fmla="*/ 816 w 816"/>
                  <a:gd name="T1" fmla="*/ 26 h 368"/>
                  <a:gd name="T2" fmla="*/ 612 w 816"/>
                  <a:gd name="T3" fmla="*/ 38 h 368"/>
                  <a:gd name="T4" fmla="*/ 588 w 816"/>
                  <a:gd name="T5" fmla="*/ 182 h 368"/>
                  <a:gd name="T6" fmla="*/ 396 w 816"/>
                  <a:gd name="T7" fmla="*/ 254 h 368"/>
                  <a:gd name="T8" fmla="*/ 168 w 816"/>
                  <a:gd name="T9" fmla="*/ 326 h 368"/>
                  <a:gd name="T10" fmla="*/ 0 w 816"/>
                  <a:gd name="T11" fmla="*/ 362 h 36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16"/>
                  <a:gd name="T19" fmla="*/ 0 h 368"/>
                  <a:gd name="T20" fmla="*/ 816 w 816"/>
                  <a:gd name="T21" fmla="*/ 368 h 36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16" h="368">
                    <a:moveTo>
                      <a:pt x="816" y="26"/>
                    </a:moveTo>
                    <a:cubicBezTo>
                      <a:pt x="748" y="30"/>
                      <a:pt x="668" y="0"/>
                      <a:pt x="612" y="38"/>
                    </a:cubicBezTo>
                    <a:cubicBezTo>
                      <a:pt x="572" y="65"/>
                      <a:pt x="628" y="155"/>
                      <a:pt x="588" y="182"/>
                    </a:cubicBezTo>
                    <a:cubicBezTo>
                      <a:pt x="526" y="223"/>
                      <a:pt x="468" y="242"/>
                      <a:pt x="396" y="254"/>
                    </a:cubicBezTo>
                    <a:cubicBezTo>
                      <a:pt x="300" y="318"/>
                      <a:pt x="290" y="311"/>
                      <a:pt x="168" y="326"/>
                    </a:cubicBezTo>
                    <a:cubicBezTo>
                      <a:pt x="105" y="368"/>
                      <a:pt x="84" y="362"/>
                      <a:pt x="0" y="362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86" name="Freeform 20"/>
              <p:cNvSpPr>
                <a:spLocks/>
              </p:cNvSpPr>
              <p:nvPr/>
            </p:nvSpPr>
            <p:spPr bwMode="auto">
              <a:xfrm>
                <a:off x="2952" y="1599"/>
                <a:ext cx="948" cy="241"/>
              </a:xfrm>
              <a:custGeom>
                <a:avLst/>
                <a:gdLst>
                  <a:gd name="T0" fmla="*/ 0 w 948"/>
                  <a:gd name="T1" fmla="*/ 33 h 241"/>
                  <a:gd name="T2" fmla="*/ 24 w 948"/>
                  <a:gd name="T3" fmla="*/ 69 h 241"/>
                  <a:gd name="T4" fmla="*/ 60 w 948"/>
                  <a:gd name="T5" fmla="*/ 81 h 241"/>
                  <a:gd name="T6" fmla="*/ 108 w 948"/>
                  <a:gd name="T7" fmla="*/ 129 h 241"/>
                  <a:gd name="T8" fmla="*/ 384 w 948"/>
                  <a:gd name="T9" fmla="*/ 129 h 241"/>
                  <a:gd name="T10" fmla="*/ 948 w 948"/>
                  <a:gd name="T11" fmla="*/ 213 h 24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948"/>
                  <a:gd name="T19" fmla="*/ 0 h 241"/>
                  <a:gd name="T20" fmla="*/ 948 w 948"/>
                  <a:gd name="T21" fmla="*/ 241 h 24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948" h="241">
                    <a:moveTo>
                      <a:pt x="0" y="33"/>
                    </a:moveTo>
                    <a:cubicBezTo>
                      <a:pt x="8" y="45"/>
                      <a:pt x="13" y="60"/>
                      <a:pt x="24" y="69"/>
                    </a:cubicBezTo>
                    <a:cubicBezTo>
                      <a:pt x="34" y="77"/>
                      <a:pt x="51" y="72"/>
                      <a:pt x="60" y="81"/>
                    </a:cubicBezTo>
                    <a:cubicBezTo>
                      <a:pt x="124" y="145"/>
                      <a:pt x="12" y="97"/>
                      <a:pt x="108" y="129"/>
                    </a:cubicBezTo>
                    <a:cubicBezTo>
                      <a:pt x="217" y="109"/>
                      <a:pt x="279" y="103"/>
                      <a:pt x="384" y="129"/>
                    </a:cubicBezTo>
                    <a:cubicBezTo>
                      <a:pt x="552" y="241"/>
                      <a:pt x="948" y="0"/>
                      <a:pt x="948" y="213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87" name="Freeform 21"/>
              <p:cNvSpPr>
                <a:spLocks/>
              </p:cNvSpPr>
              <p:nvPr/>
            </p:nvSpPr>
            <p:spPr bwMode="auto">
              <a:xfrm>
                <a:off x="2976" y="3072"/>
                <a:ext cx="204" cy="480"/>
              </a:xfrm>
              <a:custGeom>
                <a:avLst/>
                <a:gdLst>
                  <a:gd name="T0" fmla="*/ 0 w 204"/>
                  <a:gd name="T1" fmla="*/ 0 h 480"/>
                  <a:gd name="T2" fmla="*/ 12 w 204"/>
                  <a:gd name="T3" fmla="*/ 84 h 480"/>
                  <a:gd name="T4" fmla="*/ 108 w 204"/>
                  <a:gd name="T5" fmla="*/ 240 h 480"/>
                  <a:gd name="T6" fmla="*/ 120 w 204"/>
                  <a:gd name="T7" fmla="*/ 336 h 480"/>
                  <a:gd name="T8" fmla="*/ 180 w 204"/>
                  <a:gd name="T9" fmla="*/ 408 h 480"/>
                  <a:gd name="T10" fmla="*/ 204 w 204"/>
                  <a:gd name="T11" fmla="*/ 480 h 4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4"/>
                  <a:gd name="T19" fmla="*/ 0 h 480"/>
                  <a:gd name="T20" fmla="*/ 204 w 204"/>
                  <a:gd name="T21" fmla="*/ 480 h 48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4" h="480">
                    <a:moveTo>
                      <a:pt x="0" y="0"/>
                    </a:moveTo>
                    <a:cubicBezTo>
                      <a:pt x="4" y="28"/>
                      <a:pt x="4" y="57"/>
                      <a:pt x="12" y="84"/>
                    </a:cubicBezTo>
                    <a:cubicBezTo>
                      <a:pt x="29" y="141"/>
                      <a:pt x="88" y="181"/>
                      <a:pt x="108" y="240"/>
                    </a:cubicBezTo>
                    <a:cubicBezTo>
                      <a:pt x="112" y="272"/>
                      <a:pt x="109" y="306"/>
                      <a:pt x="120" y="336"/>
                    </a:cubicBezTo>
                    <a:cubicBezTo>
                      <a:pt x="131" y="365"/>
                      <a:pt x="167" y="379"/>
                      <a:pt x="180" y="408"/>
                    </a:cubicBezTo>
                    <a:cubicBezTo>
                      <a:pt x="190" y="431"/>
                      <a:pt x="204" y="480"/>
                      <a:pt x="204" y="480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88" name="Freeform 22"/>
              <p:cNvSpPr>
                <a:spLocks/>
              </p:cNvSpPr>
              <p:nvPr/>
            </p:nvSpPr>
            <p:spPr bwMode="auto">
              <a:xfrm>
                <a:off x="2988" y="1968"/>
                <a:ext cx="924" cy="628"/>
              </a:xfrm>
              <a:custGeom>
                <a:avLst/>
                <a:gdLst>
                  <a:gd name="T0" fmla="*/ 0 w 924"/>
                  <a:gd name="T1" fmla="*/ 0 h 628"/>
                  <a:gd name="T2" fmla="*/ 96 w 924"/>
                  <a:gd name="T3" fmla="*/ 72 h 628"/>
                  <a:gd name="T4" fmla="*/ 324 w 924"/>
                  <a:gd name="T5" fmla="*/ 132 h 628"/>
                  <a:gd name="T6" fmla="*/ 396 w 924"/>
                  <a:gd name="T7" fmla="*/ 156 h 628"/>
                  <a:gd name="T8" fmla="*/ 504 w 924"/>
                  <a:gd name="T9" fmla="*/ 336 h 628"/>
                  <a:gd name="T10" fmla="*/ 600 w 924"/>
                  <a:gd name="T11" fmla="*/ 624 h 628"/>
                  <a:gd name="T12" fmla="*/ 756 w 924"/>
                  <a:gd name="T13" fmla="*/ 612 h 628"/>
                  <a:gd name="T14" fmla="*/ 792 w 924"/>
                  <a:gd name="T15" fmla="*/ 564 h 628"/>
                  <a:gd name="T16" fmla="*/ 828 w 924"/>
                  <a:gd name="T17" fmla="*/ 552 h 628"/>
                  <a:gd name="T18" fmla="*/ 864 w 924"/>
                  <a:gd name="T19" fmla="*/ 516 h 628"/>
                  <a:gd name="T20" fmla="*/ 924 w 924"/>
                  <a:gd name="T21" fmla="*/ 528 h 62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924"/>
                  <a:gd name="T34" fmla="*/ 0 h 628"/>
                  <a:gd name="T35" fmla="*/ 924 w 924"/>
                  <a:gd name="T36" fmla="*/ 628 h 62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924" h="628">
                    <a:moveTo>
                      <a:pt x="0" y="0"/>
                    </a:moveTo>
                    <a:cubicBezTo>
                      <a:pt x="28" y="42"/>
                      <a:pt x="48" y="56"/>
                      <a:pt x="96" y="72"/>
                    </a:cubicBezTo>
                    <a:cubicBezTo>
                      <a:pt x="180" y="135"/>
                      <a:pt x="200" y="122"/>
                      <a:pt x="324" y="132"/>
                    </a:cubicBezTo>
                    <a:cubicBezTo>
                      <a:pt x="348" y="140"/>
                      <a:pt x="373" y="146"/>
                      <a:pt x="396" y="156"/>
                    </a:cubicBezTo>
                    <a:cubicBezTo>
                      <a:pt x="466" y="187"/>
                      <a:pt x="473" y="274"/>
                      <a:pt x="504" y="336"/>
                    </a:cubicBezTo>
                    <a:cubicBezTo>
                      <a:pt x="513" y="449"/>
                      <a:pt x="501" y="558"/>
                      <a:pt x="600" y="624"/>
                    </a:cubicBezTo>
                    <a:cubicBezTo>
                      <a:pt x="652" y="620"/>
                      <a:pt x="706" y="628"/>
                      <a:pt x="756" y="612"/>
                    </a:cubicBezTo>
                    <a:cubicBezTo>
                      <a:pt x="775" y="606"/>
                      <a:pt x="777" y="577"/>
                      <a:pt x="792" y="564"/>
                    </a:cubicBezTo>
                    <a:cubicBezTo>
                      <a:pt x="802" y="556"/>
                      <a:pt x="816" y="556"/>
                      <a:pt x="828" y="552"/>
                    </a:cubicBezTo>
                    <a:cubicBezTo>
                      <a:pt x="840" y="540"/>
                      <a:pt x="848" y="520"/>
                      <a:pt x="864" y="516"/>
                    </a:cubicBezTo>
                    <a:cubicBezTo>
                      <a:pt x="884" y="511"/>
                      <a:pt x="924" y="528"/>
                      <a:pt x="924" y="528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89" name="Freeform 23"/>
              <p:cNvSpPr>
                <a:spLocks/>
              </p:cNvSpPr>
              <p:nvPr/>
            </p:nvSpPr>
            <p:spPr bwMode="auto">
              <a:xfrm>
                <a:off x="3012" y="2568"/>
                <a:ext cx="852" cy="480"/>
              </a:xfrm>
              <a:custGeom>
                <a:avLst/>
                <a:gdLst>
                  <a:gd name="T0" fmla="*/ 0 w 852"/>
                  <a:gd name="T1" fmla="*/ 0 h 480"/>
                  <a:gd name="T2" fmla="*/ 168 w 852"/>
                  <a:gd name="T3" fmla="*/ 228 h 480"/>
                  <a:gd name="T4" fmla="*/ 252 w 852"/>
                  <a:gd name="T5" fmla="*/ 372 h 480"/>
                  <a:gd name="T6" fmla="*/ 348 w 852"/>
                  <a:gd name="T7" fmla="*/ 396 h 480"/>
                  <a:gd name="T8" fmla="*/ 540 w 852"/>
                  <a:gd name="T9" fmla="*/ 372 h 480"/>
                  <a:gd name="T10" fmla="*/ 576 w 852"/>
                  <a:gd name="T11" fmla="*/ 348 h 480"/>
                  <a:gd name="T12" fmla="*/ 612 w 852"/>
                  <a:gd name="T13" fmla="*/ 372 h 480"/>
                  <a:gd name="T14" fmla="*/ 744 w 852"/>
                  <a:gd name="T15" fmla="*/ 396 h 480"/>
                  <a:gd name="T16" fmla="*/ 780 w 852"/>
                  <a:gd name="T17" fmla="*/ 420 h 480"/>
                  <a:gd name="T18" fmla="*/ 852 w 852"/>
                  <a:gd name="T19" fmla="*/ 480 h 48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852"/>
                  <a:gd name="T31" fmla="*/ 0 h 480"/>
                  <a:gd name="T32" fmla="*/ 852 w 852"/>
                  <a:gd name="T33" fmla="*/ 480 h 48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852" h="480">
                    <a:moveTo>
                      <a:pt x="0" y="0"/>
                    </a:moveTo>
                    <a:cubicBezTo>
                      <a:pt x="73" y="73"/>
                      <a:pt x="116" y="136"/>
                      <a:pt x="168" y="228"/>
                    </a:cubicBezTo>
                    <a:cubicBezTo>
                      <a:pt x="181" y="280"/>
                      <a:pt x="198" y="345"/>
                      <a:pt x="252" y="372"/>
                    </a:cubicBezTo>
                    <a:cubicBezTo>
                      <a:pt x="282" y="387"/>
                      <a:pt x="348" y="396"/>
                      <a:pt x="348" y="396"/>
                    </a:cubicBezTo>
                    <a:cubicBezTo>
                      <a:pt x="412" y="388"/>
                      <a:pt x="477" y="385"/>
                      <a:pt x="540" y="372"/>
                    </a:cubicBezTo>
                    <a:cubicBezTo>
                      <a:pt x="554" y="369"/>
                      <a:pt x="562" y="348"/>
                      <a:pt x="576" y="348"/>
                    </a:cubicBezTo>
                    <a:cubicBezTo>
                      <a:pt x="590" y="348"/>
                      <a:pt x="599" y="366"/>
                      <a:pt x="612" y="372"/>
                    </a:cubicBezTo>
                    <a:cubicBezTo>
                      <a:pt x="649" y="390"/>
                      <a:pt x="711" y="392"/>
                      <a:pt x="744" y="396"/>
                    </a:cubicBezTo>
                    <a:cubicBezTo>
                      <a:pt x="756" y="404"/>
                      <a:pt x="767" y="414"/>
                      <a:pt x="780" y="420"/>
                    </a:cubicBezTo>
                    <a:cubicBezTo>
                      <a:pt x="815" y="435"/>
                      <a:pt x="852" y="427"/>
                      <a:pt x="852" y="480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0" name="Freeform 25"/>
              <p:cNvSpPr>
                <a:spLocks/>
              </p:cNvSpPr>
              <p:nvPr/>
            </p:nvSpPr>
            <p:spPr bwMode="auto">
              <a:xfrm>
                <a:off x="2136" y="1920"/>
                <a:ext cx="144" cy="384"/>
              </a:xfrm>
              <a:custGeom>
                <a:avLst/>
                <a:gdLst>
                  <a:gd name="T0" fmla="*/ 108 w 144"/>
                  <a:gd name="T1" fmla="*/ 0 h 384"/>
                  <a:gd name="T2" fmla="*/ 84 w 144"/>
                  <a:gd name="T3" fmla="*/ 36 h 384"/>
                  <a:gd name="T4" fmla="*/ 24 w 144"/>
                  <a:gd name="T5" fmla="*/ 324 h 384"/>
                  <a:gd name="T6" fmla="*/ 0 w 144"/>
                  <a:gd name="T7" fmla="*/ 384 h 3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384"/>
                  <a:gd name="T14" fmla="*/ 144 w 144"/>
                  <a:gd name="T15" fmla="*/ 384 h 3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384">
                    <a:moveTo>
                      <a:pt x="108" y="0"/>
                    </a:moveTo>
                    <a:cubicBezTo>
                      <a:pt x="100" y="12"/>
                      <a:pt x="85" y="22"/>
                      <a:pt x="84" y="36"/>
                    </a:cubicBezTo>
                    <a:cubicBezTo>
                      <a:pt x="77" y="127"/>
                      <a:pt x="144" y="284"/>
                      <a:pt x="24" y="324"/>
                    </a:cubicBezTo>
                    <a:cubicBezTo>
                      <a:pt x="9" y="368"/>
                      <a:pt x="18" y="349"/>
                      <a:pt x="0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1" name="Freeform 26"/>
              <p:cNvSpPr>
                <a:spLocks/>
              </p:cNvSpPr>
              <p:nvPr/>
            </p:nvSpPr>
            <p:spPr bwMode="auto">
              <a:xfrm>
                <a:off x="2544" y="1872"/>
                <a:ext cx="144" cy="384"/>
              </a:xfrm>
              <a:custGeom>
                <a:avLst/>
                <a:gdLst>
                  <a:gd name="T0" fmla="*/ 108 w 144"/>
                  <a:gd name="T1" fmla="*/ 0 h 384"/>
                  <a:gd name="T2" fmla="*/ 84 w 144"/>
                  <a:gd name="T3" fmla="*/ 36 h 384"/>
                  <a:gd name="T4" fmla="*/ 24 w 144"/>
                  <a:gd name="T5" fmla="*/ 324 h 384"/>
                  <a:gd name="T6" fmla="*/ 0 w 144"/>
                  <a:gd name="T7" fmla="*/ 384 h 3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384"/>
                  <a:gd name="T14" fmla="*/ 144 w 144"/>
                  <a:gd name="T15" fmla="*/ 384 h 3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384">
                    <a:moveTo>
                      <a:pt x="108" y="0"/>
                    </a:moveTo>
                    <a:cubicBezTo>
                      <a:pt x="100" y="12"/>
                      <a:pt x="85" y="22"/>
                      <a:pt x="84" y="36"/>
                    </a:cubicBezTo>
                    <a:cubicBezTo>
                      <a:pt x="77" y="127"/>
                      <a:pt x="144" y="284"/>
                      <a:pt x="24" y="324"/>
                    </a:cubicBezTo>
                    <a:cubicBezTo>
                      <a:pt x="9" y="368"/>
                      <a:pt x="18" y="349"/>
                      <a:pt x="0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2" name="Freeform 27"/>
              <p:cNvSpPr>
                <a:spLocks/>
              </p:cNvSpPr>
              <p:nvPr/>
            </p:nvSpPr>
            <p:spPr bwMode="auto">
              <a:xfrm>
                <a:off x="2256" y="2352"/>
                <a:ext cx="144" cy="384"/>
              </a:xfrm>
              <a:custGeom>
                <a:avLst/>
                <a:gdLst>
                  <a:gd name="T0" fmla="*/ 108 w 144"/>
                  <a:gd name="T1" fmla="*/ 0 h 384"/>
                  <a:gd name="T2" fmla="*/ 84 w 144"/>
                  <a:gd name="T3" fmla="*/ 36 h 384"/>
                  <a:gd name="T4" fmla="*/ 24 w 144"/>
                  <a:gd name="T5" fmla="*/ 324 h 384"/>
                  <a:gd name="T6" fmla="*/ 0 w 144"/>
                  <a:gd name="T7" fmla="*/ 384 h 3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384"/>
                  <a:gd name="T14" fmla="*/ 144 w 144"/>
                  <a:gd name="T15" fmla="*/ 384 h 3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384">
                    <a:moveTo>
                      <a:pt x="108" y="0"/>
                    </a:moveTo>
                    <a:cubicBezTo>
                      <a:pt x="100" y="12"/>
                      <a:pt x="85" y="22"/>
                      <a:pt x="84" y="36"/>
                    </a:cubicBezTo>
                    <a:cubicBezTo>
                      <a:pt x="77" y="127"/>
                      <a:pt x="144" y="284"/>
                      <a:pt x="24" y="324"/>
                    </a:cubicBezTo>
                    <a:cubicBezTo>
                      <a:pt x="9" y="368"/>
                      <a:pt x="18" y="349"/>
                      <a:pt x="0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3" name="Freeform 28"/>
              <p:cNvSpPr>
                <a:spLocks/>
              </p:cNvSpPr>
              <p:nvPr/>
            </p:nvSpPr>
            <p:spPr bwMode="auto">
              <a:xfrm>
                <a:off x="2424" y="2928"/>
                <a:ext cx="144" cy="384"/>
              </a:xfrm>
              <a:custGeom>
                <a:avLst/>
                <a:gdLst>
                  <a:gd name="T0" fmla="*/ 108 w 144"/>
                  <a:gd name="T1" fmla="*/ 0 h 384"/>
                  <a:gd name="T2" fmla="*/ 84 w 144"/>
                  <a:gd name="T3" fmla="*/ 36 h 384"/>
                  <a:gd name="T4" fmla="*/ 24 w 144"/>
                  <a:gd name="T5" fmla="*/ 324 h 384"/>
                  <a:gd name="T6" fmla="*/ 0 w 144"/>
                  <a:gd name="T7" fmla="*/ 384 h 3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384"/>
                  <a:gd name="T14" fmla="*/ 144 w 144"/>
                  <a:gd name="T15" fmla="*/ 384 h 3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384">
                    <a:moveTo>
                      <a:pt x="108" y="0"/>
                    </a:moveTo>
                    <a:cubicBezTo>
                      <a:pt x="100" y="12"/>
                      <a:pt x="85" y="22"/>
                      <a:pt x="84" y="36"/>
                    </a:cubicBezTo>
                    <a:cubicBezTo>
                      <a:pt x="77" y="127"/>
                      <a:pt x="144" y="284"/>
                      <a:pt x="24" y="324"/>
                    </a:cubicBezTo>
                    <a:cubicBezTo>
                      <a:pt x="9" y="368"/>
                      <a:pt x="18" y="349"/>
                      <a:pt x="0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4" name="Freeform 29"/>
              <p:cNvSpPr>
                <a:spLocks/>
              </p:cNvSpPr>
              <p:nvPr/>
            </p:nvSpPr>
            <p:spPr bwMode="auto">
              <a:xfrm>
                <a:off x="2592" y="3264"/>
                <a:ext cx="144" cy="384"/>
              </a:xfrm>
              <a:custGeom>
                <a:avLst/>
                <a:gdLst>
                  <a:gd name="T0" fmla="*/ 108 w 144"/>
                  <a:gd name="T1" fmla="*/ 0 h 384"/>
                  <a:gd name="T2" fmla="*/ 84 w 144"/>
                  <a:gd name="T3" fmla="*/ 36 h 384"/>
                  <a:gd name="T4" fmla="*/ 24 w 144"/>
                  <a:gd name="T5" fmla="*/ 324 h 384"/>
                  <a:gd name="T6" fmla="*/ 0 w 144"/>
                  <a:gd name="T7" fmla="*/ 384 h 3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384"/>
                  <a:gd name="T14" fmla="*/ 144 w 144"/>
                  <a:gd name="T15" fmla="*/ 384 h 3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384">
                    <a:moveTo>
                      <a:pt x="108" y="0"/>
                    </a:moveTo>
                    <a:cubicBezTo>
                      <a:pt x="100" y="12"/>
                      <a:pt x="85" y="22"/>
                      <a:pt x="84" y="36"/>
                    </a:cubicBezTo>
                    <a:cubicBezTo>
                      <a:pt x="77" y="127"/>
                      <a:pt x="144" y="284"/>
                      <a:pt x="24" y="324"/>
                    </a:cubicBezTo>
                    <a:cubicBezTo>
                      <a:pt x="9" y="368"/>
                      <a:pt x="18" y="349"/>
                      <a:pt x="0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5" name="Freeform 30"/>
              <p:cNvSpPr>
                <a:spLocks/>
              </p:cNvSpPr>
              <p:nvPr/>
            </p:nvSpPr>
            <p:spPr bwMode="auto">
              <a:xfrm>
                <a:off x="3408" y="2496"/>
                <a:ext cx="144" cy="384"/>
              </a:xfrm>
              <a:custGeom>
                <a:avLst/>
                <a:gdLst>
                  <a:gd name="T0" fmla="*/ 108 w 144"/>
                  <a:gd name="T1" fmla="*/ 0 h 384"/>
                  <a:gd name="T2" fmla="*/ 84 w 144"/>
                  <a:gd name="T3" fmla="*/ 36 h 384"/>
                  <a:gd name="T4" fmla="*/ 24 w 144"/>
                  <a:gd name="T5" fmla="*/ 324 h 384"/>
                  <a:gd name="T6" fmla="*/ 0 w 144"/>
                  <a:gd name="T7" fmla="*/ 384 h 3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384"/>
                  <a:gd name="T14" fmla="*/ 144 w 144"/>
                  <a:gd name="T15" fmla="*/ 384 h 3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384">
                    <a:moveTo>
                      <a:pt x="108" y="0"/>
                    </a:moveTo>
                    <a:cubicBezTo>
                      <a:pt x="100" y="12"/>
                      <a:pt x="85" y="22"/>
                      <a:pt x="84" y="36"/>
                    </a:cubicBezTo>
                    <a:cubicBezTo>
                      <a:pt x="77" y="127"/>
                      <a:pt x="144" y="284"/>
                      <a:pt x="24" y="324"/>
                    </a:cubicBezTo>
                    <a:cubicBezTo>
                      <a:pt x="9" y="368"/>
                      <a:pt x="18" y="349"/>
                      <a:pt x="0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6" name="Freeform 31"/>
              <p:cNvSpPr>
                <a:spLocks/>
              </p:cNvSpPr>
              <p:nvPr/>
            </p:nvSpPr>
            <p:spPr bwMode="auto">
              <a:xfrm rot="2159189">
                <a:off x="2496" y="2496"/>
                <a:ext cx="144" cy="384"/>
              </a:xfrm>
              <a:custGeom>
                <a:avLst/>
                <a:gdLst>
                  <a:gd name="T0" fmla="*/ 108 w 144"/>
                  <a:gd name="T1" fmla="*/ 0 h 384"/>
                  <a:gd name="T2" fmla="*/ 84 w 144"/>
                  <a:gd name="T3" fmla="*/ 36 h 384"/>
                  <a:gd name="T4" fmla="*/ 24 w 144"/>
                  <a:gd name="T5" fmla="*/ 324 h 384"/>
                  <a:gd name="T6" fmla="*/ 0 w 144"/>
                  <a:gd name="T7" fmla="*/ 384 h 3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384"/>
                  <a:gd name="T14" fmla="*/ 144 w 144"/>
                  <a:gd name="T15" fmla="*/ 384 h 3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384">
                    <a:moveTo>
                      <a:pt x="108" y="0"/>
                    </a:moveTo>
                    <a:cubicBezTo>
                      <a:pt x="100" y="12"/>
                      <a:pt x="85" y="22"/>
                      <a:pt x="84" y="36"/>
                    </a:cubicBezTo>
                    <a:cubicBezTo>
                      <a:pt x="77" y="127"/>
                      <a:pt x="144" y="284"/>
                      <a:pt x="24" y="324"/>
                    </a:cubicBezTo>
                    <a:cubicBezTo>
                      <a:pt x="9" y="368"/>
                      <a:pt x="18" y="349"/>
                      <a:pt x="0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7" name="Freeform 32"/>
              <p:cNvSpPr>
                <a:spLocks/>
              </p:cNvSpPr>
              <p:nvPr/>
            </p:nvSpPr>
            <p:spPr bwMode="auto">
              <a:xfrm>
                <a:off x="3252" y="2925"/>
                <a:ext cx="312" cy="387"/>
              </a:xfrm>
              <a:custGeom>
                <a:avLst/>
                <a:gdLst>
                  <a:gd name="T0" fmla="*/ 0 w 312"/>
                  <a:gd name="T1" fmla="*/ 0 h 387"/>
                  <a:gd name="T2" fmla="*/ 72 w 312"/>
                  <a:gd name="T3" fmla="*/ 108 h 387"/>
                  <a:gd name="T4" fmla="*/ 132 w 312"/>
                  <a:gd name="T5" fmla="*/ 156 h 387"/>
                  <a:gd name="T6" fmla="*/ 204 w 312"/>
                  <a:gd name="T7" fmla="*/ 204 h 387"/>
                  <a:gd name="T8" fmla="*/ 276 w 312"/>
                  <a:gd name="T9" fmla="*/ 348 h 387"/>
                  <a:gd name="T10" fmla="*/ 312 w 312"/>
                  <a:gd name="T11" fmla="*/ 384 h 38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12"/>
                  <a:gd name="T19" fmla="*/ 0 h 387"/>
                  <a:gd name="T20" fmla="*/ 312 w 312"/>
                  <a:gd name="T21" fmla="*/ 387 h 38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12" h="387">
                    <a:moveTo>
                      <a:pt x="0" y="0"/>
                    </a:moveTo>
                    <a:cubicBezTo>
                      <a:pt x="13" y="66"/>
                      <a:pt x="7" y="86"/>
                      <a:pt x="72" y="108"/>
                    </a:cubicBezTo>
                    <a:cubicBezTo>
                      <a:pt x="126" y="189"/>
                      <a:pt x="62" y="110"/>
                      <a:pt x="132" y="156"/>
                    </a:cubicBezTo>
                    <a:cubicBezTo>
                      <a:pt x="222" y="216"/>
                      <a:pt x="118" y="175"/>
                      <a:pt x="204" y="204"/>
                    </a:cubicBezTo>
                    <a:cubicBezTo>
                      <a:pt x="228" y="276"/>
                      <a:pt x="200" y="323"/>
                      <a:pt x="276" y="348"/>
                    </a:cubicBezTo>
                    <a:cubicBezTo>
                      <a:pt x="302" y="387"/>
                      <a:pt x="286" y="384"/>
                      <a:pt x="312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8" name="Freeform 33"/>
              <p:cNvSpPr>
                <a:spLocks/>
              </p:cNvSpPr>
              <p:nvPr/>
            </p:nvSpPr>
            <p:spPr bwMode="auto">
              <a:xfrm>
                <a:off x="3216" y="1728"/>
                <a:ext cx="312" cy="387"/>
              </a:xfrm>
              <a:custGeom>
                <a:avLst/>
                <a:gdLst>
                  <a:gd name="T0" fmla="*/ 0 w 312"/>
                  <a:gd name="T1" fmla="*/ 0 h 387"/>
                  <a:gd name="T2" fmla="*/ 72 w 312"/>
                  <a:gd name="T3" fmla="*/ 108 h 387"/>
                  <a:gd name="T4" fmla="*/ 132 w 312"/>
                  <a:gd name="T5" fmla="*/ 156 h 387"/>
                  <a:gd name="T6" fmla="*/ 204 w 312"/>
                  <a:gd name="T7" fmla="*/ 204 h 387"/>
                  <a:gd name="T8" fmla="*/ 276 w 312"/>
                  <a:gd name="T9" fmla="*/ 348 h 387"/>
                  <a:gd name="T10" fmla="*/ 312 w 312"/>
                  <a:gd name="T11" fmla="*/ 384 h 38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12"/>
                  <a:gd name="T19" fmla="*/ 0 h 387"/>
                  <a:gd name="T20" fmla="*/ 312 w 312"/>
                  <a:gd name="T21" fmla="*/ 387 h 38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12" h="387">
                    <a:moveTo>
                      <a:pt x="0" y="0"/>
                    </a:moveTo>
                    <a:cubicBezTo>
                      <a:pt x="13" y="66"/>
                      <a:pt x="7" y="86"/>
                      <a:pt x="72" y="108"/>
                    </a:cubicBezTo>
                    <a:cubicBezTo>
                      <a:pt x="126" y="189"/>
                      <a:pt x="62" y="110"/>
                      <a:pt x="132" y="156"/>
                    </a:cubicBezTo>
                    <a:cubicBezTo>
                      <a:pt x="222" y="216"/>
                      <a:pt x="118" y="175"/>
                      <a:pt x="204" y="204"/>
                    </a:cubicBezTo>
                    <a:cubicBezTo>
                      <a:pt x="228" y="276"/>
                      <a:pt x="200" y="323"/>
                      <a:pt x="276" y="348"/>
                    </a:cubicBezTo>
                    <a:cubicBezTo>
                      <a:pt x="302" y="387"/>
                      <a:pt x="286" y="384"/>
                      <a:pt x="312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99" name="Freeform 34"/>
              <p:cNvSpPr>
                <a:spLocks/>
              </p:cNvSpPr>
              <p:nvPr/>
            </p:nvSpPr>
            <p:spPr bwMode="auto">
              <a:xfrm>
                <a:off x="3444" y="1752"/>
                <a:ext cx="312" cy="387"/>
              </a:xfrm>
              <a:custGeom>
                <a:avLst/>
                <a:gdLst>
                  <a:gd name="T0" fmla="*/ 0 w 312"/>
                  <a:gd name="T1" fmla="*/ 0 h 387"/>
                  <a:gd name="T2" fmla="*/ 72 w 312"/>
                  <a:gd name="T3" fmla="*/ 108 h 387"/>
                  <a:gd name="T4" fmla="*/ 132 w 312"/>
                  <a:gd name="T5" fmla="*/ 156 h 387"/>
                  <a:gd name="T6" fmla="*/ 204 w 312"/>
                  <a:gd name="T7" fmla="*/ 204 h 387"/>
                  <a:gd name="T8" fmla="*/ 276 w 312"/>
                  <a:gd name="T9" fmla="*/ 348 h 387"/>
                  <a:gd name="T10" fmla="*/ 312 w 312"/>
                  <a:gd name="T11" fmla="*/ 384 h 38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12"/>
                  <a:gd name="T19" fmla="*/ 0 h 387"/>
                  <a:gd name="T20" fmla="*/ 312 w 312"/>
                  <a:gd name="T21" fmla="*/ 387 h 38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12" h="387">
                    <a:moveTo>
                      <a:pt x="0" y="0"/>
                    </a:moveTo>
                    <a:cubicBezTo>
                      <a:pt x="13" y="66"/>
                      <a:pt x="7" y="86"/>
                      <a:pt x="72" y="108"/>
                    </a:cubicBezTo>
                    <a:cubicBezTo>
                      <a:pt x="126" y="189"/>
                      <a:pt x="62" y="110"/>
                      <a:pt x="132" y="156"/>
                    </a:cubicBezTo>
                    <a:cubicBezTo>
                      <a:pt x="222" y="216"/>
                      <a:pt x="118" y="175"/>
                      <a:pt x="204" y="204"/>
                    </a:cubicBezTo>
                    <a:cubicBezTo>
                      <a:pt x="228" y="276"/>
                      <a:pt x="200" y="323"/>
                      <a:pt x="276" y="348"/>
                    </a:cubicBezTo>
                    <a:cubicBezTo>
                      <a:pt x="302" y="387"/>
                      <a:pt x="286" y="384"/>
                      <a:pt x="312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300" name="Freeform 36"/>
              <p:cNvSpPr>
                <a:spLocks/>
              </p:cNvSpPr>
              <p:nvPr/>
            </p:nvSpPr>
            <p:spPr bwMode="auto">
              <a:xfrm rot="2993700">
                <a:off x="3158" y="2170"/>
                <a:ext cx="312" cy="387"/>
              </a:xfrm>
              <a:custGeom>
                <a:avLst/>
                <a:gdLst>
                  <a:gd name="T0" fmla="*/ 0 w 312"/>
                  <a:gd name="T1" fmla="*/ 0 h 387"/>
                  <a:gd name="T2" fmla="*/ 72 w 312"/>
                  <a:gd name="T3" fmla="*/ 108 h 387"/>
                  <a:gd name="T4" fmla="*/ 132 w 312"/>
                  <a:gd name="T5" fmla="*/ 156 h 387"/>
                  <a:gd name="T6" fmla="*/ 204 w 312"/>
                  <a:gd name="T7" fmla="*/ 204 h 387"/>
                  <a:gd name="T8" fmla="*/ 276 w 312"/>
                  <a:gd name="T9" fmla="*/ 348 h 387"/>
                  <a:gd name="T10" fmla="*/ 312 w 312"/>
                  <a:gd name="T11" fmla="*/ 384 h 38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12"/>
                  <a:gd name="T19" fmla="*/ 0 h 387"/>
                  <a:gd name="T20" fmla="*/ 312 w 312"/>
                  <a:gd name="T21" fmla="*/ 387 h 38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12" h="387">
                    <a:moveTo>
                      <a:pt x="0" y="0"/>
                    </a:moveTo>
                    <a:cubicBezTo>
                      <a:pt x="13" y="66"/>
                      <a:pt x="7" y="86"/>
                      <a:pt x="72" y="108"/>
                    </a:cubicBezTo>
                    <a:cubicBezTo>
                      <a:pt x="126" y="189"/>
                      <a:pt x="62" y="110"/>
                      <a:pt x="132" y="156"/>
                    </a:cubicBezTo>
                    <a:cubicBezTo>
                      <a:pt x="222" y="216"/>
                      <a:pt x="118" y="175"/>
                      <a:pt x="204" y="204"/>
                    </a:cubicBezTo>
                    <a:cubicBezTo>
                      <a:pt x="228" y="276"/>
                      <a:pt x="200" y="323"/>
                      <a:pt x="276" y="348"/>
                    </a:cubicBezTo>
                    <a:cubicBezTo>
                      <a:pt x="302" y="387"/>
                      <a:pt x="286" y="384"/>
                      <a:pt x="312" y="384"/>
                    </a:cubicBezTo>
                  </a:path>
                </a:pathLst>
              </a:custGeom>
              <a:noFill/>
              <a:ln w="12700" cap="flat" cmpd="sng">
                <a:solidFill>
                  <a:srgbClr val="996633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11270" name="Group 43"/>
            <p:cNvGrpSpPr>
              <a:grpSpLocks/>
            </p:cNvGrpSpPr>
            <p:nvPr/>
          </p:nvGrpSpPr>
          <p:grpSpPr bwMode="auto">
            <a:xfrm>
              <a:off x="2095" y="336"/>
              <a:ext cx="1680" cy="1296"/>
              <a:chOff x="2064" y="336"/>
              <a:chExt cx="1680" cy="1296"/>
            </a:xfrm>
          </p:grpSpPr>
          <p:sp>
            <p:nvSpPr>
              <p:cNvPr id="11276" name="Freeform 12"/>
              <p:cNvSpPr>
                <a:spLocks/>
              </p:cNvSpPr>
              <p:nvPr/>
            </p:nvSpPr>
            <p:spPr bwMode="auto">
              <a:xfrm>
                <a:off x="2611" y="336"/>
                <a:ext cx="715" cy="1200"/>
              </a:xfrm>
              <a:custGeom>
                <a:avLst/>
                <a:gdLst>
                  <a:gd name="T0" fmla="*/ 293 w 715"/>
                  <a:gd name="T1" fmla="*/ 2833 h 781"/>
                  <a:gd name="T2" fmla="*/ 197 w 715"/>
                  <a:gd name="T3" fmla="*/ 2571 h 781"/>
                  <a:gd name="T4" fmla="*/ 89 w 715"/>
                  <a:gd name="T5" fmla="*/ 2529 h 781"/>
                  <a:gd name="T6" fmla="*/ 53 w 715"/>
                  <a:gd name="T7" fmla="*/ 2137 h 781"/>
                  <a:gd name="T8" fmla="*/ 41 w 715"/>
                  <a:gd name="T9" fmla="*/ 2007 h 781"/>
                  <a:gd name="T10" fmla="*/ 29 w 715"/>
                  <a:gd name="T11" fmla="*/ 701 h 781"/>
                  <a:gd name="T12" fmla="*/ 65 w 715"/>
                  <a:gd name="T13" fmla="*/ 613 h 781"/>
                  <a:gd name="T14" fmla="*/ 113 w 715"/>
                  <a:gd name="T15" fmla="*/ 395 h 781"/>
                  <a:gd name="T16" fmla="*/ 185 w 715"/>
                  <a:gd name="T17" fmla="*/ 135 h 781"/>
                  <a:gd name="T18" fmla="*/ 305 w 715"/>
                  <a:gd name="T19" fmla="*/ 5 h 781"/>
                  <a:gd name="T20" fmla="*/ 581 w 715"/>
                  <a:gd name="T21" fmla="*/ 177 h 781"/>
                  <a:gd name="T22" fmla="*/ 509 w 715"/>
                  <a:gd name="T23" fmla="*/ 2137 h 781"/>
                  <a:gd name="T24" fmla="*/ 437 w 715"/>
                  <a:gd name="T25" fmla="*/ 2311 h 781"/>
                  <a:gd name="T26" fmla="*/ 377 w 715"/>
                  <a:gd name="T27" fmla="*/ 2571 h 781"/>
                  <a:gd name="T28" fmla="*/ 305 w 715"/>
                  <a:gd name="T29" fmla="*/ 2658 h 781"/>
                  <a:gd name="T30" fmla="*/ 293 w 715"/>
                  <a:gd name="T31" fmla="*/ 2833 h 78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715"/>
                  <a:gd name="T49" fmla="*/ 0 h 781"/>
                  <a:gd name="T50" fmla="*/ 715 w 715"/>
                  <a:gd name="T51" fmla="*/ 781 h 78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715" h="781">
                    <a:moveTo>
                      <a:pt x="293" y="781"/>
                    </a:moveTo>
                    <a:cubicBezTo>
                      <a:pt x="233" y="761"/>
                      <a:pt x="246" y="721"/>
                      <a:pt x="197" y="709"/>
                    </a:cubicBezTo>
                    <a:cubicBezTo>
                      <a:pt x="162" y="700"/>
                      <a:pt x="125" y="701"/>
                      <a:pt x="89" y="697"/>
                    </a:cubicBezTo>
                    <a:cubicBezTo>
                      <a:pt x="77" y="661"/>
                      <a:pt x="65" y="625"/>
                      <a:pt x="53" y="589"/>
                    </a:cubicBezTo>
                    <a:cubicBezTo>
                      <a:pt x="49" y="577"/>
                      <a:pt x="41" y="553"/>
                      <a:pt x="41" y="553"/>
                    </a:cubicBezTo>
                    <a:cubicBezTo>
                      <a:pt x="29" y="430"/>
                      <a:pt x="0" y="318"/>
                      <a:pt x="29" y="193"/>
                    </a:cubicBezTo>
                    <a:cubicBezTo>
                      <a:pt x="32" y="179"/>
                      <a:pt x="53" y="177"/>
                      <a:pt x="65" y="169"/>
                    </a:cubicBezTo>
                    <a:cubicBezTo>
                      <a:pt x="86" y="106"/>
                      <a:pt x="62" y="155"/>
                      <a:pt x="113" y="109"/>
                    </a:cubicBezTo>
                    <a:cubicBezTo>
                      <a:pt x="138" y="86"/>
                      <a:pt x="161" y="61"/>
                      <a:pt x="185" y="37"/>
                    </a:cubicBezTo>
                    <a:cubicBezTo>
                      <a:pt x="199" y="23"/>
                      <a:pt x="281" y="9"/>
                      <a:pt x="305" y="1"/>
                    </a:cubicBezTo>
                    <a:cubicBezTo>
                      <a:pt x="428" y="9"/>
                      <a:pt x="484" y="0"/>
                      <a:pt x="581" y="49"/>
                    </a:cubicBezTo>
                    <a:cubicBezTo>
                      <a:pt x="689" y="211"/>
                      <a:pt x="715" y="538"/>
                      <a:pt x="509" y="589"/>
                    </a:cubicBezTo>
                    <a:cubicBezTo>
                      <a:pt x="394" y="704"/>
                      <a:pt x="541" y="568"/>
                      <a:pt x="437" y="637"/>
                    </a:cubicBezTo>
                    <a:cubicBezTo>
                      <a:pt x="411" y="654"/>
                      <a:pt x="403" y="692"/>
                      <a:pt x="377" y="709"/>
                    </a:cubicBezTo>
                    <a:cubicBezTo>
                      <a:pt x="356" y="722"/>
                      <a:pt x="329" y="725"/>
                      <a:pt x="305" y="733"/>
                    </a:cubicBezTo>
                    <a:cubicBezTo>
                      <a:pt x="255" y="750"/>
                      <a:pt x="262" y="734"/>
                      <a:pt x="293" y="781"/>
                    </a:cubicBezTo>
                    <a:close/>
                  </a:path>
                </a:pathLst>
              </a:custGeom>
              <a:solidFill>
                <a:srgbClr val="00CC99"/>
              </a:solidFill>
              <a:ln w="12700" cap="flat" cmpd="sng">
                <a:solidFill>
                  <a:schemeClr val="hlink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77" name="Freeform 13"/>
              <p:cNvSpPr>
                <a:spLocks/>
              </p:cNvSpPr>
              <p:nvPr/>
            </p:nvSpPr>
            <p:spPr bwMode="auto">
              <a:xfrm rot="-2812149">
                <a:off x="2330" y="603"/>
                <a:ext cx="715" cy="960"/>
              </a:xfrm>
              <a:custGeom>
                <a:avLst/>
                <a:gdLst>
                  <a:gd name="T0" fmla="*/ 293 w 715"/>
                  <a:gd name="T1" fmla="*/ 1450 h 781"/>
                  <a:gd name="T2" fmla="*/ 197 w 715"/>
                  <a:gd name="T3" fmla="*/ 1316 h 781"/>
                  <a:gd name="T4" fmla="*/ 89 w 715"/>
                  <a:gd name="T5" fmla="*/ 1294 h 781"/>
                  <a:gd name="T6" fmla="*/ 53 w 715"/>
                  <a:gd name="T7" fmla="*/ 1094 h 781"/>
                  <a:gd name="T8" fmla="*/ 41 w 715"/>
                  <a:gd name="T9" fmla="*/ 1028 h 781"/>
                  <a:gd name="T10" fmla="*/ 29 w 715"/>
                  <a:gd name="T11" fmla="*/ 358 h 781"/>
                  <a:gd name="T12" fmla="*/ 65 w 715"/>
                  <a:gd name="T13" fmla="*/ 315 h 781"/>
                  <a:gd name="T14" fmla="*/ 113 w 715"/>
                  <a:gd name="T15" fmla="*/ 203 h 781"/>
                  <a:gd name="T16" fmla="*/ 185 w 715"/>
                  <a:gd name="T17" fmla="*/ 68 h 781"/>
                  <a:gd name="T18" fmla="*/ 305 w 715"/>
                  <a:gd name="T19" fmla="*/ 1 h 781"/>
                  <a:gd name="T20" fmla="*/ 581 w 715"/>
                  <a:gd name="T21" fmla="*/ 91 h 781"/>
                  <a:gd name="T22" fmla="*/ 509 w 715"/>
                  <a:gd name="T23" fmla="*/ 1094 h 781"/>
                  <a:gd name="T24" fmla="*/ 437 w 715"/>
                  <a:gd name="T25" fmla="*/ 1182 h 781"/>
                  <a:gd name="T26" fmla="*/ 377 w 715"/>
                  <a:gd name="T27" fmla="*/ 1316 h 781"/>
                  <a:gd name="T28" fmla="*/ 305 w 715"/>
                  <a:gd name="T29" fmla="*/ 1362 h 781"/>
                  <a:gd name="T30" fmla="*/ 293 w 715"/>
                  <a:gd name="T31" fmla="*/ 1450 h 78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715"/>
                  <a:gd name="T49" fmla="*/ 0 h 781"/>
                  <a:gd name="T50" fmla="*/ 715 w 715"/>
                  <a:gd name="T51" fmla="*/ 781 h 78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715" h="781">
                    <a:moveTo>
                      <a:pt x="293" y="781"/>
                    </a:moveTo>
                    <a:cubicBezTo>
                      <a:pt x="233" y="761"/>
                      <a:pt x="246" y="721"/>
                      <a:pt x="197" y="709"/>
                    </a:cubicBezTo>
                    <a:cubicBezTo>
                      <a:pt x="162" y="700"/>
                      <a:pt x="125" y="701"/>
                      <a:pt x="89" y="697"/>
                    </a:cubicBezTo>
                    <a:cubicBezTo>
                      <a:pt x="77" y="661"/>
                      <a:pt x="65" y="625"/>
                      <a:pt x="53" y="589"/>
                    </a:cubicBezTo>
                    <a:cubicBezTo>
                      <a:pt x="49" y="577"/>
                      <a:pt x="41" y="553"/>
                      <a:pt x="41" y="553"/>
                    </a:cubicBezTo>
                    <a:cubicBezTo>
                      <a:pt x="29" y="430"/>
                      <a:pt x="0" y="318"/>
                      <a:pt x="29" y="193"/>
                    </a:cubicBezTo>
                    <a:cubicBezTo>
                      <a:pt x="32" y="179"/>
                      <a:pt x="53" y="177"/>
                      <a:pt x="65" y="169"/>
                    </a:cubicBezTo>
                    <a:cubicBezTo>
                      <a:pt x="86" y="106"/>
                      <a:pt x="62" y="155"/>
                      <a:pt x="113" y="109"/>
                    </a:cubicBezTo>
                    <a:cubicBezTo>
                      <a:pt x="138" y="86"/>
                      <a:pt x="161" y="61"/>
                      <a:pt x="185" y="37"/>
                    </a:cubicBezTo>
                    <a:cubicBezTo>
                      <a:pt x="199" y="23"/>
                      <a:pt x="281" y="9"/>
                      <a:pt x="305" y="1"/>
                    </a:cubicBezTo>
                    <a:cubicBezTo>
                      <a:pt x="428" y="9"/>
                      <a:pt x="484" y="0"/>
                      <a:pt x="581" y="49"/>
                    </a:cubicBezTo>
                    <a:cubicBezTo>
                      <a:pt x="689" y="211"/>
                      <a:pt x="715" y="538"/>
                      <a:pt x="509" y="589"/>
                    </a:cubicBezTo>
                    <a:cubicBezTo>
                      <a:pt x="394" y="704"/>
                      <a:pt x="541" y="568"/>
                      <a:pt x="437" y="637"/>
                    </a:cubicBezTo>
                    <a:cubicBezTo>
                      <a:pt x="411" y="654"/>
                      <a:pt x="403" y="692"/>
                      <a:pt x="377" y="709"/>
                    </a:cubicBezTo>
                    <a:cubicBezTo>
                      <a:pt x="356" y="722"/>
                      <a:pt x="329" y="725"/>
                      <a:pt x="305" y="733"/>
                    </a:cubicBezTo>
                    <a:cubicBezTo>
                      <a:pt x="255" y="750"/>
                      <a:pt x="262" y="734"/>
                      <a:pt x="293" y="781"/>
                    </a:cubicBezTo>
                    <a:close/>
                  </a:path>
                </a:pathLst>
              </a:custGeom>
              <a:solidFill>
                <a:srgbClr val="00CC99"/>
              </a:solidFill>
              <a:ln w="12700" cap="flat" cmpd="sng">
                <a:solidFill>
                  <a:srgbClr val="00CC9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78" name="Freeform 14"/>
              <p:cNvSpPr>
                <a:spLocks/>
              </p:cNvSpPr>
              <p:nvPr/>
            </p:nvSpPr>
            <p:spPr bwMode="auto">
              <a:xfrm rot="1630819">
                <a:off x="2880" y="672"/>
                <a:ext cx="715" cy="960"/>
              </a:xfrm>
              <a:custGeom>
                <a:avLst/>
                <a:gdLst>
                  <a:gd name="T0" fmla="*/ 293 w 715"/>
                  <a:gd name="T1" fmla="*/ 1450 h 781"/>
                  <a:gd name="T2" fmla="*/ 197 w 715"/>
                  <a:gd name="T3" fmla="*/ 1316 h 781"/>
                  <a:gd name="T4" fmla="*/ 89 w 715"/>
                  <a:gd name="T5" fmla="*/ 1294 h 781"/>
                  <a:gd name="T6" fmla="*/ 53 w 715"/>
                  <a:gd name="T7" fmla="*/ 1094 h 781"/>
                  <a:gd name="T8" fmla="*/ 41 w 715"/>
                  <a:gd name="T9" fmla="*/ 1028 h 781"/>
                  <a:gd name="T10" fmla="*/ 29 w 715"/>
                  <a:gd name="T11" fmla="*/ 358 h 781"/>
                  <a:gd name="T12" fmla="*/ 65 w 715"/>
                  <a:gd name="T13" fmla="*/ 315 h 781"/>
                  <a:gd name="T14" fmla="*/ 113 w 715"/>
                  <a:gd name="T15" fmla="*/ 203 h 781"/>
                  <a:gd name="T16" fmla="*/ 185 w 715"/>
                  <a:gd name="T17" fmla="*/ 68 h 781"/>
                  <a:gd name="T18" fmla="*/ 305 w 715"/>
                  <a:gd name="T19" fmla="*/ 1 h 781"/>
                  <a:gd name="T20" fmla="*/ 581 w 715"/>
                  <a:gd name="T21" fmla="*/ 91 h 781"/>
                  <a:gd name="T22" fmla="*/ 509 w 715"/>
                  <a:gd name="T23" fmla="*/ 1094 h 781"/>
                  <a:gd name="T24" fmla="*/ 437 w 715"/>
                  <a:gd name="T25" fmla="*/ 1182 h 781"/>
                  <a:gd name="T26" fmla="*/ 377 w 715"/>
                  <a:gd name="T27" fmla="*/ 1316 h 781"/>
                  <a:gd name="T28" fmla="*/ 305 w 715"/>
                  <a:gd name="T29" fmla="*/ 1362 h 781"/>
                  <a:gd name="T30" fmla="*/ 293 w 715"/>
                  <a:gd name="T31" fmla="*/ 1450 h 78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715"/>
                  <a:gd name="T49" fmla="*/ 0 h 781"/>
                  <a:gd name="T50" fmla="*/ 715 w 715"/>
                  <a:gd name="T51" fmla="*/ 781 h 78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715" h="781">
                    <a:moveTo>
                      <a:pt x="293" y="781"/>
                    </a:moveTo>
                    <a:cubicBezTo>
                      <a:pt x="233" y="761"/>
                      <a:pt x="246" y="721"/>
                      <a:pt x="197" y="709"/>
                    </a:cubicBezTo>
                    <a:cubicBezTo>
                      <a:pt x="162" y="700"/>
                      <a:pt x="125" y="701"/>
                      <a:pt x="89" y="697"/>
                    </a:cubicBezTo>
                    <a:cubicBezTo>
                      <a:pt x="77" y="661"/>
                      <a:pt x="65" y="625"/>
                      <a:pt x="53" y="589"/>
                    </a:cubicBezTo>
                    <a:cubicBezTo>
                      <a:pt x="49" y="577"/>
                      <a:pt x="41" y="553"/>
                      <a:pt x="41" y="553"/>
                    </a:cubicBezTo>
                    <a:cubicBezTo>
                      <a:pt x="29" y="430"/>
                      <a:pt x="0" y="318"/>
                      <a:pt x="29" y="193"/>
                    </a:cubicBezTo>
                    <a:cubicBezTo>
                      <a:pt x="32" y="179"/>
                      <a:pt x="53" y="177"/>
                      <a:pt x="65" y="169"/>
                    </a:cubicBezTo>
                    <a:cubicBezTo>
                      <a:pt x="86" y="106"/>
                      <a:pt x="62" y="155"/>
                      <a:pt x="113" y="109"/>
                    </a:cubicBezTo>
                    <a:cubicBezTo>
                      <a:pt x="138" y="86"/>
                      <a:pt x="161" y="61"/>
                      <a:pt x="185" y="37"/>
                    </a:cubicBezTo>
                    <a:cubicBezTo>
                      <a:pt x="199" y="23"/>
                      <a:pt x="281" y="9"/>
                      <a:pt x="305" y="1"/>
                    </a:cubicBezTo>
                    <a:cubicBezTo>
                      <a:pt x="428" y="9"/>
                      <a:pt x="484" y="0"/>
                      <a:pt x="581" y="49"/>
                    </a:cubicBezTo>
                    <a:cubicBezTo>
                      <a:pt x="689" y="211"/>
                      <a:pt x="715" y="538"/>
                      <a:pt x="509" y="589"/>
                    </a:cubicBezTo>
                    <a:cubicBezTo>
                      <a:pt x="394" y="704"/>
                      <a:pt x="541" y="568"/>
                      <a:pt x="437" y="637"/>
                    </a:cubicBezTo>
                    <a:cubicBezTo>
                      <a:pt x="411" y="654"/>
                      <a:pt x="403" y="692"/>
                      <a:pt x="377" y="709"/>
                    </a:cubicBezTo>
                    <a:cubicBezTo>
                      <a:pt x="356" y="722"/>
                      <a:pt x="329" y="725"/>
                      <a:pt x="305" y="733"/>
                    </a:cubicBezTo>
                    <a:cubicBezTo>
                      <a:pt x="255" y="750"/>
                      <a:pt x="262" y="734"/>
                      <a:pt x="293" y="781"/>
                    </a:cubicBezTo>
                    <a:close/>
                  </a:path>
                </a:pathLst>
              </a:custGeom>
              <a:solidFill>
                <a:srgbClr val="00CC99"/>
              </a:solidFill>
              <a:ln w="12700" cap="flat" cmpd="sng">
                <a:solidFill>
                  <a:srgbClr val="00CC9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79" name="Line 37"/>
              <p:cNvSpPr>
                <a:spLocks noChangeShapeType="1"/>
              </p:cNvSpPr>
              <p:nvPr/>
            </p:nvSpPr>
            <p:spPr bwMode="auto">
              <a:xfrm>
                <a:off x="2064" y="1008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280" name="Line 38"/>
              <p:cNvSpPr>
                <a:spLocks noChangeShapeType="1"/>
              </p:cNvSpPr>
              <p:nvPr/>
            </p:nvSpPr>
            <p:spPr bwMode="auto">
              <a:xfrm>
                <a:off x="3744" y="1008"/>
                <a:ext cx="0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11271" name="Text Box 40"/>
            <p:cNvSpPr txBox="1">
              <a:spLocks noChangeArrowheads="1"/>
            </p:cNvSpPr>
            <p:nvPr/>
          </p:nvSpPr>
          <p:spPr bwMode="auto">
            <a:xfrm>
              <a:off x="1356" y="798"/>
              <a:ext cx="6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YAĞIŞ</a:t>
              </a:r>
            </a:p>
          </p:txBody>
        </p:sp>
        <p:sp>
          <p:nvSpPr>
            <p:cNvPr id="11272" name="Text Box 42"/>
            <p:cNvSpPr txBox="1">
              <a:spLocks noChangeArrowheads="1"/>
            </p:cNvSpPr>
            <p:nvPr/>
          </p:nvSpPr>
          <p:spPr bwMode="auto">
            <a:xfrm>
              <a:off x="3797" y="813"/>
              <a:ext cx="936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SULAMA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SUYU</a:t>
              </a:r>
            </a:p>
          </p:txBody>
        </p:sp>
        <p:sp>
          <p:nvSpPr>
            <p:cNvPr id="11273" name="Line 45"/>
            <p:cNvSpPr>
              <a:spLocks noChangeShapeType="1"/>
            </p:cNvSpPr>
            <p:nvPr/>
          </p:nvSpPr>
          <p:spPr bwMode="auto">
            <a:xfrm>
              <a:off x="884" y="3385"/>
              <a:ext cx="42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74" name="Line 46"/>
            <p:cNvSpPr>
              <a:spLocks noChangeShapeType="1"/>
            </p:cNvSpPr>
            <p:nvPr/>
          </p:nvSpPr>
          <p:spPr bwMode="auto">
            <a:xfrm>
              <a:off x="4286" y="1525"/>
              <a:ext cx="0" cy="18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75" name="Text Box 47"/>
            <p:cNvSpPr txBox="1">
              <a:spLocks noChangeArrowheads="1"/>
            </p:cNvSpPr>
            <p:nvPr/>
          </p:nvSpPr>
          <p:spPr bwMode="auto">
            <a:xfrm>
              <a:off x="4332" y="2341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1800">
                  <a:solidFill>
                    <a:srgbClr val="996633"/>
                  </a:solidFill>
                </a:rPr>
                <a:t>KÖK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1800">
                  <a:solidFill>
                    <a:srgbClr val="996633"/>
                  </a:solidFill>
                </a:rPr>
                <a:t>BÖLGESİ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411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>
            <p:ph type="body" idx="1"/>
          </p:nvPr>
        </p:nvSpPr>
        <p:spPr>
          <a:xfrm>
            <a:off x="1847850" y="1143000"/>
            <a:ext cx="9144000" cy="5105400"/>
          </a:xfrm>
          <a:noFill/>
        </p:spPr>
        <p:txBody>
          <a:bodyPr vert="horz" lIns="92075" tIns="46038" rIns="92075" bIns="46038" rtlCol="0"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 smtClean="0">
                <a:solidFill>
                  <a:schemeClr val="tx2"/>
                </a:solidFill>
              </a:rPr>
              <a:t>      </a:t>
            </a:r>
            <a:r>
              <a:rPr lang="tr-TR" altLang="tr-TR" b="1" smtClean="0"/>
              <a:t>Sulama</a:t>
            </a:r>
            <a:r>
              <a:rPr lang="tr-TR" altLang="tr-TR" b="1"/>
              <a:t>, bitkilerin normal gelişmesi için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   gerekli olan su miktarının yağışlarla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   karşılanamayan kısmının toprağa, bitki kök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/>
              <a:t>   bölgesine verilmesidir.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b="1" smtClean="0">
                <a:solidFill>
                  <a:schemeClr val="tx2"/>
                </a:solidFill>
              </a:rPr>
              <a:t>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3600" b="1">
              <a:solidFill>
                <a:srgbClr val="0066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b="1">
                <a:solidFill>
                  <a:schemeClr val="accent2"/>
                </a:solidFill>
              </a:rPr>
              <a:t>Bitki su ihtiyacı tam karşılanır.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CC3300"/>
                </a:solidFill>
              </a:rPr>
              <a:t>Diğer tarımsal girdilerin etkinliği artar.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b="1">
                <a:solidFill>
                  <a:schemeClr val="hlink"/>
                </a:solidFill>
              </a:rPr>
              <a:t>Topraktaki fazla tuzun yıkanması sağlanır.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996633"/>
                </a:solidFill>
              </a:rPr>
              <a:t>Toprakta mevcut taban taşı yumuşatılır.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b="1">
                <a:solidFill>
                  <a:srgbClr val="0000FF"/>
                </a:solidFill>
              </a:rPr>
              <a:t>Gübre ve tarım ilaçları su ile birlikte verilebilir.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b="1"/>
              <a:t>Bazı bitkiler dondan korunabilir.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tr-TR" altLang="tr-TR" b="1"/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2487614" y="417514"/>
            <a:ext cx="3801041" cy="646331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6600"/>
                </a:solidFill>
              </a:rPr>
              <a:t>Sulamanın tanımı</a:t>
            </a:r>
          </a:p>
        </p:txBody>
      </p:sp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2495551" y="3148014"/>
            <a:ext cx="4211409" cy="646331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6600"/>
                </a:solidFill>
              </a:rPr>
              <a:t>Sulamanın yararları</a:t>
            </a:r>
          </a:p>
        </p:txBody>
      </p:sp>
    </p:spTree>
    <p:extLst>
      <p:ext uri="{BB962C8B-B14F-4D97-AF65-F5344CB8AC3E}">
        <p14:creationId xmlns:p14="http://schemas.microsoft.com/office/powerpoint/2010/main" val="1097199661"/>
      </p:ext>
    </p:extLst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>
            <p:ph type="title"/>
          </p:nvPr>
        </p:nvSpPr>
        <p:spPr>
          <a:xfrm>
            <a:off x="2351088" y="836614"/>
            <a:ext cx="4608512" cy="936625"/>
          </a:xfrm>
          <a:solidFill>
            <a:schemeClr val="accent1"/>
          </a:solidFill>
        </p:spPr>
        <p:txBody>
          <a:bodyPr vert="horz" lIns="92075" tIns="46038" rIns="92075" bIns="46038" rtlCol="0" anchor="ctr">
            <a:normAutofit/>
          </a:bodyPr>
          <a:lstStyle/>
          <a:p>
            <a:pPr algn="l" eaLnBrk="1" hangingPunct="1"/>
            <a:r>
              <a:rPr lang="tr-TR" altLang="tr-TR" sz="3600" b="1">
                <a:solidFill>
                  <a:srgbClr val="006600"/>
                </a:solidFill>
              </a:rPr>
              <a:t>Türkiye’de sulama</a:t>
            </a:r>
            <a:endParaRPr lang="tr-TR" altLang="tr-TR" sz="4000" b="1">
              <a:solidFill>
                <a:srgbClr val="006600"/>
              </a:solidFill>
            </a:endParaRPr>
          </a:p>
        </p:txBody>
      </p:sp>
      <p:sp>
        <p:nvSpPr>
          <p:cNvPr id="13315" name="Rectangle 3"/>
          <p:cNvSpPr>
            <a:spLocks noChangeArrowheads="1"/>
          </p:cNvSpPr>
          <p:nvPr>
            <p:ph type="body" idx="1"/>
          </p:nvPr>
        </p:nvSpPr>
        <p:spPr>
          <a:xfrm>
            <a:off x="1981201" y="1844676"/>
            <a:ext cx="8435975" cy="4105275"/>
          </a:xfrm>
          <a:solidFill>
            <a:srgbClr val="FAFEA0"/>
          </a:solidFill>
        </p:spPr>
        <p:txBody>
          <a:bodyPr vert="horz" lIns="92075" tIns="46038" rIns="92075" bIns="46038" rtlCol="0">
            <a:normAutofit/>
          </a:bodyPr>
          <a:lstStyle/>
          <a:p>
            <a:pPr eaLnBrk="1" hangingPunct="1"/>
            <a:r>
              <a:rPr lang="tr-TR" altLang="tr-TR" b="1" smtClean="0">
                <a:solidFill>
                  <a:schemeClr val="accent2"/>
                </a:solidFill>
              </a:rPr>
              <a:t>Tarım alanı : 28.1 x 10</a:t>
            </a:r>
            <a:r>
              <a:rPr lang="tr-TR" altLang="tr-TR" b="1" baseline="30000" smtClean="0">
                <a:solidFill>
                  <a:schemeClr val="accent2"/>
                </a:solidFill>
              </a:rPr>
              <a:t>6</a:t>
            </a:r>
            <a:r>
              <a:rPr lang="tr-TR" altLang="tr-TR" b="1" smtClean="0">
                <a:solidFill>
                  <a:schemeClr val="accent2"/>
                </a:solidFill>
              </a:rPr>
              <a:t> ha</a:t>
            </a:r>
          </a:p>
          <a:p>
            <a:pPr eaLnBrk="1" hangingPunct="1"/>
            <a:r>
              <a:rPr lang="tr-TR" altLang="tr-TR" b="1" smtClean="0">
                <a:solidFill>
                  <a:srgbClr val="996633"/>
                </a:solidFill>
              </a:rPr>
              <a:t>% 6 eğime kadar sulanabilir alan :                                       13.5 x 10</a:t>
            </a:r>
            <a:r>
              <a:rPr lang="tr-TR" altLang="tr-TR" b="1" baseline="30000" smtClean="0">
                <a:solidFill>
                  <a:srgbClr val="996633"/>
                </a:solidFill>
              </a:rPr>
              <a:t>6</a:t>
            </a:r>
            <a:r>
              <a:rPr lang="tr-TR" altLang="tr-TR" b="1" smtClean="0">
                <a:solidFill>
                  <a:srgbClr val="996633"/>
                </a:solidFill>
              </a:rPr>
              <a:t> ha</a:t>
            </a:r>
          </a:p>
          <a:p>
            <a:pPr eaLnBrk="1" hangingPunct="1"/>
            <a:r>
              <a:rPr lang="tr-TR" altLang="tr-TR" b="1" smtClean="0">
                <a:solidFill>
                  <a:srgbClr val="CC3300"/>
                </a:solidFill>
              </a:rPr>
              <a:t>Tüketici amaçlarla kullanılabilecek su kaynakları potansiyeli</a:t>
            </a:r>
          </a:p>
          <a:p>
            <a:pPr lvl="1" eaLnBrk="1" hangingPunct="1"/>
            <a:r>
              <a:rPr lang="tr-TR" altLang="tr-TR" b="1" smtClean="0"/>
              <a:t>95 x 10</a:t>
            </a:r>
            <a:r>
              <a:rPr lang="tr-TR" altLang="tr-TR" b="1" baseline="30000" smtClean="0"/>
              <a:t>9</a:t>
            </a:r>
            <a:r>
              <a:rPr lang="tr-TR" altLang="tr-TR" b="1" smtClean="0"/>
              <a:t> m</a:t>
            </a:r>
            <a:r>
              <a:rPr lang="tr-TR" altLang="tr-TR" b="1" baseline="30000" smtClean="0"/>
              <a:t>3</a:t>
            </a:r>
            <a:r>
              <a:rPr lang="tr-TR" altLang="tr-TR" b="1" smtClean="0"/>
              <a:t>/yıl yerüstü</a:t>
            </a:r>
          </a:p>
          <a:p>
            <a:pPr lvl="1" eaLnBrk="1" hangingPunct="1"/>
            <a:r>
              <a:rPr lang="tr-TR" altLang="tr-TR" b="1" smtClean="0"/>
              <a:t>12 x 10</a:t>
            </a:r>
            <a:r>
              <a:rPr lang="tr-TR" altLang="tr-TR" b="1" baseline="30000" smtClean="0"/>
              <a:t>9</a:t>
            </a:r>
            <a:r>
              <a:rPr lang="tr-TR" altLang="tr-TR" b="1" smtClean="0"/>
              <a:t> m</a:t>
            </a:r>
            <a:r>
              <a:rPr lang="tr-TR" altLang="tr-TR" b="1" baseline="30000" smtClean="0"/>
              <a:t>3</a:t>
            </a:r>
            <a:r>
              <a:rPr lang="tr-TR" altLang="tr-TR" b="1" smtClean="0"/>
              <a:t>/yıl yer altı</a:t>
            </a:r>
          </a:p>
        </p:txBody>
      </p:sp>
    </p:spTree>
    <p:extLst>
      <p:ext uri="{BB962C8B-B14F-4D97-AF65-F5344CB8AC3E}">
        <p14:creationId xmlns:p14="http://schemas.microsoft.com/office/powerpoint/2010/main" val="334341691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/>
              <a:t/>
            </a:r>
            <a:br>
              <a:rPr lang="tr-TR" altLang="tr-TR" smtClean="0"/>
            </a:b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549275"/>
            <a:ext cx="8458200" cy="5759450"/>
          </a:xfrm>
          <a:solidFill>
            <a:srgbClr val="FAFEA0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b="1" smtClean="0">
                <a:solidFill>
                  <a:srgbClr val="CC3300"/>
                </a:solidFill>
              </a:rPr>
              <a:t>Sulamaya ayrılacak su kaynakları potansiyeli ile Türkiye’de halen uygulanan sulama teknolojileri ile;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b="1" smtClean="0"/>
              <a:t>Havzalar düzeyinde su nakli yapıldığında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altLang="tr-TR" b="1" smtClean="0"/>
              <a:t>   8.5 x 10</a:t>
            </a:r>
            <a:r>
              <a:rPr lang="tr-TR" altLang="tr-TR" b="1" baseline="30000" smtClean="0"/>
              <a:t>6</a:t>
            </a:r>
            <a:r>
              <a:rPr lang="tr-TR" altLang="tr-TR" b="1" smtClean="0"/>
              <a:t> ha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b="1" smtClean="0"/>
              <a:t>Havzalar düzeyinde su nakli yapılmadığında    6.5 x 10</a:t>
            </a:r>
            <a:r>
              <a:rPr lang="tr-TR" altLang="tr-TR" b="1" baseline="30000" smtClean="0"/>
              <a:t>6</a:t>
            </a:r>
            <a:r>
              <a:rPr lang="tr-TR" altLang="tr-TR" b="1" smtClean="0"/>
              <a:t> ha alanın sulanabileceği hesaplanmaktadır.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 smtClean="0">
                <a:solidFill>
                  <a:schemeClr val="accent2"/>
                </a:solidFill>
              </a:rPr>
              <a:t>Mevcut sulanan alan : 5 x 10</a:t>
            </a:r>
            <a:r>
              <a:rPr lang="tr-TR" altLang="tr-TR" b="1" baseline="30000" smtClean="0">
                <a:solidFill>
                  <a:schemeClr val="accent2"/>
                </a:solidFill>
              </a:rPr>
              <a:t>6</a:t>
            </a:r>
            <a:r>
              <a:rPr lang="tr-TR" altLang="tr-TR" b="1" smtClean="0">
                <a:solidFill>
                  <a:schemeClr val="accent2"/>
                </a:solidFill>
              </a:rPr>
              <a:t> ha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b="1" smtClean="0">
                <a:solidFill>
                  <a:schemeClr val="hlink"/>
                </a:solidFill>
              </a:rPr>
              <a:t>Uygulanan sulama yöntemleri</a:t>
            </a:r>
            <a:r>
              <a:rPr lang="tr-TR" altLang="tr-TR" b="1" smtClean="0"/>
              <a:t/>
            </a:r>
            <a:br>
              <a:rPr lang="tr-TR" altLang="tr-TR" b="1" smtClean="0"/>
            </a:br>
            <a:r>
              <a:rPr lang="tr-TR" altLang="tr-TR" b="1" smtClean="0"/>
              <a:t>% 85 Yüzey sulama</a:t>
            </a:r>
            <a:br>
              <a:rPr lang="tr-TR" altLang="tr-TR" b="1" smtClean="0"/>
            </a:br>
            <a:r>
              <a:rPr lang="tr-TR" altLang="tr-TR" b="1" smtClean="0"/>
              <a:t>% 12 Yağmurlama sulama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tr-TR" altLang="tr-TR" b="1" smtClean="0"/>
              <a:t>   % 3   Damla sulama </a:t>
            </a:r>
            <a:br>
              <a:rPr lang="tr-TR" altLang="tr-TR" b="1" smtClean="0"/>
            </a:br>
            <a:r>
              <a:rPr lang="tr-TR" altLang="tr-TR" b="1" smtClean="0"/>
              <a:t/>
            </a:r>
            <a:br>
              <a:rPr lang="tr-TR" altLang="tr-TR" b="1" smtClean="0"/>
            </a:b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341893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360</Words>
  <Application>Microsoft Office PowerPoint</Application>
  <PresentationFormat>Geniş ekran</PresentationFormat>
  <Paragraphs>73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BÖLÜM  GİRİŞ</vt:lpstr>
      <vt:lpstr>Sulamanın önemi</vt:lpstr>
      <vt:lpstr>PowerPoint Sunusu</vt:lpstr>
      <vt:lpstr>Gereğinden düşük toprak nemi koşulunda;</vt:lpstr>
      <vt:lpstr>Gereğinden yüksek toprak nemi koşulunda</vt:lpstr>
      <vt:lpstr>PowerPoint Sunusu</vt:lpstr>
      <vt:lpstr>PowerPoint Sunusu</vt:lpstr>
      <vt:lpstr>Türkiye’de sulama</vt:lpstr>
      <vt:lpstr>  </vt:lpstr>
      <vt:lpstr>Sulama yöntemi, suyun toprağa bitki kök bölgesine veriliş biçimidir.</vt:lpstr>
      <vt:lpstr>Sulama sistemi; suyun kaynaktan alınması, sulanacak alana iletilmesi, alan içerisinde dağıtılması için gerekli yapı, araç ve makinaların bütünüdür.  Sulama projesi; sulu tarım alanı, bu alan üzerindeki sulama ve drenaj sistemleri ile sulu tarım alanında alınan diğer tüm teknik ve biyolojik önlemlerin bütünüdür.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 GİRİŞ</dc:title>
  <dc:creator>TYS</dc:creator>
  <cp:lastModifiedBy>TYS</cp:lastModifiedBy>
  <cp:revision>1</cp:revision>
  <dcterms:created xsi:type="dcterms:W3CDTF">2020-01-31T06:28:30Z</dcterms:created>
  <dcterms:modified xsi:type="dcterms:W3CDTF">2020-01-31T06:29:30Z</dcterms:modified>
</cp:coreProperties>
</file>