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1"/>
    <p:restoredTop sz="94648"/>
  </p:normalViewPr>
  <p:slideViewPr>
    <p:cSldViewPr snapToGrid="0" snapToObjects="1">
      <p:cViewPr varScale="1">
        <p:scale>
          <a:sx n="69" d="100"/>
          <a:sy n="69" d="100"/>
        </p:scale>
        <p:origin x="216" y="10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simgeye tıklayın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9/23/18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f"/><Relationship Id="rId3" Type="http://schemas.openxmlformats.org/officeDocument/2006/relationships/image" Target="../media/image2.tif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Sağlık bilimleri fakültesi</a:t>
            </a:r>
            <a:endParaRPr lang="tr-TR" dirty="0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Hukukun Temel Kavramları </a:t>
            </a: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212" y="313560"/>
            <a:ext cx="2081671" cy="2081671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9785" y="313560"/>
            <a:ext cx="2145227" cy="2081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02416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493830"/>
            <a:ext cx="8534400" cy="1507067"/>
          </a:xfrm>
        </p:spPr>
        <p:txBody>
          <a:bodyPr/>
          <a:lstStyle/>
          <a:p>
            <a:r>
              <a:rPr lang="tr-TR" dirty="0" err="1" smtClean="0"/>
              <a:t>xıı</a:t>
            </a:r>
            <a:r>
              <a:rPr lang="tr-TR" dirty="0" smtClean="0"/>
              <a:t>. Bölüm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96620" y="2551922"/>
            <a:ext cx="8534400" cy="3615267"/>
          </a:xfrm>
        </p:spPr>
        <p:txBody>
          <a:bodyPr/>
          <a:lstStyle/>
          <a:p>
            <a:pPr marL="0" indent="0" defTabSz="914400"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tr-TR" dirty="0" smtClean="0"/>
              <a:t>CEZAİ SORUMLULUK-İDARİ SORUMLULUK</a:t>
            </a:r>
          </a:p>
        </p:txBody>
      </p:sp>
    </p:spTree>
    <p:extLst>
      <p:ext uri="{BB962C8B-B14F-4D97-AF65-F5344CB8AC3E}">
        <p14:creationId xmlns:p14="http://schemas.microsoft.com/office/powerpoint/2010/main" val="398792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437847"/>
            <a:ext cx="8534400" cy="1507067"/>
          </a:xfrm>
        </p:spPr>
        <p:txBody>
          <a:bodyPr/>
          <a:lstStyle/>
          <a:p>
            <a:r>
              <a:rPr lang="tr-TR" dirty="0" smtClean="0"/>
              <a:t>CEZAİ SORUMLULUK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2" y="2365310"/>
            <a:ext cx="8534400" cy="3615267"/>
          </a:xfrm>
        </p:spPr>
        <p:txBody>
          <a:bodyPr/>
          <a:lstStyle/>
          <a:p>
            <a:r>
              <a:rPr lang="tr-TR" dirty="0"/>
              <a:t>Kanunların </a:t>
            </a:r>
            <a:r>
              <a:rPr lang="tr-TR" dirty="0" smtClean="0"/>
              <a:t>suç̧ saydığı </a:t>
            </a:r>
            <a:r>
              <a:rPr lang="tr-TR" dirty="0"/>
              <a:t>fiil ve hareketi </a:t>
            </a:r>
            <a:r>
              <a:rPr lang="tr-TR" dirty="0" smtClean="0"/>
              <a:t>isleyenlerin </a:t>
            </a:r>
            <a:r>
              <a:rPr lang="tr-TR" dirty="0"/>
              <a:t>cezalandırılmasında ceza </a:t>
            </a:r>
            <a:r>
              <a:rPr lang="tr-TR" dirty="0" smtClean="0"/>
              <a:t>sorumluluğu önemli </a:t>
            </a:r>
            <a:r>
              <a:rPr lang="tr-TR" dirty="0"/>
              <a:t>rol oynar. </a:t>
            </a:r>
          </a:p>
          <a:p>
            <a:r>
              <a:rPr lang="tr-TR" dirty="0"/>
              <a:t>Bir </a:t>
            </a:r>
            <a:r>
              <a:rPr lang="tr-TR" dirty="0" smtClean="0"/>
              <a:t>kişinin </a:t>
            </a:r>
            <a:r>
              <a:rPr lang="tr-TR" dirty="0"/>
              <a:t>cezalandırılabilmesi </a:t>
            </a:r>
            <a:r>
              <a:rPr lang="tr-TR" dirty="0" smtClean="0"/>
              <a:t>için </a:t>
            </a:r>
            <a:r>
              <a:rPr lang="tr-TR" dirty="0"/>
              <a:t>kanun </a:t>
            </a:r>
            <a:r>
              <a:rPr lang="tr-TR" dirty="0" smtClean="0"/>
              <a:t>suç̧ saydığı </a:t>
            </a:r>
            <a:r>
              <a:rPr lang="tr-TR" dirty="0"/>
              <a:t>fiil ve hareketi </a:t>
            </a:r>
            <a:r>
              <a:rPr lang="tr-TR" dirty="0" smtClean="0"/>
              <a:t>islemiş̧ </a:t>
            </a:r>
            <a:r>
              <a:rPr lang="tr-TR" dirty="0"/>
              <a:t>olması yeterli olmayıp, o </a:t>
            </a:r>
            <a:r>
              <a:rPr lang="tr-TR" dirty="0" smtClean="0"/>
              <a:t>kişinin </a:t>
            </a:r>
            <a:r>
              <a:rPr lang="tr-TR" dirty="0"/>
              <a:t>cezaî </a:t>
            </a:r>
            <a:r>
              <a:rPr lang="tr-TR" dirty="0" smtClean="0"/>
              <a:t>sorumluluğunun </a:t>
            </a:r>
            <a:r>
              <a:rPr lang="tr-TR" dirty="0"/>
              <a:t>da olması gerekir. </a:t>
            </a:r>
          </a:p>
        </p:txBody>
      </p:sp>
    </p:spTree>
    <p:extLst>
      <p:ext uri="{BB962C8B-B14F-4D97-AF65-F5344CB8AC3E}">
        <p14:creationId xmlns:p14="http://schemas.microsoft.com/office/powerpoint/2010/main" val="861573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139267"/>
            <a:ext cx="8534400" cy="1507067"/>
          </a:xfrm>
        </p:spPr>
        <p:txBody>
          <a:bodyPr/>
          <a:lstStyle/>
          <a:p>
            <a:r>
              <a:rPr lang="tr-TR" dirty="0" smtClean="0"/>
              <a:t>CEZAİ SORUMLULUK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2" y="2327987"/>
            <a:ext cx="8534400" cy="3615267"/>
          </a:xfrm>
        </p:spPr>
        <p:txBody>
          <a:bodyPr/>
          <a:lstStyle/>
          <a:p>
            <a:r>
              <a:rPr lang="tr-TR" dirty="0"/>
              <a:t>Bir </a:t>
            </a:r>
            <a:r>
              <a:rPr lang="tr-TR" dirty="0" smtClean="0"/>
              <a:t>kişinin </a:t>
            </a:r>
            <a:r>
              <a:rPr lang="tr-TR" dirty="0"/>
              <a:t>cezaî </a:t>
            </a:r>
            <a:r>
              <a:rPr lang="tr-TR" dirty="0" smtClean="0"/>
              <a:t>sorumluluğundan söz </a:t>
            </a:r>
            <a:r>
              <a:rPr lang="tr-TR" dirty="0"/>
              <a:t>edebilmek </a:t>
            </a:r>
            <a:r>
              <a:rPr lang="tr-TR" dirty="0" smtClean="0"/>
              <a:t>için </a:t>
            </a:r>
            <a:r>
              <a:rPr lang="tr-TR" dirty="0"/>
              <a:t>bir takım </a:t>
            </a:r>
            <a:r>
              <a:rPr lang="tr-TR" dirty="0"/>
              <a:t>Ş</a:t>
            </a:r>
            <a:r>
              <a:rPr lang="tr-TR" dirty="0" smtClean="0"/>
              <a:t>artların </a:t>
            </a:r>
            <a:r>
              <a:rPr lang="tr-TR" dirty="0"/>
              <a:t>yerine gelmesi gerekir. Bunlar: </a:t>
            </a:r>
          </a:p>
          <a:p>
            <a:pPr lvl="1"/>
            <a:r>
              <a:rPr lang="tr-TR" dirty="0" smtClean="0"/>
              <a:t>Maddi</a:t>
            </a:r>
            <a:r>
              <a:rPr lang="tr-TR" dirty="0"/>
              <a:t>̂ </a:t>
            </a:r>
            <a:r>
              <a:rPr lang="tr-TR" dirty="0" smtClean="0"/>
              <a:t>İlliyet Bağı </a:t>
            </a:r>
            <a:endParaRPr lang="tr-TR" dirty="0"/>
          </a:p>
          <a:p>
            <a:pPr lvl="1"/>
            <a:r>
              <a:rPr lang="tr-TR" dirty="0" smtClean="0"/>
              <a:t>İrade Serbestliği </a:t>
            </a:r>
            <a:r>
              <a:rPr lang="tr-TR" dirty="0"/>
              <a:t>ve Ayırtım </a:t>
            </a:r>
            <a:r>
              <a:rPr lang="tr-TR" dirty="0" smtClean="0"/>
              <a:t>Gücü̈ </a:t>
            </a:r>
            <a:endParaRPr lang="tr-TR" dirty="0"/>
          </a:p>
          <a:p>
            <a:pPr lvl="1"/>
            <a:r>
              <a:rPr lang="tr-TR" dirty="0" smtClean="0"/>
              <a:t>Kusur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933856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475168"/>
            <a:ext cx="8534400" cy="1507067"/>
          </a:xfrm>
        </p:spPr>
        <p:txBody>
          <a:bodyPr/>
          <a:lstStyle/>
          <a:p>
            <a:r>
              <a:rPr lang="tr-TR" dirty="0" smtClean="0"/>
              <a:t>Cezai sorumluluk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2" y="2253343"/>
            <a:ext cx="8534400" cy="3615267"/>
          </a:xfrm>
        </p:spPr>
        <p:txBody>
          <a:bodyPr/>
          <a:lstStyle/>
          <a:p>
            <a:r>
              <a:rPr lang="tr-TR" dirty="0"/>
              <a:t>Failin fiili ve hareketi ile </a:t>
            </a:r>
            <a:r>
              <a:rPr lang="tr-TR" dirty="0" smtClean="0"/>
              <a:t>sonuç̧ </a:t>
            </a:r>
            <a:r>
              <a:rPr lang="tr-TR" dirty="0"/>
              <a:t>arasında maddî illiyet </a:t>
            </a:r>
            <a:r>
              <a:rPr lang="tr-TR" dirty="0" smtClean="0"/>
              <a:t>bağı </a:t>
            </a:r>
            <a:r>
              <a:rPr lang="tr-TR" dirty="0"/>
              <a:t>bulunmalıdır. </a:t>
            </a:r>
            <a:r>
              <a:rPr lang="tr-TR" dirty="0" smtClean="0"/>
              <a:t>Başka </a:t>
            </a:r>
            <a:r>
              <a:rPr lang="tr-TR" dirty="0"/>
              <a:t>bir </a:t>
            </a:r>
            <a:r>
              <a:rPr lang="tr-TR" dirty="0" smtClean="0"/>
              <a:t>deyişle, </a:t>
            </a:r>
            <a:r>
              <a:rPr lang="tr-TR" dirty="0"/>
              <a:t>failin bu fiili olmasaydı sonucun </a:t>
            </a:r>
            <a:r>
              <a:rPr lang="tr-TR" dirty="0" smtClean="0"/>
              <a:t>gerçekleşmemesi </a:t>
            </a:r>
            <a:r>
              <a:rPr lang="tr-TR" dirty="0"/>
              <a:t>gerekirdi. </a:t>
            </a:r>
          </a:p>
          <a:p>
            <a:r>
              <a:rPr lang="tr-TR" dirty="0" smtClean="0"/>
              <a:t>Suç̧ teşkil eden </a:t>
            </a:r>
            <a:r>
              <a:rPr lang="tr-TR" dirty="0"/>
              <a:t>fiil, failin serbest iradesiyle </a:t>
            </a:r>
            <a:r>
              <a:rPr lang="tr-TR" dirty="0" smtClean="0"/>
              <a:t>islemiş̧ </a:t>
            </a:r>
            <a:r>
              <a:rPr lang="tr-TR" dirty="0"/>
              <a:t>olmalıdır. </a:t>
            </a:r>
            <a:r>
              <a:rPr lang="tr-TR" dirty="0" smtClean="0"/>
              <a:t>Kişinin </a:t>
            </a:r>
            <a:r>
              <a:rPr lang="tr-TR" dirty="0"/>
              <a:t>cezaî </a:t>
            </a:r>
            <a:r>
              <a:rPr lang="tr-TR" dirty="0" smtClean="0"/>
              <a:t>sorumluluğunun </a:t>
            </a:r>
            <a:r>
              <a:rPr lang="tr-TR" dirty="0"/>
              <a:t>olabilmesi </a:t>
            </a:r>
            <a:r>
              <a:rPr lang="tr-TR" dirty="0" smtClean="0"/>
              <a:t>için </a:t>
            </a:r>
            <a:r>
              <a:rPr lang="tr-TR" dirty="0"/>
              <a:t>buna ek olarak ayırtım </a:t>
            </a:r>
            <a:r>
              <a:rPr lang="tr-TR" dirty="0" smtClean="0"/>
              <a:t>gücüne </a:t>
            </a:r>
            <a:r>
              <a:rPr lang="tr-TR" dirty="0"/>
              <a:t>de sahip olması gerekir. </a:t>
            </a:r>
          </a:p>
          <a:p>
            <a:r>
              <a:rPr lang="tr-TR" dirty="0" smtClean="0"/>
              <a:t>Kişinin </a:t>
            </a:r>
            <a:r>
              <a:rPr lang="tr-TR" dirty="0"/>
              <a:t>cezaî </a:t>
            </a:r>
            <a:r>
              <a:rPr lang="tr-TR" dirty="0" smtClean="0"/>
              <a:t>sorumluluğunun </a:t>
            </a:r>
            <a:r>
              <a:rPr lang="tr-TR" dirty="0"/>
              <a:t>olabilmesi </a:t>
            </a:r>
            <a:r>
              <a:rPr lang="tr-TR" dirty="0" smtClean="0"/>
              <a:t>için </a:t>
            </a:r>
            <a:r>
              <a:rPr lang="tr-TR" dirty="0"/>
              <a:t>kusurunun da olması gerekir. Kusur, </a:t>
            </a:r>
            <a:r>
              <a:rPr lang="tr-TR" dirty="0" smtClean="0"/>
              <a:t>suç̧ işleyen kişinin </a:t>
            </a:r>
            <a:r>
              <a:rPr lang="tr-TR" dirty="0"/>
              <a:t>ruhî durumunu </a:t>
            </a:r>
            <a:r>
              <a:rPr lang="tr-TR" dirty="0" smtClean="0"/>
              <a:t>gösterir. İrade serbestliğine </a:t>
            </a:r>
            <a:r>
              <a:rPr lang="tr-TR" dirty="0"/>
              <a:t>ve ayırtım </a:t>
            </a:r>
            <a:r>
              <a:rPr lang="tr-TR" dirty="0" smtClean="0"/>
              <a:t>gücüne </a:t>
            </a:r>
            <a:r>
              <a:rPr lang="tr-TR" dirty="0"/>
              <a:t>sahip olmayan kimsenin kusurundan da </a:t>
            </a:r>
            <a:r>
              <a:rPr lang="tr-TR" dirty="0" smtClean="0"/>
              <a:t>söz </a:t>
            </a:r>
            <a:r>
              <a:rPr lang="tr-TR" dirty="0"/>
              <a:t>edilemez. </a:t>
            </a:r>
          </a:p>
        </p:txBody>
      </p:sp>
    </p:spTree>
    <p:extLst>
      <p:ext uri="{BB962C8B-B14F-4D97-AF65-F5344CB8AC3E}">
        <p14:creationId xmlns:p14="http://schemas.microsoft.com/office/powerpoint/2010/main" val="19620779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325879"/>
            <a:ext cx="8534400" cy="1507067"/>
          </a:xfrm>
        </p:spPr>
        <p:txBody>
          <a:bodyPr/>
          <a:lstStyle/>
          <a:p>
            <a:r>
              <a:rPr lang="tr-TR" dirty="0" smtClean="0"/>
              <a:t>İdari sorumluluk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2" y="2309326"/>
            <a:ext cx="8534400" cy="3615267"/>
          </a:xfrm>
        </p:spPr>
        <p:txBody>
          <a:bodyPr/>
          <a:lstStyle/>
          <a:p>
            <a:r>
              <a:rPr lang="tr-TR" dirty="0" smtClean="0"/>
              <a:t>İdarenin </a:t>
            </a:r>
            <a:r>
              <a:rPr lang="tr-TR" dirty="0" err="1"/>
              <a:t>yürüttüğu</a:t>
            </a:r>
            <a:r>
              <a:rPr lang="tr-TR" dirty="0"/>
              <a:t>̈ faaliyetlere </a:t>
            </a:r>
            <a:r>
              <a:rPr lang="tr-TR" dirty="0" err="1"/>
              <a:t>bağlı</a:t>
            </a:r>
            <a:r>
              <a:rPr lang="tr-TR" dirty="0"/>
              <a:t> olarak iki </a:t>
            </a:r>
            <a:r>
              <a:rPr lang="tr-TR" dirty="0" err="1"/>
              <a:t>çeşit</a:t>
            </a:r>
            <a:r>
              <a:rPr lang="tr-TR" dirty="0"/>
              <a:t> </a:t>
            </a:r>
            <a:r>
              <a:rPr lang="tr-TR" dirty="0" err="1"/>
              <a:t>sorumluğu</a:t>
            </a:r>
            <a:r>
              <a:rPr lang="tr-TR" dirty="0"/>
              <a:t> </a:t>
            </a:r>
            <a:r>
              <a:rPr lang="tr-TR" dirty="0" err="1"/>
              <a:t>söz</a:t>
            </a:r>
            <a:r>
              <a:rPr lang="tr-TR" dirty="0"/>
              <a:t> konusu olabilir. </a:t>
            </a:r>
          </a:p>
          <a:p>
            <a:r>
              <a:rPr lang="tr-TR" dirty="0"/>
              <a:t>Bunlar Hizmet kusuru ve Kusursuz sorumluluktur. </a:t>
            </a:r>
          </a:p>
        </p:txBody>
      </p:sp>
    </p:spTree>
    <p:extLst>
      <p:ext uri="{BB962C8B-B14F-4D97-AF65-F5344CB8AC3E}">
        <p14:creationId xmlns:p14="http://schemas.microsoft.com/office/powerpoint/2010/main" val="12999897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400524"/>
            <a:ext cx="8534400" cy="1507067"/>
          </a:xfrm>
        </p:spPr>
        <p:txBody>
          <a:bodyPr/>
          <a:lstStyle/>
          <a:p>
            <a:r>
              <a:rPr lang="tr-TR" dirty="0" smtClean="0"/>
              <a:t>İdari sorumluluk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2" y="2346649"/>
            <a:ext cx="8534400" cy="3615267"/>
          </a:xfrm>
        </p:spPr>
        <p:txBody>
          <a:bodyPr>
            <a:normAutofit/>
          </a:bodyPr>
          <a:lstStyle/>
          <a:p>
            <a:r>
              <a:rPr lang="tr-TR" dirty="0" smtClean="0"/>
              <a:t>İdarenin </a:t>
            </a:r>
            <a:r>
              <a:rPr lang="tr-TR" dirty="0"/>
              <a:t>ifa ile </a:t>
            </a:r>
            <a:r>
              <a:rPr lang="tr-TR" dirty="0" smtClean="0"/>
              <a:t>mükellef olduğu </a:t>
            </a:r>
            <a:r>
              <a:rPr lang="tr-TR" dirty="0"/>
              <a:t>hizmetlerin kurulmasından, tanzim ve tertibinden, </a:t>
            </a:r>
            <a:r>
              <a:rPr lang="tr-TR" dirty="0" smtClean="0"/>
              <a:t>işletilmesinden doğan </a:t>
            </a:r>
            <a:r>
              <a:rPr lang="tr-TR" dirty="0"/>
              <a:t>kusura hizmet kusuru denilmektedir. Hizmetin </a:t>
            </a:r>
            <a:r>
              <a:rPr lang="tr-TR" dirty="0" smtClean="0"/>
              <a:t>kötü işlemesi, </a:t>
            </a:r>
            <a:r>
              <a:rPr lang="tr-TR" dirty="0"/>
              <a:t>hizmetin </a:t>
            </a:r>
            <a:r>
              <a:rPr lang="tr-TR" dirty="0" smtClean="0"/>
              <a:t>geç̧ işlemesi, </a:t>
            </a:r>
            <a:r>
              <a:rPr lang="tr-TR" dirty="0"/>
              <a:t>hizmetin </a:t>
            </a:r>
            <a:r>
              <a:rPr lang="tr-TR" dirty="0" smtClean="0"/>
              <a:t>hiç̧ islememesi </a:t>
            </a:r>
            <a:r>
              <a:rPr lang="tr-TR" dirty="0"/>
              <a:t>hallerinde hizmet kusuru vardır. Hizmet kusurundan </a:t>
            </a:r>
            <a:r>
              <a:rPr lang="tr-TR" dirty="0" smtClean="0"/>
              <a:t>söz </a:t>
            </a:r>
            <a:r>
              <a:rPr lang="tr-TR" dirty="0"/>
              <a:t>edebilmek </a:t>
            </a:r>
            <a:r>
              <a:rPr lang="tr-TR" dirty="0" smtClean="0"/>
              <a:t>için </a:t>
            </a:r>
            <a:r>
              <a:rPr lang="tr-TR" dirty="0"/>
              <a:t>bazı </a:t>
            </a:r>
            <a:r>
              <a:rPr lang="tr-TR" dirty="0" smtClean="0"/>
              <a:t>şartlar </a:t>
            </a:r>
            <a:r>
              <a:rPr lang="tr-TR" dirty="0"/>
              <a:t>vardır. Bunlar; </a:t>
            </a:r>
          </a:p>
          <a:p>
            <a:pPr lvl="1"/>
            <a:r>
              <a:rPr lang="tr-TR" dirty="0" smtClean="0"/>
              <a:t>İdari </a:t>
            </a:r>
            <a:r>
              <a:rPr lang="tr-TR" dirty="0"/>
              <a:t>bir </a:t>
            </a:r>
            <a:r>
              <a:rPr lang="tr-TR" dirty="0" smtClean="0"/>
              <a:t>işlem </a:t>
            </a:r>
            <a:r>
              <a:rPr lang="tr-TR" dirty="0"/>
              <a:t>veya eylem bulunmalıdır, </a:t>
            </a:r>
            <a:endParaRPr lang="tr-TR" dirty="0"/>
          </a:p>
          <a:p>
            <a:pPr lvl="1"/>
            <a:r>
              <a:rPr lang="tr-TR" dirty="0" smtClean="0"/>
              <a:t>Bu işlem </a:t>
            </a:r>
            <a:r>
              <a:rPr lang="tr-TR" dirty="0"/>
              <a:t>veya eylem hukuka aykırı olmalıdır, </a:t>
            </a:r>
            <a:endParaRPr lang="tr-TR" dirty="0"/>
          </a:p>
          <a:p>
            <a:pPr lvl="1"/>
            <a:r>
              <a:rPr lang="tr-TR" dirty="0" smtClean="0"/>
              <a:t>Hukuka </a:t>
            </a:r>
            <a:r>
              <a:rPr lang="tr-TR" dirty="0"/>
              <a:t>aykırı </a:t>
            </a:r>
            <a:r>
              <a:rPr lang="tr-TR" dirty="0" smtClean="0"/>
              <a:t>işlem </a:t>
            </a:r>
            <a:r>
              <a:rPr lang="tr-TR" dirty="0"/>
              <a:t>veya eylemden bir zarar </a:t>
            </a:r>
            <a:r>
              <a:rPr lang="tr-TR" dirty="0" smtClean="0"/>
              <a:t>doğmalıdır </a:t>
            </a:r>
            <a:endParaRPr lang="tr-TR" dirty="0"/>
          </a:p>
          <a:p>
            <a:pPr lvl="1"/>
            <a:r>
              <a:rPr lang="tr-TR" dirty="0" smtClean="0"/>
              <a:t>Zarar </a:t>
            </a:r>
            <a:r>
              <a:rPr lang="tr-TR" dirty="0"/>
              <a:t>ile idari </a:t>
            </a:r>
            <a:r>
              <a:rPr lang="tr-TR" dirty="0" smtClean="0"/>
              <a:t>işlem </a:t>
            </a:r>
            <a:r>
              <a:rPr lang="tr-TR" dirty="0"/>
              <a:t>veya eylem arasında uygun illiyet </a:t>
            </a:r>
            <a:r>
              <a:rPr lang="tr-TR" dirty="0" smtClean="0"/>
              <a:t>bağı </a:t>
            </a:r>
            <a:r>
              <a:rPr lang="tr-TR" dirty="0"/>
              <a:t>bulunmalıdır.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75621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307218"/>
            <a:ext cx="8534400" cy="1507067"/>
          </a:xfrm>
        </p:spPr>
        <p:txBody>
          <a:bodyPr/>
          <a:lstStyle/>
          <a:p>
            <a:r>
              <a:rPr lang="tr-TR" dirty="0" smtClean="0"/>
              <a:t>İdari sorumluluk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2" y="2383971"/>
            <a:ext cx="8534400" cy="3615267"/>
          </a:xfrm>
        </p:spPr>
        <p:txBody>
          <a:bodyPr>
            <a:normAutofit fontScale="85000" lnSpcReduction="10000"/>
          </a:bodyPr>
          <a:lstStyle/>
          <a:p>
            <a:r>
              <a:rPr lang="tr-TR" dirty="0"/>
              <a:t>1982 Anayasası’nın 125. maddesinin son fıkrasına </a:t>
            </a:r>
            <a:r>
              <a:rPr lang="tr-TR" dirty="0" err="1"/>
              <a:t>göre</a:t>
            </a:r>
            <a:r>
              <a:rPr lang="tr-TR" dirty="0"/>
              <a:t>, “</a:t>
            </a:r>
            <a:r>
              <a:rPr lang="tr-TR" dirty="0" err="1"/>
              <a:t>İdare</a:t>
            </a:r>
            <a:r>
              <a:rPr lang="tr-TR" dirty="0"/>
              <a:t>, kendi eylem ve </a:t>
            </a:r>
            <a:r>
              <a:rPr lang="tr-TR" dirty="0" err="1"/>
              <a:t>işlemlerinden</a:t>
            </a:r>
            <a:r>
              <a:rPr lang="tr-TR" dirty="0"/>
              <a:t> </a:t>
            </a:r>
            <a:r>
              <a:rPr lang="tr-TR" dirty="0" err="1"/>
              <a:t>doğan</a:t>
            </a:r>
            <a:r>
              <a:rPr lang="tr-TR" dirty="0"/>
              <a:t> zararı </a:t>
            </a:r>
            <a:r>
              <a:rPr lang="tr-TR" dirty="0" err="1"/>
              <a:t>ödemekle</a:t>
            </a:r>
            <a:r>
              <a:rPr lang="tr-TR" dirty="0"/>
              <a:t> </a:t>
            </a:r>
            <a:r>
              <a:rPr lang="tr-TR" dirty="0" err="1"/>
              <a:t>yükümlüdür</a:t>
            </a:r>
            <a:r>
              <a:rPr lang="tr-TR" dirty="0"/>
              <a:t>”. Yani idarenin bir </a:t>
            </a:r>
            <a:r>
              <a:rPr lang="tr-TR" dirty="0" err="1"/>
              <a:t>işlem</a:t>
            </a:r>
            <a:r>
              <a:rPr lang="tr-TR" dirty="0"/>
              <a:t> veya eyleminden bir zarar meydana </a:t>
            </a:r>
            <a:r>
              <a:rPr lang="tr-TR" dirty="0" err="1"/>
              <a:t>gelmişse</a:t>
            </a:r>
            <a:r>
              <a:rPr lang="tr-TR" dirty="0"/>
              <a:t> kusursuz da olsa </a:t>
            </a:r>
            <a:r>
              <a:rPr lang="tr-TR" dirty="0" err="1"/>
              <a:t>sorumluluğu</a:t>
            </a:r>
            <a:r>
              <a:rPr lang="tr-TR" dirty="0"/>
              <a:t> vardır. Ancak idarenin kusursuz </a:t>
            </a:r>
            <a:r>
              <a:rPr lang="tr-TR" dirty="0" err="1"/>
              <a:t>sorumluluğuna</a:t>
            </a:r>
            <a:r>
              <a:rPr lang="tr-TR" dirty="0"/>
              <a:t> gidilebilmesi </a:t>
            </a:r>
            <a:r>
              <a:rPr lang="tr-TR" dirty="0" err="1"/>
              <a:t>için</a:t>
            </a:r>
            <a:r>
              <a:rPr lang="tr-TR" dirty="0"/>
              <a:t> bazı </a:t>
            </a:r>
            <a:r>
              <a:rPr lang="tr-TR" dirty="0" err="1"/>
              <a:t>şartların</a:t>
            </a:r>
            <a:r>
              <a:rPr lang="tr-TR" dirty="0"/>
              <a:t> yerine gelmesi gerekir. Bunlar; </a:t>
            </a:r>
            <a:endParaRPr lang="tr-TR" dirty="0"/>
          </a:p>
          <a:p>
            <a:pPr lvl="1"/>
            <a:r>
              <a:rPr lang="tr-TR" dirty="0" err="1" smtClean="0"/>
              <a:t>I</a:t>
            </a:r>
            <a:r>
              <a:rPr lang="tr-TR" dirty="0" err="1"/>
              <a:t>̇darenin</a:t>
            </a:r>
            <a:r>
              <a:rPr lang="tr-TR" dirty="0"/>
              <a:t> bir </a:t>
            </a:r>
            <a:r>
              <a:rPr lang="tr-TR" dirty="0" err="1"/>
              <a:t>işlem</a:t>
            </a:r>
            <a:r>
              <a:rPr lang="tr-TR" dirty="0"/>
              <a:t> veya eylemi bulunmalıdır, </a:t>
            </a:r>
            <a:endParaRPr lang="tr-TR" dirty="0"/>
          </a:p>
          <a:p>
            <a:pPr lvl="1"/>
            <a:r>
              <a:rPr lang="tr-TR" dirty="0" smtClean="0"/>
              <a:t>Bu </a:t>
            </a:r>
            <a:r>
              <a:rPr lang="tr-TR" dirty="0" err="1"/>
              <a:t>işlem</a:t>
            </a:r>
            <a:r>
              <a:rPr lang="tr-TR" dirty="0"/>
              <a:t> veya eylemden bir zarar </a:t>
            </a:r>
            <a:r>
              <a:rPr lang="tr-TR" dirty="0" err="1"/>
              <a:t>doğmalıdır</a:t>
            </a:r>
            <a:r>
              <a:rPr lang="tr-TR" dirty="0"/>
              <a:t>, </a:t>
            </a:r>
            <a:endParaRPr lang="tr-TR" dirty="0"/>
          </a:p>
          <a:p>
            <a:pPr lvl="1"/>
            <a:r>
              <a:rPr lang="tr-TR" smtClean="0"/>
              <a:t>Zarar </a:t>
            </a:r>
            <a:r>
              <a:rPr lang="tr-TR" dirty="0"/>
              <a:t>ile idari </a:t>
            </a:r>
            <a:r>
              <a:rPr lang="tr-TR" dirty="0" err="1"/>
              <a:t>işlem</a:t>
            </a:r>
            <a:r>
              <a:rPr lang="tr-TR" dirty="0"/>
              <a:t> veya eylem arasında uygun illiyet </a:t>
            </a:r>
            <a:r>
              <a:rPr lang="tr-TR" dirty="0" err="1"/>
              <a:t>bağı</a:t>
            </a:r>
            <a:r>
              <a:rPr lang="tr-TR" dirty="0"/>
              <a:t> bulunmalıdır. </a:t>
            </a:r>
            <a:endParaRPr lang="tr-TR" dirty="0"/>
          </a:p>
          <a:p>
            <a:r>
              <a:rPr lang="tr-TR" dirty="0" err="1" smtClean="0"/>
              <a:t>I</a:t>
            </a:r>
            <a:r>
              <a:rPr lang="tr-TR" dirty="0" err="1"/>
              <a:t>̇darenin</a:t>
            </a:r>
            <a:r>
              <a:rPr lang="tr-TR" dirty="0"/>
              <a:t> eylem ve </a:t>
            </a:r>
            <a:r>
              <a:rPr lang="tr-TR" dirty="0" err="1"/>
              <a:t>işlemlerinden</a:t>
            </a:r>
            <a:r>
              <a:rPr lang="tr-TR" dirty="0"/>
              <a:t> dolayı sorumlu olabilmesi </a:t>
            </a:r>
            <a:r>
              <a:rPr lang="tr-TR" dirty="0" err="1"/>
              <a:t>için</a:t>
            </a:r>
            <a:r>
              <a:rPr lang="tr-TR" dirty="0"/>
              <a:t> eylem ve </a:t>
            </a:r>
            <a:r>
              <a:rPr lang="tr-TR" dirty="0" err="1"/>
              <a:t>işlemlerin</a:t>
            </a:r>
            <a:r>
              <a:rPr lang="tr-TR" dirty="0"/>
              <a:t> mutlaka hukuka aykırı olması gerekmez. </a:t>
            </a:r>
            <a:r>
              <a:rPr lang="tr-TR" dirty="0" err="1"/>
              <a:t>İdarenin</a:t>
            </a:r>
            <a:r>
              <a:rPr lang="tr-TR" dirty="0"/>
              <a:t> hukuka uygun bir </a:t>
            </a:r>
            <a:r>
              <a:rPr lang="tr-TR" dirty="0" err="1"/>
              <a:t>davranışından</a:t>
            </a:r>
            <a:r>
              <a:rPr lang="tr-TR" dirty="0"/>
              <a:t> da zarar meydana gelebilir. Bu zararların idare tarafından </a:t>
            </a:r>
            <a:r>
              <a:rPr lang="tr-TR" dirty="0" err="1"/>
              <a:t>karşılanması</a:t>
            </a:r>
            <a:r>
              <a:rPr lang="tr-TR" dirty="0"/>
              <a:t>, </a:t>
            </a:r>
            <a:r>
              <a:rPr lang="tr-TR" dirty="0" err="1"/>
              <a:t>fedakârlığın</a:t>
            </a:r>
            <a:r>
              <a:rPr lang="tr-TR" dirty="0"/>
              <a:t> </a:t>
            </a:r>
            <a:r>
              <a:rPr lang="tr-TR" dirty="0" err="1"/>
              <a:t>denkleştirilmesi</a:t>
            </a:r>
            <a:r>
              <a:rPr lang="tr-TR" dirty="0"/>
              <a:t> ilkesine dayandırılmaktadır.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74517392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Dilim</Template>
  <TotalTime>7</TotalTime>
  <Words>482</Words>
  <Application>Microsoft Macintosh PowerPoint</Application>
  <PresentationFormat>Geniş Ekran</PresentationFormat>
  <Paragraphs>31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Century Gothic</vt:lpstr>
      <vt:lpstr>Wingdings 3</vt:lpstr>
      <vt:lpstr>Dilim</vt:lpstr>
      <vt:lpstr>Sağlık bilimleri fakültesi</vt:lpstr>
      <vt:lpstr>xıı. Bölüm</vt:lpstr>
      <vt:lpstr>CEZAİ SORUMLULUK</vt:lpstr>
      <vt:lpstr>CEZAİ SORUMLULUK</vt:lpstr>
      <vt:lpstr>Cezai sorumluluk</vt:lpstr>
      <vt:lpstr>İdari sorumluluk</vt:lpstr>
      <vt:lpstr>İdari sorumluluk</vt:lpstr>
      <vt:lpstr>İdari sorumluluk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Sağlık bilimleri fakültesi</dc:title>
  <dc:creator>Tuğçe ORAL</dc:creator>
  <cp:lastModifiedBy>Tuğçe ORAL</cp:lastModifiedBy>
  <cp:revision>1</cp:revision>
  <dcterms:created xsi:type="dcterms:W3CDTF">2018-09-23T15:20:29Z</dcterms:created>
  <dcterms:modified xsi:type="dcterms:W3CDTF">2018-09-23T15:27:34Z</dcterms:modified>
</cp:coreProperties>
</file>