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1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70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0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26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970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28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91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13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70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8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85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594B-0CF5-4BE4-A812-3EEC5C911382}" type="datetimeFigureOut">
              <a:rPr lang="tr-TR" smtClean="0"/>
              <a:t>27.05.2019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62694-00D1-465D-A15A-A5742FA78E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14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/>
              <a:t>Sütün </a:t>
            </a:r>
            <a:r>
              <a:rPr lang="tr-TR" altLang="tr-TR" b="1" dirty="0" smtClean="0"/>
              <a:t>Nitelikleri-2</a:t>
            </a:r>
            <a:endParaRPr lang="tr-TR" altLang="tr-TR" b="1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82888" y="4292600"/>
            <a:ext cx="6400800" cy="1752600"/>
          </a:xfrm>
        </p:spPr>
        <p:txBody>
          <a:bodyPr/>
          <a:lstStyle/>
          <a:p>
            <a:pPr eaLnBrk="1" hangingPunct="1"/>
            <a:r>
              <a:rPr lang="tr-TR" altLang="tr-TR" smtClean="0"/>
              <a:t>Prof.Dr.Barbaros Özer</a:t>
            </a:r>
          </a:p>
        </p:txBody>
      </p:sp>
    </p:spTree>
    <p:extLst>
      <p:ext uri="{BB962C8B-B14F-4D97-AF65-F5344CB8AC3E}">
        <p14:creationId xmlns:p14="http://schemas.microsoft.com/office/powerpoint/2010/main" val="119036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>
                <a:solidFill>
                  <a:srgbClr val="FFC000"/>
                </a:solidFill>
              </a:rPr>
              <a:t>Sütün işlenmesi sırasında zarar gören vitaminler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92314" y="2349500"/>
          <a:ext cx="8067675" cy="2224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9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7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002060"/>
                          </a:solidFill>
                        </a:rPr>
                        <a:t>Etkileyen faktörler</a:t>
                      </a:r>
                      <a:endParaRPr lang="tr-TR" sz="1800" dirty="0">
                        <a:solidFill>
                          <a:srgbClr val="002060"/>
                        </a:solidFill>
                      </a:endParaRPr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002060"/>
                          </a:solidFill>
                        </a:rPr>
                        <a:t>Zarar gören vitaminler</a:t>
                      </a:r>
                      <a:endParaRPr lang="tr-TR" sz="1800" dirty="0">
                        <a:solidFill>
                          <a:srgbClr val="002060"/>
                        </a:solidFill>
                      </a:endParaRPr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Yüksek sıcaklık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B1, B12, C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Oksijen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A, C, E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Ağır metaller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C, A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Işık (özellikle UV)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A, B2, B6, C, E, K, </a:t>
                      </a:r>
                      <a:r>
                        <a:rPr lang="tr-TR" sz="1800" dirty="0" err="1" smtClean="0"/>
                        <a:t>nikotinik</a:t>
                      </a:r>
                      <a:r>
                        <a:rPr lang="tr-TR" sz="1800" baseline="0" dirty="0" smtClean="0"/>
                        <a:t> asit, </a:t>
                      </a:r>
                      <a:r>
                        <a:rPr lang="tr-TR" sz="1800" baseline="0" dirty="0" err="1" smtClean="0"/>
                        <a:t>folik</a:t>
                      </a:r>
                      <a:r>
                        <a:rPr lang="tr-TR" sz="1800" baseline="0" dirty="0" smtClean="0"/>
                        <a:t> asit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Depolama sırasında </a:t>
                      </a:r>
                      <a:r>
                        <a:rPr lang="tr-TR" sz="1800" dirty="0" err="1" smtClean="0"/>
                        <a:t>oksidasyon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A, E, K, C, B1</a:t>
                      </a:r>
                      <a:endParaRPr lang="tr-TR" sz="1800" dirty="0"/>
                    </a:p>
                  </a:txBody>
                  <a:tcPr marL="91427" marR="91427"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493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Enzimler</a:t>
            </a:r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Doğal enzimler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Bakteriyel enzimler</a:t>
            </a:r>
          </a:p>
        </p:txBody>
      </p:sp>
    </p:spTree>
    <p:extLst>
      <p:ext uri="{BB962C8B-B14F-4D97-AF65-F5344CB8AC3E}">
        <p14:creationId xmlns:p14="http://schemas.microsoft.com/office/powerpoint/2010/main" val="135858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Enzimler</a:t>
            </a: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Katalaz 	: </a:t>
            </a:r>
            <a:r>
              <a:rPr lang="tr-TR" altLang="tr-TR" sz="2400">
                <a:solidFill>
                  <a:srgbClr val="00B050"/>
                </a:solidFill>
              </a:rPr>
              <a:t>Hidrojen peroksidi parçalar</a:t>
            </a:r>
            <a:endParaRPr lang="tr-TR" altLang="tr-TR">
              <a:solidFill>
                <a:srgbClr val="00B050"/>
              </a:solidFill>
            </a:endParaRP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Lipaz	: </a:t>
            </a:r>
            <a:r>
              <a:rPr lang="tr-TR" altLang="tr-TR" sz="2400">
                <a:solidFill>
                  <a:srgbClr val="00B050"/>
                </a:solidFill>
              </a:rPr>
              <a:t>Yağları hidrolize eder</a:t>
            </a:r>
            <a:endParaRPr lang="tr-TR" altLang="tr-TR">
              <a:solidFill>
                <a:srgbClr val="00B050"/>
              </a:solidFill>
            </a:endParaRP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Fosfataz	: </a:t>
            </a:r>
            <a:r>
              <a:rPr lang="tr-TR" altLang="tr-TR" sz="2400">
                <a:solidFill>
                  <a:srgbClr val="00B050"/>
                </a:solidFill>
              </a:rPr>
              <a:t>Organik fosfatları parçalar</a:t>
            </a:r>
            <a:endParaRPr lang="tr-TR" altLang="tr-TR">
              <a:solidFill>
                <a:srgbClr val="00B050"/>
              </a:solidFill>
            </a:endParaRP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Peroksidaz: </a:t>
            </a:r>
            <a:r>
              <a:rPr lang="tr-TR" altLang="tr-TR" sz="2400">
                <a:solidFill>
                  <a:srgbClr val="00B050"/>
                </a:solidFill>
              </a:rPr>
              <a:t>Hastalıklı hayvanların sütlerinde fazladır</a:t>
            </a:r>
            <a:r>
              <a:rPr lang="tr-TR" altLang="tr-TR"/>
              <a:t>	</a:t>
            </a:r>
          </a:p>
          <a:p>
            <a:pPr eaLnBrk="1" hangingPunct="1"/>
            <a:r>
              <a:rPr lang="tr-TR" altLang="tr-TR"/>
              <a:t>Proteaz	: </a:t>
            </a:r>
            <a:r>
              <a:rPr lang="tr-TR" altLang="tr-TR" sz="2400">
                <a:solidFill>
                  <a:srgbClr val="00B050"/>
                </a:solidFill>
              </a:rPr>
              <a:t>Proteinleri parçalar</a:t>
            </a:r>
            <a:endParaRPr lang="tr-TR" altLang="tr-TR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483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 gazları</a:t>
            </a: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400"/>
              <a:t>Süt bileşiminde hacimce %5-8 oranında bulunur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Kan yoluyla süte geçer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Oksijen, karbondioksit ve azot gazları hakimdir</a:t>
            </a:r>
          </a:p>
          <a:p>
            <a:pPr eaLnBrk="1" hangingPunct="1"/>
            <a:endParaRPr lang="tr-TR" altLang="tr-TR" sz="2400"/>
          </a:p>
          <a:p>
            <a:pPr eaLnBrk="1" hangingPunct="1"/>
            <a:r>
              <a:rPr lang="tr-TR" altLang="tr-TR" sz="2400"/>
              <a:t>Oksijen bakteri gelişiminde ve vitamin metabolizmasında etkilidir (</a:t>
            </a:r>
            <a:r>
              <a:rPr lang="tr-TR" altLang="tr-TR" sz="2400" b="1">
                <a:solidFill>
                  <a:srgbClr val="00B050"/>
                </a:solidFill>
              </a:rPr>
              <a:t>aerobik organizmalar</a:t>
            </a:r>
            <a:r>
              <a:rPr lang="tr-TR" altLang="tr-TR" sz="240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53447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Hormonlar</a:t>
            </a: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Hormonlar endokrin bezleri aracılığı ile salgılanırlar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Kan aracılığı ile süte geçerler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Ostrojen, prolaktin, progestron, prostaglandin ve somatotropin başlıca hormonlardır</a:t>
            </a:r>
          </a:p>
        </p:txBody>
      </p:sp>
    </p:spTree>
    <p:extLst>
      <p:ext uri="{BB962C8B-B14F-4D97-AF65-F5344CB8AC3E}">
        <p14:creationId xmlns:p14="http://schemas.microsoft.com/office/powerpoint/2010/main" val="743799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Koruyucu maddeler</a:t>
            </a:r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Laktoperoksidaz sistemi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Lisozim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Laktoferrin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İmmünoglobulinler</a:t>
            </a:r>
          </a:p>
        </p:txBody>
      </p:sp>
    </p:spTree>
    <p:extLst>
      <p:ext uri="{BB962C8B-B14F-4D97-AF65-F5344CB8AC3E}">
        <p14:creationId xmlns:p14="http://schemas.microsoft.com/office/powerpoint/2010/main" val="3325161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Sütün Duyusal Özellikleri</a:t>
            </a:r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Renk (karoten                   Vit A)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>
                <a:solidFill>
                  <a:srgbClr val="00B050"/>
                </a:solidFill>
              </a:rPr>
              <a:t>                     sarı                                 beyaz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Tat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Koku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5303839" y="1916113"/>
            <a:ext cx="17287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526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Sütün fiziksel özellikleri</a:t>
            </a:r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>
          <a:xfrm>
            <a:off x="1992314" y="1600200"/>
            <a:ext cx="8137525" cy="4419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/>
              <a:t>Asitlik (</a:t>
            </a:r>
            <a:r>
              <a:rPr lang="tr-TR" altLang="tr-TR" sz="2400">
                <a:solidFill>
                  <a:srgbClr val="00B050"/>
                </a:solidFill>
              </a:rPr>
              <a:t>doğal ve gelişen</a:t>
            </a:r>
            <a:r>
              <a:rPr lang="tr-TR" altLang="tr-TR"/>
              <a:t>)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Yoğunluk (</a:t>
            </a:r>
            <a:r>
              <a:rPr lang="tr-TR" altLang="tr-TR" sz="2400">
                <a:solidFill>
                  <a:srgbClr val="00B050"/>
                </a:solidFill>
              </a:rPr>
              <a:t>ağırlık/hacim, 20 </a:t>
            </a:r>
            <a:r>
              <a:rPr lang="tr-TR" altLang="tr-TR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tr-TR" altLang="tr-TR" sz="2400">
                <a:solidFill>
                  <a:srgbClr val="00B050"/>
                </a:solidFill>
              </a:rPr>
              <a:t>C, 1.033 g/ml</a:t>
            </a:r>
            <a:r>
              <a:rPr lang="tr-TR" altLang="tr-TR"/>
              <a:t>)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Donma ve kaynama noktası (</a:t>
            </a:r>
            <a:r>
              <a:rPr lang="tr-TR" altLang="tr-TR" sz="2400">
                <a:solidFill>
                  <a:srgbClr val="00B050"/>
                </a:solidFill>
              </a:rPr>
              <a:t>-0,540 </a:t>
            </a:r>
            <a:r>
              <a:rPr lang="tr-TR" altLang="tr-TR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tr-TR" altLang="tr-TR" sz="2400">
                <a:solidFill>
                  <a:srgbClr val="00B050"/>
                </a:solidFill>
              </a:rPr>
              <a:t>C, 100, 16 </a:t>
            </a:r>
            <a:r>
              <a:rPr lang="tr-TR" altLang="tr-TR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tr-TR" altLang="tr-TR" sz="2400">
                <a:solidFill>
                  <a:srgbClr val="00B050"/>
                </a:solidFill>
              </a:rPr>
              <a:t>C</a:t>
            </a:r>
            <a:r>
              <a:rPr lang="tr-TR" altLang="tr-TR"/>
              <a:t>)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Refraktometre indisi (</a:t>
            </a:r>
            <a:r>
              <a:rPr lang="tr-TR" altLang="tr-TR" sz="2400">
                <a:solidFill>
                  <a:srgbClr val="00B050"/>
                </a:solidFill>
              </a:rPr>
              <a:t>1.340-1.380</a:t>
            </a:r>
            <a:r>
              <a:rPr lang="tr-TR" altLang="tr-TR"/>
              <a:t>)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Ozmotik basınç (</a:t>
            </a:r>
            <a:r>
              <a:rPr lang="tr-TR" altLang="tr-TR" sz="2400">
                <a:solidFill>
                  <a:srgbClr val="00B050"/>
                </a:solidFill>
              </a:rPr>
              <a:t>7 atm, laktoz ve mineraller</a:t>
            </a:r>
            <a:r>
              <a:rPr lang="tr-TR" altLang="tr-TR"/>
              <a:t>)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6108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Sütün fiziksel özellikleri</a:t>
            </a:r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Kaymak bağlama yeteneği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Elektrik geçirgenliği (</a:t>
            </a:r>
            <a:r>
              <a:rPr lang="tr-TR" altLang="tr-TR" sz="2400">
                <a:solidFill>
                  <a:srgbClr val="00B050"/>
                </a:solidFill>
              </a:rPr>
              <a:t>3-6x10</a:t>
            </a:r>
            <a:r>
              <a:rPr lang="tr-TR" altLang="tr-TR" sz="2400" baseline="30000">
                <a:solidFill>
                  <a:srgbClr val="00B050"/>
                </a:solidFill>
              </a:rPr>
              <a:t>-3</a:t>
            </a:r>
            <a:r>
              <a:rPr lang="tr-TR" altLang="tr-TR" sz="2400">
                <a:solidFill>
                  <a:srgbClr val="00B050"/>
                </a:solidFill>
              </a:rPr>
              <a:t> Siemens/cm</a:t>
            </a:r>
            <a:r>
              <a:rPr lang="tr-TR" altLang="tr-TR" smtClean="0"/>
              <a:t>)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Viskozite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Yüzey gerilimi (</a:t>
            </a:r>
            <a:r>
              <a:rPr lang="tr-TR" altLang="tr-TR" sz="2400">
                <a:solidFill>
                  <a:srgbClr val="00B050"/>
                </a:solidFill>
              </a:rPr>
              <a:t>50 mN/m</a:t>
            </a:r>
            <a:r>
              <a:rPr lang="tr-TR" altLang="tr-TR" smtClean="0"/>
              <a:t>)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55825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Sütün fiziksel özellikleri</a:t>
            </a:r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Tampon özellik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Redoks potansiyeli</a:t>
            </a:r>
          </a:p>
        </p:txBody>
      </p:sp>
    </p:spTree>
    <p:extLst>
      <p:ext uri="{BB962C8B-B14F-4D97-AF65-F5344CB8AC3E}">
        <p14:creationId xmlns:p14="http://schemas.microsoft.com/office/powerpoint/2010/main" val="227582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Lipoliz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3390901" y="1600200"/>
          <a:ext cx="5408613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 Eşlem Resmi" r:id="rId3" imgW="6095238" imgH="4982270" progId="Paint.Picture">
                  <p:embed/>
                </p:oleObj>
              </mc:Choice>
              <mc:Fallback>
                <p:oleObj name="Bit Eşlem Resmi" r:id="rId3" imgW="6095238" imgH="4982270" progId="Paint.Picture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1" y="1600200"/>
                        <a:ext cx="5408613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6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Lipoliz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3829050" y="1341438"/>
          <a:ext cx="4102100" cy="551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Bit Eşlem Resmi" r:id="rId3" imgW="4447619" imgH="5982535" progId="Paint.Picture">
                  <p:embed/>
                </p:oleObj>
              </mc:Choice>
              <mc:Fallback>
                <p:oleObj name="Bit Eşlem Resmi" r:id="rId3" imgW="4447619" imgH="5982535" progId="Paint.Picture">
                  <p:embed/>
                  <p:pic>
                    <p:nvPicPr>
                      <p:cNvPr id="205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1341438"/>
                        <a:ext cx="4102100" cy="551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6167438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b="1">
                <a:latin typeface="Times New Roman" panose="02020603050405020304" pitchFamily="18" charset="0"/>
              </a:rPr>
              <a:t>Lipoliz yok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6248400" y="3775075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b="1">
                <a:latin typeface="Times New Roman" panose="02020603050405020304" pitchFamily="18" charset="0"/>
              </a:rPr>
              <a:t>Lipolizin başlangıç evresi</a:t>
            </a:r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6096000" y="61722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b="1">
                <a:latin typeface="Times New Roman" panose="02020603050405020304" pitchFamily="18" charset="0"/>
              </a:rPr>
              <a:t>Lipolizin olgunluk evresi</a:t>
            </a:r>
          </a:p>
        </p:txBody>
      </p:sp>
    </p:spTree>
    <p:extLst>
      <p:ext uri="{BB962C8B-B14F-4D97-AF65-F5344CB8AC3E}">
        <p14:creationId xmlns:p14="http://schemas.microsoft.com/office/powerpoint/2010/main" val="184195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Laktoz (süt şekeri)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3450" y="1600200"/>
            <a:ext cx="7924800" cy="4419600"/>
          </a:xfrm>
        </p:spPr>
        <p:txBody>
          <a:bodyPr/>
          <a:lstStyle/>
          <a:p>
            <a:pPr eaLnBrk="1" hangingPunct="1"/>
            <a:r>
              <a:rPr lang="tr-TR" altLang="tr-TR"/>
              <a:t>Laktoz gerçek çözeltidir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Mikrobiyel fermentasyon için ana unsurdur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Sütte aroma ve asit oluşumu için bakterilerce kullanılmaktadır</a:t>
            </a:r>
          </a:p>
        </p:txBody>
      </p:sp>
    </p:spTree>
    <p:extLst>
      <p:ext uri="{BB962C8B-B14F-4D97-AF65-F5344CB8AC3E}">
        <p14:creationId xmlns:p14="http://schemas.microsoft.com/office/powerpoint/2010/main" val="1476111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Laktoz </a:t>
            </a:r>
          </a:p>
        </p:txBody>
      </p:sp>
      <p:pic>
        <p:nvPicPr>
          <p:cNvPr id="27651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3" y="1628776"/>
            <a:ext cx="3554412" cy="2614613"/>
          </a:xfrm>
          <a:noFill/>
        </p:spPr>
      </p:pic>
      <p:pic>
        <p:nvPicPr>
          <p:cNvPr id="2765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1" y="2613025"/>
            <a:ext cx="417671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86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Laktoz tepkimeleri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Laktik asit fermentasyonu- </a:t>
            </a:r>
            <a:r>
              <a:rPr lang="tr-TR" altLang="tr-TR"/>
              <a:t>%90 laktik asit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Alkol fermentasyonu-</a:t>
            </a:r>
            <a:r>
              <a:rPr lang="tr-TR" altLang="tr-TR"/>
              <a:t>laktik asit yanı sıra asetik asit, CO</a:t>
            </a:r>
            <a:r>
              <a:rPr lang="tr-TR" altLang="tr-TR" baseline="-25000"/>
              <a:t>2</a:t>
            </a:r>
            <a:r>
              <a:rPr lang="tr-TR" altLang="tr-TR"/>
              <a:t> ve alkol üretimi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Propiyonik asit fermentasyonu-</a:t>
            </a:r>
            <a:r>
              <a:rPr lang="tr-TR" altLang="tr-TR"/>
              <a:t>propiyonik asit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1025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 mineralleri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Makro elementler : </a:t>
            </a:r>
            <a:r>
              <a:rPr lang="tr-TR" altLang="tr-TR"/>
              <a:t>Sodyum potasyum, kalsiyum, magnezyum, klor, fosfat, sülfat, bikarbonat, sitrat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İz elementler : </a:t>
            </a:r>
            <a:r>
              <a:rPr lang="tr-TR" altLang="tr-TR"/>
              <a:t>demir, bakır, kalay, çinko, kurşun, flor, iyot, brom, silisyum,selenyum, bor</a:t>
            </a:r>
          </a:p>
        </p:txBody>
      </p:sp>
    </p:spTree>
    <p:extLst>
      <p:ext uri="{BB962C8B-B14F-4D97-AF65-F5344CB8AC3E}">
        <p14:creationId xmlns:p14="http://schemas.microsoft.com/office/powerpoint/2010/main" val="3430969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Süt mineralleri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Yüksek beslenme değerine sahiptir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Kemik sağlığının devamlılığı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Demir eksikliğinin giderilmesi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Sütün pıhtılaşma mekanizmasına katkı</a:t>
            </a:r>
          </a:p>
        </p:txBody>
      </p:sp>
    </p:spTree>
    <p:extLst>
      <p:ext uri="{BB962C8B-B14F-4D97-AF65-F5344CB8AC3E}">
        <p14:creationId xmlns:p14="http://schemas.microsoft.com/office/powerpoint/2010/main" val="3715781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Vitaminler</a:t>
            </a:r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Yağda çözünen vitaminler (A,D,E,K)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Suda çözünen vitaminler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/>
              <a:t>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FF0000"/>
                </a:solidFill>
              </a:rPr>
              <a:t>    B1 (tiamin) , B2 (riboflavin),  B6,  B12,  B13,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b="1">
                <a:solidFill>
                  <a:srgbClr val="FF0000"/>
                </a:solidFill>
              </a:rPr>
              <a:t>	Vit-C (askorbik asit) ,Vit-H (biyotin), Pantotenik asit, folik asit, nikotini asit (niasin)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00639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Geniş ekran</PresentationFormat>
  <Paragraphs>116</Paragraphs>
  <Slides>19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Teması</vt:lpstr>
      <vt:lpstr>Bit Eşlem Resmi</vt:lpstr>
      <vt:lpstr>Sütün Nitelikleri-2</vt:lpstr>
      <vt:lpstr>Lipoliz</vt:lpstr>
      <vt:lpstr>Lipoliz</vt:lpstr>
      <vt:lpstr>Laktoz (süt şekeri)</vt:lpstr>
      <vt:lpstr>Laktoz </vt:lpstr>
      <vt:lpstr>Laktoz tepkimeleri</vt:lpstr>
      <vt:lpstr>Süt mineralleri</vt:lpstr>
      <vt:lpstr>Süt mineralleri</vt:lpstr>
      <vt:lpstr>Vitaminler</vt:lpstr>
      <vt:lpstr>Sütün işlenmesi sırasında zarar gören vitaminler</vt:lpstr>
      <vt:lpstr>Enzimler</vt:lpstr>
      <vt:lpstr>Enzimler</vt:lpstr>
      <vt:lpstr>Süt gazları</vt:lpstr>
      <vt:lpstr>Hormonlar</vt:lpstr>
      <vt:lpstr>Koruyucu maddeler</vt:lpstr>
      <vt:lpstr>Sütün Duyusal Özellikleri</vt:lpstr>
      <vt:lpstr>Sütün fiziksel özellikleri</vt:lpstr>
      <vt:lpstr>Sütün fiziksel özellikleri</vt:lpstr>
      <vt:lpstr>Sütün fiziksel özellikleri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Sütün Nitelikleri-2</dc:title>
  <dc:creator>Barbaros</dc:creator>
  <cp:lastModifiedBy>Barbaros</cp:lastModifiedBy>
  <cp:revision>1</cp:revision>
  <dcterms:created xsi:type="dcterms:W3CDTF">2019-05-27T12:01:20Z</dcterms:created>
  <dcterms:modified xsi:type="dcterms:W3CDTF">2019-05-27T12:01:37Z</dcterms:modified>
</cp:coreProperties>
</file>