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sldIdLst>
    <p:sldId id="256" r:id="rId2"/>
    <p:sldId id="257" r:id="rId3"/>
    <p:sldId id="270" r:id="rId4"/>
    <p:sldId id="271" r:id="rId5"/>
    <p:sldId id="272" r:id="rId6"/>
    <p:sldId id="273" r:id="rId7"/>
    <p:sldId id="274" r:id="rId8"/>
    <p:sldId id="275" r:id="rId9"/>
    <p:sldId id="262" r:id="rId10"/>
    <p:sldId id="261" r:id="rId11"/>
    <p:sldId id="263" r:id="rId12"/>
    <p:sldId id="260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5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7/7/21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840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7/7/21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73410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7/7/21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681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7/7/21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491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7/7/21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2800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7/7/21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96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7/7/21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569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7/7/21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736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7/7/21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227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7/7/21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751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B334A90-EB03-42F3-8859-2C2B2724C058}" type="datetimeFigureOut">
              <a:rPr lang="en-US" smtClean="0"/>
              <a:t>7/7/21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21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7/7/21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54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MBT-303</a:t>
            </a:r>
            <a:br>
              <a:rPr lang="tr-TR" dirty="0"/>
            </a:br>
            <a:r>
              <a:rPr lang="tr-TR" dirty="0"/>
              <a:t>Özel öğretim yöntemleri-ı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62100" y="4840941"/>
            <a:ext cx="9070848" cy="441064"/>
          </a:xfrm>
        </p:spPr>
        <p:txBody>
          <a:bodyPr>
            <a:normAutofit fontScale="77500" lnSpcReduction="20000"/>
          </a:bodyPr>
          <a:lstStyle/>
          <a:p>
            <a:r>
              <a:rPr lang="tr-TR" sz="2000" dirty="0"/>
              <a:t>Bilgisayar Laboratuvarları ve Sınıf Yönetimi</a:t>
            </a:r>
          </a:p>
        </p:txBody>
      </p:sp>
    </p:spTree>
    <p:extLst>
      <p:ext uri="{BB962C8B-B14F-4D97-AF65-F5344CB8AC3E}">
        <p14:creationId xmlns:p14="http://schemas.microsoft.com/office/powerpoint/2010/main" val="3656596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80913" y="642594"/>
            <a:ext cx="10544287" cy="766658"/>
          </a:xfrm>
        </p:spPr>
        <p:txBody>
          <a:bodyPr>
            <a:normAutofit fontScale="90000"/>
          </a:bodyPr>
          <a:lstStyle/>
          <a:p>
            <a:r>
              <a:rPr lang="tr-TR" sz="4000" dirty="0"/>
              <a:t>Bilgisayar </a:t>
            </a:r>
            <a:r>
              <a:rPr lang="tr-TR" sz="4000" dirty="0" err="1"/>
              <a:t>Lab</a:t>
            </a:r>
            <a:r>
              <a:rPr lang="tr-TR" sz="4000" dirty="0"/>
              <a:t> Düzenleri: Yuvarlak Düzen</a:t>
            </a: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3" y="2205430"/>
            <a:ext cx="6411558" cy="3932237"/>
          </a:xfr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462" y="3276250"/>
            <a:ext cx="2314575" cy="153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51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41065" y="545775"/>
            <a:ext cx="10705652" cy="884992"/>
          </a:xfrm>
        </p:spPr>
        <p:txBody>
          <a:bodyPr>
            <a:normAutofit fontScale="90000"/>
          </a:bodyPr>
          <a:lstStyle/>
          <a:p>
            <a:r>
              <a:rPr lang="tr-TR" sz="4000" dirty="0"/>
              <a:t>Bilgisayar </a:t>
            </a:r>
            <a:r>
              <a:rPr lang="tr-TR" sz="4000" dirty="0" err="1"/>
              <a:t>Lab</a:t>
            </a:r>
            <a:r>
              <a:rPr lang="tr-TR" sz="4000" dirty="0"/>
              <a:t> Düzenleri: Koridor Düzeni A</a:t>
            </a:r>
          </a:p>
        </p:txBody>
      </p:sp>
      <p:pic>
        <p:nvPicPr>
          <p:cNvPr id="4" name="Resim 3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6412" y="3271044"/>
            <a:ext cx="13335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92" y="2226833"/>
            <a:ext cx="6833572" cy="387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42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8489" y="642594"/>
            <a:ext cx="10436711" cy="895750"/>
          </a:xfrm>
        </p:spPr>
        <p:txBody>
          <a:bodyPr>
            <a:normAutofit fontScale="90000"/>
          </a:bodyPr>
          <a:lstStyle/>
          <a:p>
            <a:r>
              <a:rPr lang="tr-TR" sz="4000" dirty="0"/>
              <a:t>Bilgisayar </a:t>
            </a:r>
            <a:r>
              <a:rPr lang="tr-TR" sz="4000" dirty="0" err="1"/>
              <a:t>Lab</a:t>
            </a:r>
            <a:r>
              <a:rPr lang="tr-TR" sz="4000" dirty="0"/>
              <a:t> Düzenleri: Koridor Düzeni B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68186" y="262486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255326" y="262467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1030" name="Resim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844" y="3528507"/>
            <a:ext cx="1960361" cy="120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92" y="2506531"/>
            <a:ext cx="6529892" cy="356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11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10393680" cy="971053"/>
          </a:xfrm>
        </p:spPr>
        <p:txBody>
          <a:bodyPr>
            <a:normAutofit fontScale="90000"/>
          </a:bodyPr>
          <a:lstStyle/>
          <a:p>
            <a:r>
              <a:rPr lang="tr-TR" sz="4000" dirty="0"/>
              <a:t>Bilgisayar </a:t>
            </a:r>
            <a:r>
              <a:rPr lang="tr-TR" sz="4000" dirty="0" err="1"/>
              <a:t>Lab</a:t>
            </a:r>
            <a:r>
              <a:rPr lang="tr-TR" sz="4000" dirty="0"/>
              <a:t> Düzenleri: Duvar Düzeni</a:t>
            </a: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6412" y="3169444"/>
            <a:ext cx="1333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29" y="2431229"/>
            <a:ext cx="6658984" cy="368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93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84094" y="642594"/>
            <a:ext cx="10641106" cy="971053"/>
          </a:xfrm>
        </p:spPr>
        <p:txBody>
          <a:bodyPr>
            <a:normAutofit fontScale="90000"/>
          </a:bodyPr>
          <a:lstStyle/>
          <a:p>
            <a:r>
              <a:rPr lang="tr-TR" sz="4000" dirty="0"/>
              <a:t>Bilgisayar </a:t>
            </a:r>
            <a:r>
              <a:rPr lang="tr-TR" sz="4000" dirty="0" err="1"/>
              <a:t>Lab</a:t>
            </a:r>
            <a:r>
              <a:rPr lang="tr-TR" sz="4000" dirty="0"/>
              <a:t> Düzenleri: Tek Yön (Sınıf) Düzeni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05" y="2216074"/>
            <a:ext cx="5223506" cy="4219001"/>
          </a:xfr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828" y="2216073"/>
            <a:ext cx="5459048" cy="421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55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dirty="0"/>
              <a:t>Bilgisayar </a:t>
            </a:r>
            <a:r>
              <a:rPr lang="tr-TR" sz="4000" dirty="0" err="1"/>
              <a:t>Lab</a:t>
            </a:r>
            <a:r>
              <a:rPr lang="tr-TR" sz="4000" dirty="0"/>
              <a:t> Düzenleri: Karışık Düzen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073" y="2355924"/>
            <a:ext cx="8154296" cy="3915783"/>
          </a:xfrm>
        </p:spPr>
      </p:pic>
    </p:spTree>
    <p:extLst>
      <p:ext uri="{BB962C8B-B14F-4D97-AF65-F5344CB8AC3E}">
        <p14:creationId xmlns:p14="http://schemas.microsoft.com/office/powerpoint/2010/main" val="2245027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34385"/>
          </a:xfrm>
        </p:spPr>
        <p:txBody>
          <a:bodyPr>
            <a:normAutofit/>
          </a:bodyPr>
          <a:lstStyle/>
          <a:p>
            <a:r>
              <a:rPr lang="tr-TR" dirty="0"/>
              <a:t>Bilgisayar </a:t>
            </a:r>
            <a:r>
              <a:rPr lang="tr-TR" dirty="0" err="1"/>
              <a:t>Lab</a:t>
            </a:r>
            <a:r>
              <a:rPr lang="tr-TR" dirty="0"/>
              <a:t> Yönetim Sistemleri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10006" y="1516828"/>
            <a:ext cx="10415194" cy="1764254"/>
          </a:xfrm>
        </p:spPr>
        <p:txBody>
          <a:bodyPr>
            <a:normAutofit/>
          </a:bodyPr>
          <a:lstStyle/>
          <a:p>
            <a:r>
              <a:rPr lang="tr-TR" sz="2000" b="1" dirty="0" err="1"/>
              <a:t>NetOp</a:t>
            </a:r>
            <a:r>
              <a:rPr lang="tr-TR" sz="2000" b="1" dirty="0"/>
              <a:t> School</a:t>
            </a:r>
            <a:r>
              <a:rPr lang="tr-TR" sz="2000" dirty="0"/>
              <a:t>, </a:t>
            </a:r>
            <a:r>
              <a:rPr lang="tr-TR" sz="2000" b="1" dirty="0" err="1"/>
              <a:t>NetSupport</a:t>
            </a:r>
            <a:r>
              <a:rPr lang="tr-TR" sz="2000" dirty="0"/>
              <a:t>, </a:t>
            </a:r>
            <a:r>
              <a:rPr lang="tr-TR" sz="2000" b="1" dirty="0" err="1"/>
              <a:t>Veyon</a:t>
            </a:r>
            <a:r>
              <a:rPr lang="tr-TR" sz="2000" dirty="0"/>
              <a:t>, </a:t>
            </a:r>
            <a:r>
              <a:rPr lang="tr-TR" sz="2000" b="1" dirty="0" err="1"/>
              <a:t>LanSchool</a:t>
            </a:r>
            <a:r>
              <a:rPr lang="tr-TR" sz="2000" b="1" dirty="0"/>
              <a:t> </a:t>
            </a:r>
            <a:r>
              <a:rPr lang="tr-TR" sz="2000" b="1" dirty="0" err="1"/>
              <a:t>Lite</a:t>
            </a:r>
            <a:r>
              <a:rPr lang="tr-TR" sz="2000" dirty="0"/>
              <a:t> ve </a:t>
            </a:r>
            <a:r>
              <a:rPr lang="tr-TR" sz="2000" b="1" dirty="0" err="1"/>
              <a:t>Faronics</a:t>
            </a:r>
            <a:r>
              <a:rPr lang="tr-TR" sz="2000" b="1" dirty="0"/>
              <a:t> </a:t>
            </a:r>
            <a:r>
              <a:rPr lang="tr-TR" sz="2000" b="1" dirty="0" err="1"/>
              <a:t>Insight</a:t>
            </a:r>
            <a:r>
              <a:rPr lang="tr-TR" sz="2000" b="1" dirty="0"/>
              <a:t> </a:t>
            </a:r>
            <a:r>
              <a:rPr lang="tr-TR" sz="2000" dirty="0"/>
              <a:t>gibi ağ üzerinden çalışan sınıf yönetimi sistemleri ile bilgisayar laboratuvarlarında öğretmenin kendi bilgisayarından laboratuvardaki tüm bilgisayarları izlemesi ve yönetmesi olanaklıdır.</a:t>
            </a:r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06" y="3453204"/>
            <a:ext cx="5174428" cy="277547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379" y="3453204"/>
            <a:ext cx="5240767" cy="277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14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451822"/>
            <a:ext cx="10058400" cy="742278"/>
          </a:xfrm>
        </p:spPr>
        <p:txBody>
          <a:bodyPr>
            <a:normAutofit/>
          </a:bodyPr>
          <a:lstStyle/>
          <a:p>
            <a:r>
              <a:rPr lang="tr-TR" sz="4400" dirty="0"/>
              <a:t>Bilgisayar </a:t>
            </a:r>
            <a:r>
              <a:rPr lang="tr-TR" sz="4400" dirty="0" err="1"/>
              <a:t>Lab</a:t>
            </a:r>
            <a:r>
              <a:rPr lang="tr-TR" sz="4400" dirty="0"/>
              <a:t> Yönetim Sistemleri</a:t>
            </a: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412" y="2712244"/>
            <a:ext cx="5397500" cy="2057400"/>
          </a:xfrm>
        </p:spPr>
      </p:pic>
      <p:sp>
        <p:nvSpPr>
          <p:cNvPr id="7" name="Dikdörtgen 6"/>
          <p:cNvSpPr/>
          <p:nvPr/>
        </p:nvSpPr>
        <p:spPr>
          <a:xfrm>
            <a:off x="494852" y="2334409"/>
            <a:ext cx="4647303" cy="3265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/>
              <a:t>Bu tür sistemler öğretmenlere öğrencilerin bilgisayar ekranlarını izleme, denetleme, ekran görüntüsünü kilitleme, dosya /görev paylaşma  ve ölçme-değerlendirme gibi tüm </a:t>
            </a:r>
            <a:r>
              <a:rPr lang="tr-TR" sz="2000" dirty="0" err="1"/>
              <a:t>öğretimsel</a:t>
            </a:r>
            <a:r>
              <a:rPr lang="tr-TR" sz="2000" dirty="0"/>
              <a:t> etkinlikleri gerçekleştirmede yardımcıdırlar.</a:t>
            </a:r>
          </a:p>
        </p:txBody>
      </p:sp>
    </p:spTree>
    <p:extLst>
      <p:ext uri="{BB962C8B-B14F-4D97-AF65-F5344CB8AC3E}">
        <p14:creationId xmlns:p14="http://schemas.microsoft.com/office/powerpoint/2010/main" val="3926255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642595"/>
            <a:ext cx="10058400" cy="508474"/>
          </a:xfrm>
        </p:spPr>
        <p:txBody>
          <a:bodyPr>
            <a:normAutofit/>
          </a:bodyPr>
          <a:lstStyle/>
          <a:p>
            <a:r>
              <a:rPr lang="tr-TR" sz="2800" dirty="0"/>
              <a:t>Kaynaklar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5459" y="1506071"/>
            <a:ext cx="10789920" cy="4528969"/>
          </a:xfrm>
        </p:spPr>
        <p:txBody>
          <a:bodyPr/>
          <a:lstStyle/>
          <a:p>
            <a:r>
              <a:rPr lang="tr-TR" dirty="0"/>
              <a:t>Demirci, F. (2013). </a:t>
            </a:r>
            <a:r>
              <a:rPr lang="tr-TR" i="1" dirty="0"/>
              <a:t>Bilişim Teknolojileri Öğretmenlerinin Bilgi Teknolojisi Sınıflarındaki Sınıf Yönetimlerinin İncelenmesi. </a:t>
            </a:r>
            <a:r>
              <a:rPr lang="tr-TR" dirty="0"/>
              <a:t>Yayınlanmamış Yüksek Lisans Tezi, Ankara Üniversitesi, Eğitim Bilimleri Enstitüsü, Ankara. </a:t>
            </a:r>
          </a:p>
          <a:p>
            <a:pPr marL="0" indent="0">
              <a:buNone/>
            </a:pPr>
            <a:endParaRPr lang="tr-TR" dirty="0"/>
          </a:p>
          <a:p>
            <a:r>
              <a:rPr lang="en-US" dirty="0" err="1"/>
              <a:t>Deryakulu</a:t>
            </a:r>
            <a:r>
              <a:rPr lang="en-US" dirty="0"/>
              <a:t>, D. &amp; </a:t>
            </a:r>
            <a:r>
              <a:rPr lang="en-US" dirty="0" err="1"/>
              <a:t>Akbaba-Altun</a:t>
            </a:r>
            <a:r>
              <a:rPr lang="en-US" dirty="0"/>
              <a:t>, S. (2014). Classroom </a:t>
            </a:r>
            <a:r>
              <a:rPr lang="tr-TR" dirty="0"/>
              <a:t>m</a:t>
            </a:r>
            <a:r>
              <a:rPr lang="en-US" dirty="0" err="1"/>
              <a:t>anagement</a:t>
            </a:r>
            <a:r>
              <a:rPr lang="en-US" dirty="0"/>
              <a:t> in </a:t>
            </a:r>
            <a:r>
              <a:rPr lang="tr-TR" dirty="0"/>
              <a:t>m</a:t>
            </a:r>
            <a:r>
              <a:rPr lang="en-US" dirty="0" err="1"/>
              <a:t>iddle</a:t>
            </a:r>
            <a:r>
              <a:rPr lang="en-US" dirty="0"/>
              <a:t> </a:t>
            </a:r>
            <a:r>
              <a:rPr lang="tr-TR" dirty="0"/>
              <a:t>s</a:t>
            </a:r>
            <a:r>
              <a:rPr lang="en-US" dirty="0" err="1"/>
              <a:t>chool</a:t>
            </a:r>
            <a:r>
              <a:rPr lang="en-US" dirty="0"/>
              <a:t> </a:t>
            </a:r>
            <a:r>
              <a:rPr lang="tr-TR" dirty="0"/>
              <a:t>c</a:t>
            </a:r>
            <a:r>
              <a:rPr lang="en-US" dirty="0" err="1"/>
              <a:t>omputer</a:t>
            </a:r>
            <a:r>
              <a:rPr lang="en-US" dirty="0"/>
              <a:t> </a:t>
            </a:r>
            <a:r>
              <a:rPr lang="tr-TR" dirty="0"/>
              <a:t>l</a:t>
            </a:r>
            <a:r>
              <a:rPr lang="en-US" dirty="0"/>
              <a:t>abs: The Turkish </a:t>
            </a:r>
            <a:r>
              <a:rPr lang="tr-TR" dirty="0"/>
              <a:t>e</a:t>
            </a:r>
            <a:r>
              <a:rPr lang="en-US" dirty="0" err="1"/>
              <a:t>xperience</a:t>
            </a:r>
            <a:r>
              <a:rPr lang="en-US" dirty="0"/>
              <a:t>. </a:t>
            </a:r>
            <a:r>
              <a:rPr lang="en-US" i="1" dirty="0"/>
              <a:t>Journal for Computing Teachers,</a:t>
            </a:r>
            <a:r>
              <a:rPr lang="en-US" dirty="0"/>
              <a:t> </a:t>
            </a:r>
            <a:r>
              <a:rPr lang="tr-TR" dirty="0"/>
              <a:t>(</a:t>
            </a:r>
            <a:r>
              <a:rPr lang="en-US" dirty="0"/>
              <a:t>Winter), </a:t>
            </a:r>
            <a:r>
              <a:rPr lang="tr-TR" dirty="0"/>
              <a:t>1-11. </a:t>
            </a:r>
          </a:p>
          <a:p>
            <a:endParaRPr lang="tr-TR" dirty="0"/>
          </a:p>
          <a:p>
            <a:r>
              <a:rPr lang="tr-TR" dirty="0"/>
              <a:t>Erdoğan, M., Kurşun, E., Tan Şişman, G., Saltan, F., Gök, A., &amp; Yıldız, İ. (2010). Sınıf yönetimi ve sınıf içi disiplin problemleri, nedenleri ve çözüm önerileri üzerine nitel bir araştırma: Bilişim teknolojileri dersi örneği. </a:t>
            </a:r>
            <a:r>
              <a:rPr lang="tr-TR" i="1" dirty="0"/>
              <a:t>Kuramdan Uygulamaya Eğitim Bilimleri</a:t>
            </a:r>
            <a:r>
              <a:rPr lang="tr-TR" dirty="0"/>
              <a:t>, </a:t>
            </a:r>
            <a:r>
              <a:rPr lang="tr-TR" i="1" dirty="0"/>
              <a:t>10</a:t>
            </a:r>
            <a:r>
              <a:rPr lang="tr-TR" dirty="0"/>
              <a:t>(2), 853-891.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19785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71948" y="462580"/>
            <a:ext cx="11218433" cy="1032733"/>
          </a:xfrm>
        </p:spPr>
        <p:txBody>
          <a:bodyPr>
            <a:noAutofit/>
          </a:bodyPr>
          <a:lstStyle/>
          <a:p>
            <a:pPr algn="ctr"/>
            <a:r>
              <a:rPr lang="tr-TR" sz="4000" dirty="0"/>
              <a:t>Bir Öğretim Ortamı Olarak Bilgisayar Laboratuvarları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71948" y="1742739"/>
            <a:ext cx="11121614" cy="4647303"/>
          </a:xfrm>
        </p:spPr>
        <p:txBody>
          <a:bodyPr>
            <a:noAutofit/>
          </a:bodyPr>
          <a:lstStyle/>
          <a:p>
            <a:r>
              <a:rPr lang="tr-TR" sz="2000" dirty="0"/>
              <a:t>Etkili bir BT dersi için iyi düzenlenmiş bir bilgisayar laboratuvarı ve bu ortamı yönetmede yardımcı bir sınıf yönetimi yazılımı gereklidir.</a:t>
            </a:r>
          </a:p>
          <a:p>
            <a:pPr marL="0" indent="0">
              <a:spcBef>
                <a:spcPts val="0"/>
              </a:spcBef>
              <a:buNone/>
            </a:pPr>
            <a:endParaRPr lang="tr-TR" sz="2000" dirty="0"/>
          </a:p>
          <a:p>
            <a:r>
              <a:rPr lang="tr-TR" sz="2000" dirty="0"/>
              <a:t>Bir araştırmaya göre BT öğretmenlerinin bilgisayar </a:t>
            </a:r>
            <a:r>
              <a:rPr lang="tr-TR" sz="2000" dirty="0" err="1"/>
              <a:t>lab’larında</a:t>
            </a:r>
            <a:r>
              <a:rPr lang="tr-TR" sz="2000" dirty="0"/>
              <a:t> sınıf yönetimine ilişkin karşılaştıkları sorunlar şöyledir (Erdoğan ve diğerleri, 2010) 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tr-TR" sz="2000" dirty="0"/>
              <a:t> </a:t>
            </a:r>
          </a:p>
          <a:p>
            <a:r>
              <a:rPr lang="tr-TR" sz="2000" dirty="0"/>
              <a:t>ilgi ve güdülenme eksikliği, </a:t>
            </a:r>
          </a:p>
          <a:p>
            <a:r>
              <a:rPr lang="tr-TR" sz="2000" dirty="0"/>
              <a:t>kural ve rutin ihlali, </a:t>
            </a:r>
          </a:p>
          <a:p>
            <a:r>
              <a:rPr lang="tr-TR" sz="2000" dirty="0"/>
              <a:t>altyapı eksikliği,</a:t>
            </a:r>
          </a:p>
          <a:p>
            <a:r>
              <a:rPr lang="tr-TR" sz="2000" dirty="0"/>
              <a:t>zaman yönetimi, </a:t>
            </a:r>
          </a:p>
          <a:p>
            <a:r>
              <a:rPr lang="tr-TR" sz="2000" dirty="0"/>
              <a:t>sınıf ortamı / düzeni, ve </a:t>
            </a:r>
          </a:p>
          <a:p>
            <a:r>
              <a:rPr lang="tr-TR" sz="2000" dirty="0"/>
              <a:t>sınıf içi iletişim eksikliği.</a:t>
            </a:r>
          </a:p>
        </p:txBody>
      </p:sp>
    </p:spTree>
    <p:extLst>
      <p:ext uri="{BB962C8B-B14F-4D97-AF65-F5344CB8AC3E}">
        <p14:creationId xmlns:p14="http://schemas.microsoft.com/office/powerpoint/2010/main" val="2792941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24841"/>
          </a:xfrm>
        </p:spPr>
        <p:txBody>
          <a:bodyPr>
            <a:noAutofit/>
          </a:bodyPr>
          <a:lstStyle/>
          <a:p>
            <a:pPr algn="ctr"/>
            <a:r>
              <a:rPr lang="tr-TR" sz="4000" dirty="0"/>
              <a:t>Bir Öğretim Ortamı Olarak Bilgisayar Laboratuvarları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31520" y="2103120"/>
            <a:ext cx="10789920" cy="3931920"/>
          </a:xfrm>
        </p:spPr>
        <p:txBody>
          <a:bodyPr>
            <a:normAutofit/>
          </a:bodyPr>
          <a:lstStyle/>
          <a:p>
            <a:r>
              <a:rPr lang="tr-TR" sz="2000" dirty="0"/>
              <a:t>Bu araştırmaya katılanlar, bu sorunların nedenlerini;</a:t>
            </a:r>
          </a:p>
          <a:p>
            <a:pPr marL="0" indent="0">
              <a:buNone/>
            </a:pPr>
            <a:endParaRPr lang="tr-TR" sz="2000" dirty="0"/>
          </a:p>
          <a:p>
            <a:r>
              <a:rPr lang="tr-TR" sz="2000" dirty="0"/>
              <a:t>BT dersinin programdaki yeri ve yapısı, </a:t>
            </a:r>
          </a:p>
          <a:p>
            <a:r>
              <a:rPr lang="tr-TR" sz="2000" dirty="0"/>
              <a:t>sınıf ortamı / düzeni, kalabalık sınıf mevcudu ve donanım eksikliği,</a:t>
            </a:r>
          </a:p>
          <a:p>
            <a:r>
              <a:rPr lang="tr-TR" sz="2000" dirty="0"/>
              <a:t>kural eksikliği, </a:t>
            </a:r>
          </a:p>
          <a:p>
            <a:r>
              <a:rPr lang="tr-TR" sz="2000" dirty="0"/>
              <a:t>ev ortamı ve aile tutumu, </a:t>
            </a:r>
          </a:p>
          <a:p>
            <a:r>
              <a:rPr lang="tr-TR" sz="2000" dirty="0"/>
              <a:t>Öğretmenin sınıf yönetimi yetersizliği ve </a:t>
            </a:r>
          </a:p>
          <a:p>
            <a:r>
              <a:rPr lang="tr-TR" sz="2000" dirty="0"/>
              <a:t>öğrenci tutumları olarak belirtmişlerdir. </a:t>
            </a:r>
          </a:p>
        </p:txBody>
      </p:sp>
    </p:spTree>
    <p:extLst>
      <p:ext uri="{BB962C8B-B14F-4D97-AF65-F5344CB8AC3E}">
        <p14:creationId xmlns:p14="http://schemas.microsoft.com/office/powerpoint/2010/main" val="27828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52719"/>
          </a:xfrm>
        </p:spPr>
        <p:txBody>
          <a:bodyPr>
            <a:noAutofit/>
          </a:bodyPr>
          <a:lstStyle/>
          <a:p>
            <a:pPr algn="ctr"/>
            <a:r>
              <a:rPr lang="tr-TR" sz="4000" dirty="0"/>
              <a:t>Bir Öğretim Ortamı Olarak Bilgisayar Laboratuvarları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6644" y="1914861"/>
            <a:ext cx="11198711" cy="4582757"/>
          </a:xfrm>
        </p:spPr>
        <p:txBody>
          <a:bodyPr>
            <a:noAutofit/>
          </a:bodyPr>
          <a:lstStyle/>
          <a:p>
            <a:r>
              <a:rPr lang="tr-TR" sz="2000" dirty="0"/>
              <a:t>Bu araştırmaya katılan BT öğretmenleri bilgisayar </a:t>
            </a:r>
            <a:r>
              <a:rPr lang="tr-TR" sz="2000" dirty="0" err="1"/>
              <a:t>lab’larında</a:t>
            </a:r>
            <a:r>
              <a:rPr lang="tr-TR" sz="2000" dirty="0"/>
              <a:t> karşılaşılan disiplin ve sınıf yönetimine ilişkin sorunlar için şu çözümleri önermişlerdir; </a:t>
            </a:r>
          </a:p>
          <a:p>
            <a:endParaRPr lang="tr-TR" sz="2000" dirty="0"/>
          </a:p>
          <a:p>
            <a:r>
              <a:rPr lang="tr-TR" sz="2000" dirty="0"/>
              <a:t>öğretmen yeterliklerinin iyileştirilmesi, </a:t>
            </a:r>
          </a:p>
          <a:p>
            <a:r>
              <a:rPr lang="tr-TR" sz="2000" dirty="0"/>
              <a:t>dersin programdaki yeri ve yapısında iyileştirici düzenlemeler yapılması, </a:t>
            </a:r>
          </a:p>
          <a:p>
            <a:r>
              <a:rPr lang="tr-TR" sz="2000" dirty="0"/>
              <a:t>güdülenme arttırıcı etkinlikler,</a:t>
            </a:r>
          </a:p>
          <a:p>
            <a:r>
              <a:rPr lang="tr-TR" sz="2000" dirty="0"/>
              <a:t>bilgisayar kullanımını kontrol eden yazılım programları kullanma, </a:t>
            </a:r>
          </a:p>
          <a:p>
            <a:r>
              <a:rPr lang="tr-TR" sz="2000" dirty="0"/>
              <a:t>sınıf / laboratuvar oturma düzenini yeniden planlama, </a:t>
            </a:r>
          </a:p>
          <a:p>
            <a:r>
              <a:rPr lang="tr-TR" sz="2000" dirty="0"/>
              <a:t>sorunun nedenini öğrenme, görmezlikten gelme ve kural koyma, </a:t>
            </a:r>
          </a:p>
          <a:p>
            <a:r>
              <a:rPr lang="tr-TR" sz="2000" dirty="0"/>
              <a:t>aile ile görüşme ve </a:t>
            </a:r>
          </a:p>
          <a:p>
            <a:r>
              <a:rPr lang="tr-TR" sz="2000" dirty="0"/>
              <a:t>zümreler arası işbirliği yapma.</a:t>
            </a:r>
          </a:p>
        </p:txBody>
      </p:sp>
    </p:spTree>
    <p:extLst>
      <p:ext uri="{BB962C8B-B14F-4D97-AF65-F5344CB8AC3E}">
        <p14:creationId xmlns:p14="http://schemas.microsoft.com/office/powerpoint/2010/main" val="1235430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95750"/>
          </a:xfrm>
        </p:spPr>
        <p:txBody>
          <a:bodyPr>
            <a:noAutofit/>
          </a:bodyPr>
          <a:lstStyle/>
          <a:p>
            <a:pPr algn="ctr"/>
            <a:r>
              <a:rPr lang="tr-TR" sz="4000" dirty="0"/>
              <a:t>Bir Öğretim Ortamı Olarak Bilgisayar Laboratuvarları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3186" y="2103120"/>
            <a:ext cx="10512014" cy="3931920"/>
          </a:xfrm>
        </p:spPr>
        <p:txBody>
          <a:bodyPr/>
          <a:lstStyle/>
          <a:p>
            <a:r>
              <a:rPr lang="tr-TR" sz="2000" dirty="0"/>
              <a:t>Bir başka araştırmaya göre BT öğretmenlerinin bilgisayar </a:t>
            </a:r>
            <a:r>
              <a:rPr lang="tr-TR" sz="2000" dirty="0" err="1"/>
              <a:t>lab’larında</a:t>
            </a:r>
            <a:r>
              <a:rPr lang="tr-TR" sz="2000" dirty="0"/>
              <a:t> sınıf yönetimine ilişkin karşılaştıkları sorunlar şöyledir (</a:t>
            </a:r>
            <a:r>
              <a:rPr lang="tr-TR" sz="2000" dirty="0" err="1"/>
              <a:t>Deryakulu</a:t>
            </a:r>
            <a:r>
              <a:rPr lang="tr-TR" sz="2000" dirty="0"/>
              <a:t> ve Akbaba-</a:t>
            </a:r>
            <a:r>
              <a:rPr lang="tr-TR" sz="2000" dirty="0" err="1"/>
              <a:t>Altun</a:t>
            </a:r>
            <a:r>
              <a:rPr lang="tr-TR" sz="2000" dirty="0"/>
              <a:t>, 2014) ; </a:t>
            </a:r>
          </a:p>
          <a:p>
            <a:pPr marL="0" indent="0">
              <a:buNone/>
            </a:pPr>
            <a:r>
              <a:rPr lang="tr-TR" sz="2000" dirty="0"/>
              <a:t> </a:t>
            </a:r>
          </a:p>
          <a:p>
            <a:r>
              <a:rPr lang="tr-TR" sz="2000" dirty="0"/>
              <a:t>bilgisayar </a:t>
            </a:r>
            <a:r>
              <a:rPr lang="tr-TR" sz="2000" dirty="0" err="1"/>
              <a:t>lab’ındaki</a:t>
            </a:r>
            <a:r>
              <a:rPr lang="tr-TR" sz="2000" dirty="0"/>
              <a:t> gürültülü ortam,</a:t>
            </a:r>
          </a:p>
          <a:p>
            <a:r>
              <a:rPr lang="tr-TR" sz="2000" dirty="0"/>
              <a:t>öğrencilerin ilgisizliği,</a:t>
            </a:r>
          </a:p>
          <a:p>
            <a:r>
              <a:rPr lang="tr-TR" sz="2000" dirty="0"/>
              <a:t>öğrencilerin </a:t>
            </a:r>
            <a:r>
              <a:rPr lang="tr-TR" sz="2000" dirty="0" err="1"/>
              <a:t>lab’da</a:t>
            </a:r>
            <a:r>
              <a:rPr lang="tr-TR" sz="2000" dirty="0"/>
              <a:t> gezinmeleri,</a:t>
            </a:r>
          </a:p>
          <a:p>
            <a:r>
              <a:rPr lang="tr-TR" sz="2000" dirty="0"/>
              <a:t>öğrencilerin sandalye ya da taburede sallanmaları,</a:t>
            </a:r>
          </a:p>
          <a:p>
            <a:r>
              <a:rPr lang="tr-TR" sz="2000" dirty="0"/>
              <a:t>öğrencilerin derste uyuklamaları,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08780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516368"/>
            <a:ext cx="10058400" cy="81758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000" dirty="0"/>
              <a:t>Bir Öğretim Ortamı Olarak Bilgisayar Laboratuvarları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2427" y="1667435"/>
            <a:ext cx="10757647" cy="4615031"/>
          </a:xfrm>
        </p:spPr>
        <p:txBody>
          <a:bodyPr>
            <a:normAutofit fontScale="92500" lnSpcReduction="10000"/>
          </a:bodyPr>
          <a:lstStyle/>
          <a:p>
            <a:r>
              <a:rPr lang="tr-TR" sz="2000" dirty="0"/>
              <a:t>Bu araştırmaya göre, BT öğretmenlerinin sınıf yönetimi sürecinde karşılaştıkları bu sorunları çözmede kullandıkları stratejiler ise şöyledir:</a:t>
            </a:r>
          </a:p>
          <a:p>
            <a:pPr marL="0" indent="0">
              <a:buNone/>
            </a:pPr>
            <a:endParaRPr lang="tr-TR" sz="2000" dirty="0"/>
          </a:p>
          <a:p>
            <a:r>
              <a:rPr lang="tr-TR" sz="2000" dirty="0"/>
              <a:t>öğrencileri öğrenme görevine odaklamak için etkili öğretim yöntemleri kullanma ve etkili öğrenme görevleri tasarlama,</a:t>
            </a:r>
          </a:p>
          <a:p>
            <a:r>
              <a:rPr lang="tr-TR" sz="2000" dirty="0"/>
              <a:t>sınıf kurallarını hatırlatma,</a:t>
            </a:r>
          </a:p>
          <a:p>
            <a:r>
              <a:rPr lang="tr-TR" sz="2000" dirty="0"/>
              <a:t>bilgisayar ekranlarının kapatılmasını isteme,</a:t>
            </a:r>
          </a:p>
          <a:p>
            <a:r>
              <a:rPr lang="tr-TR" sz="2000" dirty="0"/>
              <a:t>her öğrencinin öğrenme görevini tamamlayıp tamamlamadığını bilgisayarlarında denetleme,</a:t>
            </a:r>
          </a:p>
          <a:p>
            <a:r>
              <a:rPr lang="tr-TR" sz="2000" dirty="0"/>
              <a:t>öğrencileri bireysel olarak uyarma (yakınına gitme, göz teması kurma, vb.),</a:t>
            </a:r>
          </a:p>
          <a:p>
            <a:r>
              <a:rPr lang="tr-TR" sz="2000" dirty="0"/>
              <a:t>Öğrencilerin bilgisayar </a:t>
            </a:r>
            <a:r>
              <a:rPr lang="tr-TR" sz="2000" dirty="0" err="1"/>
              <a:t>lab’ındaki</a:t>
            </a:r>
            <a:r>
              <a:rPr lang="tr-TR" sz="2000" dirty="0"/>
              <a:t> oturma yerini değiştirme,</a:t>
            </a:r>
          </a:p>
          <a:p>
            <a:r>
              <a:rPr lang="tr-TR" sz="2000" dirty="0"/>
              <a:t>Öğrenciden en son ne anlattığını yinelemesini isteme.</a:t>
            </a:r>
          </a:p>
        </p:txBody>
      </p:sp>
    </p:spTree>
    <p:extLst>
      <p:ext uri="{BB962C8B-B14F-4D97-AF65-F5344CB8AC3E}">
        <p14:creationId xmlns:p14="http://schemas.microsoft.com/office/powerpoint/2010/main" val="2836605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17581" y="494852"/>
            <a:ext cx="10307619" cy="935915"/>
          </a:xfrm>
        </p:spPr>
        <p:txBody>
          <a:bodyPr>
            <a:noAutofit/>
          </a:bodyPr>
          <a:lstStyle/>
          <a:p>
            <a:pPr algn="ctr"/>
            <a:r>
              <a:rPr lang="tr-TR" sz="4000" dirty="0"/>
              <a:t>Bir Öğretim Ortamı Olarak Bilgisayar Laboratuvarları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17581" y="2194560"/>
            <a:ext cx="10768405" cy="4077148"/>
          </a:xfrm>
        </p:spPr>
        <p:txBody>
          <a:bodyPr>
            <a:normAutofit/>
          </a:bodyPr>
          <a:lstStyle/>
          <a:p>
            <a:r>
              <a:rPr lang="tr-TR" sz="2000" dirty="0"/>
              <a:t>Bir diğer araştırmaya göre BT öğretmenlerinin bilgisayar </a:t>
            </a:r>
            <a:r>
              <a:rPr lang="tr-TR" sz="2000" dirty="0" err="1"/>
              <a:t>lab’larında</a:t>
            </a:r>
            <a:r>
              <a:rPr lang="tr-TR" sz="2000" dirty="0"/>
              <a:t> sınıf yönetimine ilişkin karşılaştıkları sorunlar ise şöyledir (Demirci, 2013) ;  </a:t>
            </a:r>
          </a:p>
          <a:p>
            <a:pPr marL="0" indent="0">
              <a:buNone/>
            </a:pPr>
            <a:endParaRPr lang="tr-TR" sz="2000" dirty="0"/>
          </a:p>
          <a:p>
            <a:r>
              <a:rPr lang="tr-TR" sz="2000" dirty="0"/>
              <a:t>ders sırasında arkadaşlarıyla konuşmak, </a:t>
            </a:r>
          </a:p>
          <a:p>
            <a:r>
              <a:rPr lang="tr-TR" sz="2000" dirty="0"/>
              <a:t>BT sınıfına gürültüyle girmek çıkmak, diğer öğrencileri rahatsız etmek, </a:t>
            </a:r>
          </a:p>
          <a:p>
            <a:r>
              <a:rPr lang="tr-TR" sz="2000" dirty="0"/>
              <a:t>söz almadan konuşmak, </a:t>
            </a:r>
          </a:p>
          <a:p>
            <a:r>
              <a:rPr lang="tr-TR" sz="2000" dirty="0"/>
              <a:t>edindiği bilgilerin doğruluğunu kontrol etmeden kullanmak ve </a:t>
            </a:r>
          </a:p>
          <a:p>
            <a:r>
              <a:rPr lang="tr-TR" sz="2000" dirty="0"/>
              <a:t>ders sırasında konuyla ilgisiz programlarla uğraşmak.</a:t>
            </a:r>
          </a:p>
        </p:txBody>
      </p:sp>
    </p:spTree>
    <p:extLst>
      <p:ext uri="{BB962C8B-B14F-4D97-AF65-F5344CB8AC3E}">
        <p14:creationId xmlns:p14="http://schemas.microsoft.com/office/powerpoint/2010/main" val="1964101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46673" y="642594"/>
            <a:ext cx="10178527" cy="93878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000" dirty="0"/>
              <a:t>Bir Öğretim Ortamı Olarak Bilgisayar Laboratuvarları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31520" y="2103120"/>
            <a:ext cx="10393680" cy="3931920"/>
          </a:xfrm>
        </p:spPr>
        <p:txBody>
          <a:bodyPr/>
          <a:lstStyle/>
          <a:p>
            <a:pPr marL="0" indent="0">
              <a:buNone/>
            </a:pPr>
            <a:r>
              <a:rPr lang="tr-TR" sz="2000" dirty="0"/>
              <a:t>Bu araştırmanın sonuçlarına göre; istenmeyen öğrenci davranışlarıyla baş etmek için en sık başvurduğu stratejiler ise; </a:t>
            </a:r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r>
              <a:rPr lang="tr-TR" sz="2000" dirty="0"/>
              <a:t>öğrenciyi göz teması ile uyarmak, </a:t>
            </a:r>
          </a:p>
          <a:p>
            <a:pPr marL="0" indent="0">
              <a:buNone/>
            </a:pPr>
            <a:r>
              <a:rPr lang="tr-TR" sz="2000" dirty="0"/>
              <a:t>öğrenciye soru sormak, </a:t>
            </a:r>
          </a:p>
          <a:p>
            <a:pPr marL="0" indent="0">
              <a:buNone/>
            </a:pPr>
            <a:r>
              <a:rPr lang="tr-TR" sz="2000" dirty="0"/>
              <a:t>ders dışı konularda çalışmaları için ders dışında BT sınıfını kullanma olanağı tanımak, </a:t>
            </a:r>
          </a:p>
          <a:p>
            <a:pPr marL="0" indent="0">
              <a:buNone/>
            </a:pPr>
            <a:r>
              <a:rPr lang="tr-TR" sz="2000" dirty="0"/>
              <a:t>öğrenciyi sözle uyarmak, ve </a:t>
            </a:r>
          </a:p>
          <a:p>
            <a:pPr marL="0" indent="0">
              <a:buNone/>
            </a:pPr>
            <a:r>
              <a:rPr lang="tr-TR" sz="2000" dirty="0"/>
              <a:t>olumlu davranış gösteren öğrenciyi ödüllendirmek olarak belirlenmiştir.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36524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72584" y="642594"/>
            <a:ext cx="9952616" cy="734385"/>
          </a:xfrm>
        </p:spPr>
        <p:txBody>
          <a:bodyPr>
            <a:normAutofit/>
          </a:bodyPr>
          <a:lstStyle/>
          <a:p>
            <a:r>
              <a:rPr lang="tr-TR" dirty="0"/>
              <a:t>Bilgisayar </a:t>
            </a:r>
            <a:r>
              <a:rPr lang="tr-TR" dirty="0" err="1"/>
              <a:t>Lab</a:t>
            </a:r>
            <a:r>
              <a:rPr lang="tr-TR" dirty="0"/>
              <a:t> Düzenleri: U Düzeni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84" y="2162287"/>
            <a:ext cx="7289428" cy="3786690"/>
          </a:xfrm>
        </p:spPr>
      </p:pic>
      <p:pic>
        <p:nvPicPr>
          <p:cNvPr id="4" name="Resi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068673" y="3527435"/>
            <a:ext cx="1947126" cy="118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834539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">
  <a:themeElements>
    <a:clrScheme name="Galeri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{446960A5-1623-CF46-A7A4-809D00B0565D}tf10001119</Template>
  <TotalTime>228</TotalTime>
  <Words>722</Words>
  <Application>Microsoft Macintosh PowerPoint</Application>
  <PresentationFormat>Geniş ekran</PresentationFormat>
  <Paragraphs>84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1" baseType="lpstr">
      <vt:lpstr>Arial</vt:lpstr>
      <vt:lpstr>Gill Sans MT</vt:lpstr>
      <vt:lpstr>Galeri</vt:lpstr>
      <vt:lpstr>MBT-303 Özel öğretim yöntemleri-ı</vt:lpstr>
      <vt:lpstr>Bir Öğretim Ortamı Olarak Bilgisayar Laboratuvarları</vt:lpstr>
      <vt:lpstr>Bir Öğretim Ortamı Olarak Bilgisayar Laboratuvarları</vt:lpstr>
      <vt:lpstr>Bir Öğretim Ortamı Olarak Bilgisayar Laboratuvarları</vt:lpstr>
      <vt:lpstr>Bir Öğretim Ortamı Olarak Bilgisayar Laboratuvarları</vt:lpstr>
      <vt:lpstr>Bir Öğretim Ortamı Olarak Bilgisayar Laboratuvarları</vt:lpstr>
      <vt:lpstr>Bir Öğretim Ortamı Olarak Bilgisayar Laboratuvarları</vt:lpstr>
      <vt:lpstr>Bir Öğretim Ortamı Olarak Bilgisayar Laboratuvarları</vt:lpstr>
      <vt:lpstr>Bilgisayar Lab Düzenleri: U Düzeni</vt:lpstr>
      <vt:lpstr>Bilgisayar Lab Düzenleri: Yuvarlak Düzen</vt:lpstr>
      <vt:lpstr>Bilgisayar Lab Düzenleri: Koridor Düzeni A</vt:lpstr>
      <vt:lpstr>Bilgisayar Lab Düzenleri: Koridor Düzeni B</vt:lpstr>
      <vt:lpstr>Bilgisayar Lab Düzenleri: Duvar Düzeni</vt:lpstr>
      <vt:lpstr>Bilgisayar Lab Düzenleri: Tek Yön (Sınıf) Düzeni</vt:lpstr>
      <vt:lpstr>Bilgisayar Lab Düzenleri: Karışık Düzen</vt:lpstr>
      <vt:lpstr>Bilgisayar Lab Yönetim Sistemleri</vt:lpstr>
      <vt:lpstr>Bilgisayar Lab Yönetim Sistemleri</vt:lpstr>
      <vt:lpstr>Kaynaklar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Özel öğretim yöntemleri ı</dc:title>
  <dc:creator>Deniz</dc:creator>
  <cp:lastModifiedBy>Deniz.Atal</cp:lastModifiedBy>
  <cp:revision>65</cp:revision>
  <dcterms:created xsi:type="dcterms:W3CDTF">2017-12-05T09:52:32Z</dcterms:created>
  <dcterms:modified xsi:type="dcterms:W3CDTF">2021-07-07T11:06:37Z</dcterms:modified>
</cp:coreProperties>
</file>