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67" r:id="rId3"/>
    <p:sldId id="338" r:id="rId4"/>
    <p:sldId id="261" r:id="rId5"/>
    <p:sldId id="279" r:id="rId6"/>
    <p:sldId id="257" r:id="rId7"/>
    <p:sldId id="259" r:id="rId8"/>
    <p:sldId id="284" r:id="rId9"/>
    <p:sldId id="341" r:id="rId10"/>
    <p:sldId id="342" r:id="rId11"/>
    <p:sldId id="339" r:id="rId12"/>
    <p:sldId id="285" r:id="rId13"/>
    <p:sldId id="264" r:id="rId14"/>
    <p:sldId id="294" r:id="rId15"/>
    <p:sldId id="313" r:id="rId16"/>
    <p:sldId id="315" r:id="rId17"/>
    <p:sldId id="340" r:id="rId18"/>
    <p:sldId id="311" r:id="rId19"/>
    <p:sldId id="312" r:id="rId20"/>
    <p:sldId id="314" r:id="rId21"/>
    <p:sldId id="316" r:id="rId22"/>
    <p:sldId id="308" r:id="rId23"/>
    <p:sldId id="343" r:id="rId24"/>
    <p:sldId id="318" r:id="rId25"/>
    <p:sldId id="333" r:id="rId26"/>
    <p:sldId id="307" r:id="rId27"/>
    <p:sldId id="334" r:id="rId28"/>
    <p:sldId id="323" r:id="rId29"/>
    <p:sldId id="309" r:id="rId30"/>
    <p:sldId id="324" r:id="rId31"/>
    <p:sldId id="288" r:id="rId32"/>
    <p:sldId id="320" r:id="rId33"/>
    <p:sldId id="289" r:id="rId34"/>
    <p:sldId id="331" r:id="rId35"/>
    <p:sldId id="306" r:id="rId36"/>
    <p:sldId id="263" r:id="rId37"/>
    <p:sldId id="328" r:id="rId38"/>
    <p:sldId id="290" r:id="rId39"/>
    <p:sldId id="296" r:id="rId40"/>
    <p:sldId id="291" r:id="rId41"/>
    <p:sldId id="335" r:id="rId42"/>
    <p:sldId id="299" r:id="rId43"/>
    <p:sldId id="300" r:id="rId44"/>
    <p:sldId id="301" r:id="rId45"/>
    <p:sldId id="337" r:id="rId46"/>
    <p:sldId id="286" r:id="rId47"/>
    <p:sldId id="292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3" autoAdjust="0"/>
    <p:restoredTop sz="94541" autoAdjust="0"/>
  </p:normalViewPr>
  <p:slideViewPr>
    <p:cSldViewPr>
      <p:cViewPr>
        <p:scale>
          <a:sx n="66" d="100"/>
          <a:sy n="66" d="100"/>
        </p:scale>
        <p:origin x="-202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13DE2-BFC3-4BAC-BA8E-3C69E5DCE0F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A0CA96C-87D5-4F28-AC37-8485F9676A7B}">
      <dgm:prSet phldrT="[Metin]" custT="1"/>
      <dgm:spPr>
        <a:solidFill>
          <a:schemeClr val="accent2"/>
        </a:solidFill>
      </dgm:spPr>
      <dgm:t>
        <a:bodyPr/>
        <a:lstStyle/>
        <a:p>
          <a:r>
            <a:rPr lang="tr-TR" sz="2000" b="1" dirty="0" smtClean="0"/>
            <a:t>TANI/TEDAVİ/</a:t>
          </a:r>
        </a:p>
        <a:p>
          <a:r>
            <a:rPr lang="tr-TR" sz="2000" b="1" dirty="0" smtClean="0"/>
            <a:t>SEVK/ İZLEM</a:t>
          </a:r>
          <a:endParaRPr lang="tr-TR" sz="2000" b="1" dirty="0"/>
        </a:p>
      </dgm:t>
    </dgm:pt>
    <dgm:pt modelId="{567BEEFA-D4CB-4011-ABD8-3FBCDF7A1610}" type="parTrans" cxnId="{1089D1D9-84C9-4C0A-9A4E-4117B849C3BF}">
      <dgm:prSet/>
      <dgm:spPr/>
      <dgm:t>
        <a:bodyPr/>
        <a:lstStyle/>
        <a:p>
          <a:endParaRPr lang="tr-TR"/>
        </a:p>
      </dgm:t>
    </dgm:pt>
    <dgm:pt modelId="{BD6C1175-5230-47B0-ADB4-723D99870423}" type="sibTrans" cxnId="{1089D1D9-84C9-4C0A-9A4E-4117B849C3BF}">
      <dgm:prSet/>
      <dgm:spPr>
        <a:solidFill>
          <a:schemeClr val="tx1"/>
        </a:solidFill>
      </dgm:spPr>
      <dgm:t>
        <a:bodyPr/>
        <a:lstStyle/>
        <a:p>
          <a:endParaRPr lang="tr-TR"/>
        </a:p>
      </dgm:t>
    </dgm:pt>
    <dgm:pt modelId="{07823C7D-8450-4F7E-8705-D422FBAB4B4C}">
      <dgm:prSet phldrT="[Metin]" custT="1"/>
      <dgm:spPr>
        <a:solidFill>
          <a:schemeClr val="accent2"/>
        </a:solidFill>
      </dgm:spPr>
      <dgm:t>
        <a:bodyPr/>
        <a:lstStyle/>
        <a:p>
          <a:r>
            <a:rPr lang="tr-TR" sz="2000" b="1" dirty="0" smtClean="0"/>
            <a:t>ACİL GİRİŞİM</a:t>
          </a:r>
          <a:endParaRPr lang="tr-TR" sz="2000" b="1" dirty="0"/>
        </a:p>
      </dgm:t>
    </dgm:pt>
    <dgm:pt modelId="{917DE5E8-5A2D-4855-B977-B205CBBE9C21}" type="parTrans" cxnId="{909E09B8-90C4-4226-A9A3-43971B6313C0}">
      <dgm:prSet/>
      <dgm:spPr/>
      <dgm:t>
        <a:bodyPr/>
        <a:lstStyle/>
        <a:p>
          <a:endParaRPr lang="tr-TR"/>
        </a:p>
      </dgm:t>
    </dgm:pt>
    <dgm:pt modelId="{D9563777-2041-42BE-9B3B-AEA6C9E25149}" type="sibTrans" cxnId="{909E09B8-90C4-4226-A9A3-43971B6313C0}">
      <dgm:prSet/>
      <dgm:spPr>
        <a:solidFill>
          <a:schemeClr val="tx1"/>
        </a:solidFill>
      </dgm:spPr>
      <dgm:t>
        <a:bodyPr/>
        <a:lstStyle/>
        <a:p>
          <a:endParaRPr lang="tr-TR"/>
        </a:p>
      </dgm:t>
    </dgm:pt>
    <dgm:pt modelId="{434C2914-2AEE-48CD-9162-B9C18BC811C0}" type="pres">
      <dgm:prSet presAssocID="{C9E13DE2-BFC3-4BAC-BA8E-3C69E5DCE0F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770D637-C212-44E4-8C0D-ED29405B09D7}" type="pres">
      <dgm:prSet presAssocID="{CA0CA96C-87D5-4F28-AC37-8485F9676A7B}" presName="gear1" presStyleLbl="node1" presStyleIdx="0" presStyleCnt="2" custScaleX="121928" custScaleY="99423" custLinFactNeighborX="31395" custLinFactNeighborY="424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A49308-4BD8-45DE-A937-969B6B213BA0}" type="pres">
      <dgm:prSet presAssocID="{CA0CA96C-87D5-4F28-AC37-8485F9676A7B}" presName="gear1srcNode" presStyleLbl="node1" presStyleIdx="0" presStyleCnt="2"/>
      <dgm:spPr/>
      <dgm:t>
        <a:bodyPr/>
        <a:lstStyle/>
        <a:p>
          <a:endParaRPr lang="tr-TR"/>
        </a:p>
      </dgm:t>
    </dgm:pt>
    <dgm:pt modelId="{2B859EC8-486D-4BCB-9174-F13C63F670FE}" type="pres">
      <dgm:prSet presAssocID="{CA0CA96C-87D5-4F28-AC37-8485F9676A7B}" presName="gear1dstNode" presStyleLbl="node1" presStyleIdx="0" presStyleCnt="2"/>
      <dgm:spPr/>
      <dgm:t>
        <a:bodyPr/>
        <a:lstStyle/>
        <a:p>
          <a:endParaRPr lang="tr-TR"/>
        </a:p>
      </dgm:t>
    </dgm:pt>
    <dgm:pt modelId="{1E25E432-2CA5-4258-893B-7B7F9AA7FCF5}" type="pres">
      <dgm:prSet presAssocID="{07823C7D-8450-4F7E-8705-D422FBAB4B4C}" presName="gear2" presStyleLbl="node1" presStyleIdx="1" presStyleCnt="2" custScaleX="195433" custScaleY="136493" custLinFactNeighborX="-1412" custLinFactNeighborY="4063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631E8F-66DC-4FC0-B416-D3877693AB60}" type="pres">
      <dgm:prSet presAssocID="{07823C7D-8450-4F7E-8705-D422FBAB4B4C}" presName="gear2srcNode" presStyleLbl="node1" presStyleIdx="1" presStyleCnt="2"/>
      <dgm:spPr/>
      <dgm:t>
        <a:bodyPr/>
        <a:lstStyle/>
        <a:p>
          <a:endParaRPr lang="tr-TR"/>
        </a:p>
      </dgm:t>
    </dgm:pt>
    <dgm:pt modelId="{AE5077EE-058B-4E43-AA8F-9E0D2ABC60FD}" type="pres">
      <dgm:prSet presAssocID="{07823C7D-8450-4F7E-8705-D422FBAB4B4C}" presName="gear2dstNode" presStyleLbl="node1" presStyleIdx="1" presStyleCnt="2"/>
      <dgm:spPr/>
      <dgm:t>
        <a:bodyPr/>
        <a:lstStyle/>
        <a:p>
          <a:endParaRPr lang="tr-TR"/>
        </a:p>
      </dgm:t>
    </dgm:pt>
    <dgm:pt modelId="{61E71CA0-6536-4CBF-BF19-6C06DC1B4F90}" type="pres">
      <dgm:prSet presAssocID="{BD6C1175-5230-47B0-ADB4-723D99870423}" presName="connector1" presStyleLbl="sibTrans2D1" presStyleIdx="0" presStyleCnt="2" custAng="403357" custLinFactNeighborX="32654" custLinFactNeighborY="3828"/>
      <dgm:spPr/>
      <dgm:t>
        <a:bodyPr/>
        <a:lstStyle/>
        <a:p>
          <a:endParaRPr lang="tr-TR"/>
        </a:p>
      </dgm:t>
    </dgm:pt>
    <dgm:pt modelId="{70268C65-07BD-4EC2-B70D-0ACE5BC33C54}" type="pres">
      <dgm:prSet presAssocID="{D9563777-2041-42BE-9B3B-AEA6C9E25149}" presName="connector2" presStyleLbl="sibTrans2D1" presStyleIdx="1" presStyleCnt="2" custAng="19713253" custLinFactNeighborX="-37892" custLinFactNeighborY="6113"/>
      <dgm:spPr/>
      <dgm:t>
        <a:bodyPr/>
        <a:lstStyle/>
        <a:p>
          <a:endParaRPr lang="tr-TR"/>
        </a:p>
      </dgm:t>
    </dgm:pt>
  </dgm:ptLst>
  <dgm:cxnLst>
    <dgm:cxn modelId="{909E09B8-90C4-4226-A9A3-43971B6313C0}" srcId="{C9E13DE2-BFC3-4BAC-BA8E-3C69E5DCE0F6}" destId="{07823C7D-8450-4F7E-8705-D422FBAB4B4C}" srcOrd="1" destOrd="0" parTransId="{917DE5E8-5A2D-4855-B977-B205CBBE9C21}" sibTransId="{D9563777-2041-42BE-9B3B-AEA6C9E25149}"/>
    <dgm:cxn modelId="{60094472-6399-46BA-B201-1D0A8AB24ED9}" type="presOf" srcId="{C9E13DE2-BFC3-4BAC-BA8E-3C69E5DCE0F6}" destId="{434C2914-2AEE-48CD-9162-B9C18BC811C0}" srcOrd="0" destOrd="0" presId="urn:microsoft.com/office/officeart/2005/8/layout/gear1"/>
    <dgm:cxn modelId="{1089D1D9-84C9-4C0A-9A4E-4117B849C3BF}" srcId="{C9E13DE2-BFC3-4BAC-BA8E-3C69E5DCE0F6}" destId="{CA0CA96C-87D5-4F28-AC37-8485F9676A7B}" srcOrd="0" destOrd="0" parTransId="{567BEEFA-D4CB-4011-ABD8-3FBCDF7A1610}" sibTransId="{BD6C1175-5230-47B0-ADB4-723D99870423}"/>
    <dgm:cxn modelId="{ADDCD41E-61C1-46C0-96A9-6581A3479EC1}" type="presOf" srcId="{BD6C1175-5230-47B0-ADB4-723D99870423}" destId="{61E71CA0-6536-4CBF-BF19-6C06DC1B4F90}" srcOrd="0" destOrd="0" presId="urn:microsoft.com/office/officeart/2005/8/layout/gear1"/>
    <dgm:cxn modelId="{A59AD6C5-83ED-40FD-B6EC-AF2B7FD8E7F6}" type="presOf" srcId="{D9563777-2041-42BE-9B3B-AEA6C9E25149}" destId="{70268C65-07BD-4EC2-B70D-0ACE5BC33C54}" srcOrd="0" destOrd="0" presId="urn:microsoft.com/office/officeart/2005/8/layout/gear1"/>
    <dgm:cxn modelId="{FB189C32-312B-4EF0-8E35-3B81E649A972}" type="presOf" srcId="{07823C7D-8450-4F7E-8705-D422FBAB4B4C}" destId="{1E25E432-2CA5-4258-893B-7B7F9AA7FCF5}" srcOrd="0" destOrd="0" presId="urn:microsoft.com/office/officeart/2005/8/layout/gear1"/>
    <dgm:cxn modelId="{CBC3C016-A974-48B9-ADD4-7EB5D374811B}" type="presOf" srcId="{07823C7D-8450-4F7E-8705-D422FBAB4B4C}" destId="{D3631E8F-66DC-4FC0-B416-D3877693AB60}" srcOrd="1" destOrd="0" presId="urn:microsoft.com/office/officeart/2005/8/layout/gear1"/>
    <dgm:cxn modelId="{C7793AD3-B956-4E1C-BE0A-A5E215911F88}" type="presOf" srcId="{CA0CA96C-87D5-4F28-AC37-8485F9676A7B}" destId="{D770D637-C212-44E4-8C0D-ED29405B09D7}" srcOrd="0" destOrd="0" presId="urn:microsoft.com/office/officeart/2005/8/layout/gear1"/>
    <dgm:cxn modelId="{993478D3-0362-4BF1-A163-994DDAE288AA}" type="presOf" srcId="{07823C7D-8450-4F7E-8705-D422FBAB4B4C}" destId="{AE5077EE-058B-4E43-AA8F-9E0D2ABC60FD}" srcOrd="2" destOrd="0" presId="urn:microsoft.com/office/officeart/2005/8/layout/gear1"/>
    <dgm:cxn modelId="{CDD64ED6-1A70-43F4-AAEB-3184FCE8CA1A}" type="presOf" srcId="{CA0CA96C-87D5-4F28-AC37-8485F9676A7B}" destId="{2B859EC8-486D-4BCB-9174-F13C63F670FE}" srcOrd="2" destOrd="0" presId="urn:microsoft.com/office/officeart/2005/8/layout/gear1"/>
    <dgm:cxn modelId="{3DAC995E-C91F-4DFC-A5A6-6E26B5AAFA1C}" type="presOf" srcId="{CA0CA96C-87D5-4F28-AC37-8485F9676A7B}" destId="{9EA49308-4BD8-45DE-A937-969B6B213BA0}" srcOrd="1" destOrd="0" presId="urn:microsoft.com/office/officeart/2005/8/layout/gear1"/>
    <dgm:cxn modelId="{997E641E-82E5-4360-9248-83E07D375636}" type="presParOf" srcId="{434C2914-2AEE-48CD-9162-B9C18BC811C0}" destId="{D770D637-C212-44E4-8C0D-ED29405B09D7}" srcOrd="0" destOrd="0" presId="urn:microsoft.com/office/officeart/2005/8/layout/gear1"/>
    <dgm:cxn modelId="{1BE222D0-58FC-4FB3-AF60-B239FB30C0A7}" type="presParOf" srcId="{434C2914-2AEE-48CD-9162-B9C18BC811C0}" destId="{9EA49308-4BD8-45DE-A937-969B6B213BA0}" srcOrd="1" destOrd="0" presId="urn:microsoft.com/office/officeart/2005/8/layout/gear1"/>
    <dgm:cxn modelId="{E376A4CA-8218-4D10-96C6-83072D6273CA}" type="presParOf" srcId="{434C2914-2AEE-48CD-9162-B9C18BC811C0}" destId="{2B859EC8-486D-4BCB-9174-F13C63F670FE}" srcOrd="2" destOrd="0" presId="urn:microsoft.com/office/officeart/2005/8/layout/gear1"/>
    <dgm:cxn modelId="{146F7E53-482A-4687-B345-BCB7E13AFDF6}" type="presParOf" srcId="{434C2914-2AEE-48CD-9162-B9C18BC811C0}" destId="{1E25E432-2CA5-4258-893B-7B7F9AA7FCF5}" srcOrd="3" destOrd="0" presId="urn:microsoft.com/office/officeart/2005/8/layout/gear1"/>
    <dgm:cxn modelId="{2D2375B3-19CE-4BEF-AE61-23DA76161735}" type="presParOf" srcId="{434C2914-2AEE-48CD-9162-B9C18BC811C0}" destId="{D3631E8F-66DC-4FC0-B416-D3877693AB60}" srcOrd="4" destOrd="0" presId="urn:microsoft.com/office/officeart/2005/8/layout/gear1"/>
    <dgm:cxn modelId="{B3674390-F98D-447A-AA5B-C9BD2CE910AA}" type="presParOf" srcId="{434C2914-2AEE-48CD-9162-B9C18BC811C0}" destId="{AE5077EE-058B-4E43-AA8F-9E0D2ABC60FD}" srcOrd="5" destOrd="0" presId="urn:microsoft.com/office/officeart/2005/8/layout/gear1"/>
    <dgm:cxn modelId="{1B3262E5-7891-4BF6-B9DC-397973915F64}" type="presParOf" srcId="{434C2914-2AEE-48CD-9162-B9C18BC811C0}" destId="{61E71CA0-6536-4CBF-BF19-6C06DC1B4F90}" srcOrd="6" destOrd="0" presId="urn:microsoft.com/office/officeart/2005/8/layout/gear1"/>
    <dgm:cxn modelId="{ECCF0E92-2CB0-480B-9D27-F8835C116186}" type="presParOf" srcId="{434C2914-2AEE-48CD-9162-B9C18BC811C0}" destId="{70268C65-07BD-4EC2-B70D-0ACE5BC33C54}" srcOrd="7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D81EE-B1A5-40B8-882F-DAE7B3A6DD9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5C0D038-A20C-4548-8FDF-79105573819B}">
      <dgm:prSet phldrT="[Metin]" custT="1"/>
      <dgm:spPr/>
      <dgm:t>
        <a:bodyPr/>
        <a:lstStyle/>
        <a:p>
          <a:r>
            <a:rPr lang="tr-TR" sz="2000" dirty="0" err="1" smtClean="0"/>
            <a:t>Takipne</a:t>
          </a:r>
          <a:endParaRPr lang="tr-TR" sz="2000" dirty="0"/>
        </a:p>
      </dgm:t>
    </dgm:pt>
    <dgm:pt modelId="{622FE738-A2D0-4E81-9E01-8CA20A8BD498}" type="parTrans" cxnId="{FC888847-AA38-46E9-A652-581D47C90FB3}">
      <dgm:prSet/>
      <dgm:spPr/>
      <dgm:t>
        <a:bodyPr/>
        <a:lstStyle/>
        <a:p>
          <a:endParaRPr lang="tr-TR"/>
        </a:p>
      </dgm:t>
    </dgm:pt>
    <dgm:pt modelId="{A883834C-D649-4ED4-9017-E3328DA25F2D}" type="sibTrans" cxnId="{FC888847-AA38-46E9-A652-581D47C90FB3}">
      <dgm:prSet/>
      <dgm:spPr/>
      <dgm:t>
        <a:bodyPr/>
        <a:lstStyle/>
        <a:p>
          <a:endParaRPr lang="tr-TR"/>
        </a:p>
      </dgm:t>
    </dgm:pt>
    <dgm:pt modelId="{5B150F90-62CC-4B7D-9C1B-63E34008B417}">
      <dgm:prSet phldrT="[Metin]" custT="1"/>
      <dgm:spPr/>
      <dgm:t>
        <a:bodyPr/>
        <a:lstStyle/>
        <a:p>
          <a:r>
            <a:rPr lang="tr-TR" sz="2000" dirty="0" err="1" smtClean="0"/>
            <a:t>Retraksiyon</a:t>
          </a:r>
          <a:endParaRPr lang="tr-TR" sz="2000" dirty="0"/>
        </a:p>
      </dgm:t>
    </dgm:pt>
    <dgm:pt modelId="{572ADFBA-9AFB-4144-9C5A-B12EF1749A57}" type="parTrans" cxnId="{96604D29-7620-4B50-8D8E-F032E53FB44B}">
      <dgm:prSet/>
      <dgm:spPr/>
      <dgm:t>
        <a:bodyPr/>
        <a:lstStyle/>
        <a:p>
          <a:endParaRPr lang="tr-TR"/>
        </a:p>
      </dgm:t>
    </dgm:pt>
    <dgm:pt modelId="{7211FC19-A6DE-43E0-AC89-898CC47898E2}" type="sibTrans" cxnId="{96604D29-7620-4B50-8D8E-F032E53FB44B}">
      <dgm:prSet/>
      <dgm:spPr/>
      <dgm:t>
        <a:bodyPr/>
        <a:lstStyle/>
        <a:p>
          <a:endParaRPr lang="tr-TR"/>
        </a:p>
      </dgm:t>
    </dgm:pt>
    <dgm:pt modelId="{8F92ECE8-08A5-4F6C-8A2F-45AC18C6073B}">
      <dgm:prSet phldrT="[Metin]" custT="1"/>
      <dgm:spPr/>
      <dgm:t>
        <a:bodyPr/>
        <a:lstStyle/>
        <a:p>
          <a:r>
            <a:rPr lang="tr-TR" sz="2000" dirty="0" smtClean="0"/>
            <a:t>İnleme</a:t>
          </a:r>
          <a:endParaRPr lang="tr-TR" sz="2000" dirty="0"/>
        </a:p>
      </dgm:t>
    </dgm:pt>
    <dgm:pt modelId="{62DE775A-E809-4AE7-B4B3-4B2B5F65B75A}" type="parTrans" cxnId="{987E2BE7-078F-40A2-9DFC-FE0C2E64CD2F}">
      <dgm:prSet/>
      <dgm:spPr/>
      <dgm:t>
        <a:bodyPr/>
        <a:lstStyle/>
        <a:p>
          <a:endParaRPr lang="tr-TR"/>
        </a:p>
      </dgm:t>
    </dgm:pt>
    <dgm:pt modelId="{8A137722-4A9C-4362-9B1A-3D9F05EDAAEC}" type="sibTrans" cxnId="{987E2BE7-078F-40A2-9DFC-FE0C2E64CD2F}">
      <dgm:prSet/>
      <dgm:spPr/>
      <dgm:t>
        <a:bodyPr/>
        <a:lstStyle/>
        <a:p>
          <a:endParaRPr lang="tr-TR"/>
        </a:p>
      </dgm:t>
    </dgm:pt>
    <dgm:pt modelId="{0AC8F2DF-D61B-4515-A68A-97559B294E19}">
      <dgm:prSet phldrT="[Metin]" custT="1"/>
      <dgm:spPr/>
      <dgm:t>
        <a:bodyPr/>
        <a:lstStyle/>
        <a:p>
          <a:r>
            <a:rPr lang="tr-TR" sz="2000" dirty="0" err="1" smtClean="0"/>
            <a:t>Siyanoz</a:t>
          </a:r>
          <a:endParaRPr lang="tr-TR" sz="2000" dirty="0"/>
        </a:p>
      </dgm:t>
    </dgm:pt>
    <dgm:pt modelId="{C9EAEE75-24AC-4DA0-A6C0-585B5B376888}" type="parTrans" cxnId="{97D839CC-2322-4C3A-BA52-21EDB78DE298}">
      <dgm:prSet/>
      <dgm:spPr/>
      <dgm:t>
        <a:bodyPr/>
        <a:lstStyle/>
        <a:p>
          <a:endParaRPr lang="tr-TR"/>
        </a:p>
      </dgm:t>
    </dgm:pt>
    <dgm:pt modelId="{892672A1-C21B-48DB-A1D0-37236FF31433}" type="sibTrans" cxnId="{97D839CC-2322-4C3A-BA52-21EDB78DE298}">
      <dgm:prSet/>
      <dgm:spPr/>
      <dgm:t>
        <a:bodyPr/>
        <a:lstStyle/>
        <a:p>
          <a:endParaRPr lang="tr-TR"/>
        </a:p>
      </dgm:t>
    </dgm:pt>
    <dgm:pt modelId="{C2118244-732C-4C12-BE70-8C19C0B69F5E}" type="pres">
      <dgm:prSet presAssocID="{F22D81EE-B1A5-40B8-882F-DAE7B3A6DD9C}" presName="arrowDiagram" presStyleCnt="0">
        <dgm:presLayoutVars>
          <dgm:chMax val="5"/>
          <dgm:dir/>
          <dgm:resizeHandles val="exact"/>
        </dgm:presLayoutVars>
      </dgm:prSet>
      <dgm:spPr/>
    </dgm:pt>
    <dgm:pt modelId="{25239B2E-411C-4213-8333-610C046EE5FD}" type="pres">
      <dgm:prSet presAssocID="{F22D81EE-B1A5-40B8-882F-DAE7B3A6DD9C}" presName="arrow" presStyleLbl="bgShp" presStyleIdx="0" presStyleCnt="1" custLinFactNeighborX="92330" custLinFactNeighborY="81115"/>
      <dgm:spPr>
        <a:solidFill>
          <a:schemeClr val="bg2">
            <a:lumMod val="75000"/>
          </a:schemeClr>
        </a:solidFill>
      </dgm:spPr>
    </dgm:pt>
    <dgm:pt modelId="{5A919C03-9880-4354-9F95-7A9ADF1288F0}" type="pres">
      <dgm:prSet presAssocID="{F22D81EE-B1A5-40B8-882F-DAE7B3A6DD9C}" presName="arrowDiagram4" presStyleCnt="0"/>
      <dgm:spPr/>
    </dgm:pt>
    <dgm:pt modelId="{9BB0E230-253A-4E17-85C1-CAF78C8BF801}" type="pres">
      <dgm:prSet presAssocID="{45C0D038-A20C-4548-8FDF-79105573819B}" presName="bullet4a" presStyleLbl="node1" presStyleIdx="0" presStyleCnt="4"/>
      <dgm:spPr>
        <a:solidFill>
          <a:srgbClr val="002060"/>
        </a:solidFill>
      </dgm:spPr>
    </dgm:pt>
    <dgm:pt modelId="{8DC64664-9F6B-4D5C-84D1-7D5186B9FE55}" type="pres">
      <dgm:prSet presAssocID="{45C0D038-A20C-4548-8FDF-79105573819B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E7F212-9757-4C16-8AA6-EADE9D86AB78}" type="pres">
      <dgm:prSet presAssocID="{5B150F90-62CC-4B7D-9C1B-63E34008B417}" presName="bullet4b" presStyleLbl="node1" presStyleIdx="1" presStyleCnt="4"/>
      <dgm:spPr>
        <a:solidFill>
          <a:srgbClr val="002060"/>
        </a:solidFill>
      </dgm:spPr>
    </dgm:pt>
    <dgm:pt modelId="{C4B09B9C-ECAF-4E5A-B31E-7B46D17D35E6}" type="pres">
      <dgm:prSet presAssocID="{5B150F90-62CC-4B7D-9C1B-63E34008B417}" presName="textBox4b" presStyleLbl="revTx" presStyleIdx="1" presStyleCnt="4" custScaleX="138925" custScaleY="102276" custLinFactNeighborX="5625" custLinFactNeighborY="171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AFEC2F-4093-4300-AA22-E7F03860C98A}" type="pres">
      <dgm:prSet presAssocID="{8F92ECE8-08A5-4F6C-8A2F-45AC18C6073B}" presName="bullet4c" presStyleLbl="node1" presStyleIdx="2" presStyleCnt="4"/>
      <dgm:spPr>
        <a:solidFill>
          <a:srgbClr val="002060"/>
        </a:solidFill>
      </dgm:spPr>
    </dgm:pt>
    <dgm:pt modelId="{A363D3DF-AB61-447C-9A62-B06B38D85256}" type="pres">
      <dgm:prSet presAssocID="{8F92ECE8-08A5-4F6C-8A2F-45AC18C6073B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B53ECF-7A54-442E-AED3-312487880399}" type="pres">
      <dgm:prSet presAssocID="{0AC8F2DF-D61B-4515-A68A-97559B294E19}" presName="bullet4d" presStyleLbl="node1" presStyleIdx="3" presStyleCnt="4"/>
      <dgm:spPr>
        <a:solidFill>
          <a:srgbClr val="002060"/>
        </a:solidFill>
      </dgm:spPr>
    </dgm:pt>
    <dgm:pt modelId="{3205E5CA-C728-4153-AA0F-6455763FF02B}" type="pres">
      <dgm:prSet presAssocID="{0AC8F2DF-D61B-4515-A68A-97559B294E19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7D839CC-2322-4C3A-BA52-21EDB78DE298}" srcId="{F22D81EE-B1A5-40B8-882F-DAE7B3A6DD9C}" destId="{0AC8F2DF-D61B-4515-A68A-97559B294E19}" srcOrd="3" destOrd="0" parTransId="{C9EAEE75-24AC-4DA0-A6C0-585B5B376888}" sibTransId="{892672A1-C21B-48DB-A1D0-37236FF31433}"/>
    <dgm:cxn modelId="{775E1390-DE24-4EDA-8443-91BBC1FAFBD2}" type="presOf" srcId="{8F92ECE8-08A5-4F6C-8A2F-45AC18C6073B}" destId="{A363D3DF-AB61-447C-9A62-B06B38D85256}" srcOrd="0" destOrd="0" presId="urn:microsoft.com/office/officeart/2005/8/layout/arrow2"/>
    <dgm:cxn modelId="{987E2BE7-078F-40A2-9DFC-FE0C2E64CD2F}" srcId="{F22D81EE-B1A5-40B8-882F-DAE7B3A6DD9C}" destId="{8F92ECE8-08A5-4F6C-8A2F-45AC18C6073B}" srcOrd="2" destOrd="0" parTransId="{62DE775A-E809-4AE7-B4B3-4B2B5F65B75A}" sibTransId="{8A137722-4A9C-4362-9B1A-3D9F05EDAAEC}"/>
    <dgm:cxn modelId="{F832F5E0-88BC-440C-B23A-C798DDB395CC}" type="presOf" srcId="{5B150F90-62CC-4B7D-9C1B-63E34008B417}" destId="{C4B09B9C-ECAF-4E5A-B31E-7B46D17D35E6}" srcOrd="0" destOrd="0" presId="urn:microsoft.com/office/officeart/2005/8/layout/arrow2"/>
    <dgm:cxn modelId="{96604D29-7620-4B50-8D8E-F032E53FB44B}" srcId="{F22D81EE-B1A5-40B8-882F-DAE7B3A6DD9C}" destId="{5B150F90-62CC-4B7D-9C1B-63E34008B417}" srcOrd="1" destOrd="0" parTransId="{572ADFBA-9AFB-4144-9C5A-B12EF1749A57}" sibTransId="{7211FC19-A6DE-43E0-AC89-898CC47898E2}"/>
    <dgm:cxn modelId="{D4AC58B8-D99C-4569-9790-FB74609419B0}" type="presOf" srcId="{F22D81EE-B1A5-40B8-882F-DAE7B3A6DD9C}" destId="{C2118244-732C-4C12-BE70-8C19C0B69F5E}" srcOrd="0" destOrd="0" presId="urn:microsoft.com/office/officeart/2005/8/layout/arrow2"/>
    <dgm:cxn modelId="{929D2923-B59E-4C80-83B4-19FB3FE925A1}" type="presOf" srcId="{0AC8F2DF-D61B-4515-A68A-97559B294E19}" destId="{3205E5CA-C728-4153-AA0F-6455763FF02B}" srcOrd="0" destOrd="0" presId="urn:microsoft.com/office/officeart/2005/8/layout/arrow2"/>
    <dgm:cxn modelId="{FC888847-AA38-46E9-A652-581D47C90FB3}" srcId="{F22D81EE-B1A5-40B8-882F-DAE7B3A6DD9C}" destId="{45C0D038-A20C-4548-8FDF-79105573819B}" srcOrd="0" destOrd="0" parTransId="{622FE738-A2D0-4E81-9E01-8CA20A8BD498}" sibTransId="{A883834C-D649-4ED4-9017-E3328DA25F2D}"/>
    <dgm:cxn modelId="{15939422-ACC7-4996-AA06-67A6440E3DFC}" type="presOf" srcId="{45C0D038-A20C-4548-8FDF-79105573819B}" destId="{8DC64664-9F6B-4D5C-84D1-7D5186B9FE55}" srcOrd="0" destOrd="0" presId="urn:microsoft.com/office/officeart/2005/8/layout/arrow2"/>
    <dgm:cxn modelId="{10498032-DAEE-4BC1-95CD-817FD93C3845}" type="presParOf" srcId="{C2118244-732C-4C12-BE70-8C19C0B69F5E}" destId="{25239B2E-411C-4213-8333-610C046EE5FD}" srcOrd="0" destOrd="0" presId="urn:microsoft.com/office/officeart/2005/8/layout/arrow2"/>
    <dgm:cxn modelId="{DB8B868A-4C5E-4555-8DA8-0486DF86F969}" type="presParOf" srcId="{C2118244-732C-4C12-BE70-8C19C0B69F5E}" destId="{5A919C03-9880-4354-9F95-7A9ADF1288F0}" srcOrd="1" destOrd="0" presId="urn:microsoft.com/office/officeart/2005/8/layout/arrow2"/>
    <dgm:cxn modelId="{7CB45431-175A-4CFE-AF4A-1A996272100E}" type="presParOf" srcId="{5A919C03-9880-4354-9F95-7A9ADF1288F0}" destId="{9BB0E230-253A-4E17-85C1-CAF78C8BF801}" srcOrd="0" destOrd="0" presId="urn:microsoft.com/office/officeart/2005/8/layout/arrow2"/>
    <dgm:cxn modelId="{3791FEC1-0FB2-4C8B-879A-B1696FCD9ABD}" type="presParOf" srcId="{5A919C03-9880-4354-9F95-7A9ADF1288F0}" destId="{8DC64664-9F6B-4D5C-84D1-7D5186B9FE55}" srcOrd="1" destOrd="0" presId="urn:microsoft.com/office/officeart/2005/8/layout/arrow2"/>
    <dgm:cxn modelId="{A9DE8557-CAEB-4A99-817C-E1420B4DF0D0}" type="presParOf" srcId="{5A919C03-9880-4354-9F95-7A9ADF1288F0}" destId="{EFE7F212-9757-4C16-8AA6-EADE9D86AB78}" srcOrd="2" destOrd="0" presId="urn:microsoft.com/office/officeart/2005/8/layout/arrow2"/>
    <dgm:cxn modelId="{6CD3DE5B-5D4E-4298-AC40-1A34812B3072}" type="presParOf" srcId="{5A919C03-9880-4354-9F95-7A9ADF1288F0}" destId="{C4B09B9C-ECAF-4E5A-B31E-7B46D17D35E6}" srcOrd="3" destOrd="0" presId="urn:microsoft.com/office/officeart/2005/8/layout/arrow2"/>
    <dgm:cxn modelId="{D33341BA-B025-4FB8-9089-504FE32B0B9E}" type="presParOf" srcId="{5A919C03-9880-4354-9F95-7A9ADF1288F0}" destId="{ECAFEC2F-4093-4300-AA22-E7F03860C98A}" srcOrd="4" destOrd="0" presId="urn:microsoft.com/office/officeart/2005/8/layout/arrow2"/>
    <dgm:cxn modelId="{0C29ADE0-0A89-432C-A8CD-C7D242EF72EB}" type="presParOf" srcId="{5A919C03-9880-4354-9F95-7A9ADF1288F0}" destId="{A363D3DF-AB61-447C-9A62-B06B38D85256}" srcOrd="5" destOrd="0" presId="urn:microsoft.com/office/officeart/2005/8/layout/arrow2"/>
    <dgm:cxn modelId="{9F1B629D-75DE-4481-B66E-5076C690D7F2}" type="presParOf" srcId="{5A919C03-9880-4354-9F95-7A9ADF1288F0}" destId="{28B53ECF-7A54-442E-AED3-312487880399}" srcOrd="6" destOrd="0" presId="urn:microsoft.com/office/officeart/2005/8/layout/arrow2"/>
    <dgm:cxn modelId="{20A33309-2A5A-4E3C-AE41-0BF9AEF2D29D}" type="presParOf" srcId="{5A919C03-9880-4354-9F95-7A9ADF1288F0}" destId="{3205E5CA-C728-4153-AA0F-6455763FF02B}" srcOrd="7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936F4F-F38A-47CD-AB34-FEB79B4EA7A5}" type="doc">
      <dgm:prSet loTypeId="urn:microsoft.com/office/officeart/2005/8/layout/pyramid2" loCatId="list" qsTypeId="urn:microsoft.com/office/officeart/2005/8/quickstyle/simple1" qsCatId="simple" csTypeId="urn:microsoft.com/office/officeart/2005/8/colors/accent3_1" csCatId="accent3" phldr="1"/>
      <dgm:spPr/>
    </dgm:pt>
    <dgm:pt modelId="{982469C6-46F8-4143-B010-EA256B93FB7B}">
      <dgm:prSet phldrT="[Metin]" custT="1"/>
      <dgm:spPr/>
      <dgm:t>
        <a:bodyPr/>
        <a:lstStyle/>
        <a:p>
          <a:r>
            <a:rPr lang="tr-TR" sz="2400" b="1" dirty="0" smtClean="0"/>
            <a:t>HAVA YOLU</a:t>
          </a:r>
          <a:endParaRPr lang="tr-TR" sz="2400" b="1" dirty="0"/>
        </a:p>
      </dgm:t>
    </dgm:pt>
    <dgm:pt modelId="{9274CE53-AB42-4964-97B6-A2E804032710}" type="parTrans" cxnId="{17B5DBB6-CE27-4725-B4E2-CAEC8AE9F676}">
      <dgm:prSet/>
      <dgm:spPr/>
      <dgm:t>
        <a:bodyPr/>
        <a:lstStyle/>
        <a:p>
          <a:endParaRPr lang="tr-TR"/>
        </a:p>
      </dgm:t>
    </dgm:pt>
    <dgm:pt modelId="{015BF7E3-5600-40ED-87B3-063DA734B562}" type="sibTrans" cxnId="{17B5DBB6-CE27-4725-B4E2-CAEC8AE9F676}">
      <dgm:prSet/>
      <dgm:spPr/>
      <dgm:t>
        <a:bodyPr/>
        <a:lstStyle/>
        <a:p>
          <a:endParaRPr lang="tr-TR"/>
        </a:p>
      </dgm:t>
    </dgm:pt>
    <dgm:pt modelId="{950C58B8-D4E6-496E-B1D0-C427933FD3F4}">
      <dgm:prSet phldrT="[Metin]" custT="1"/>
      <dgm:spPr/>
      <dgm:t>
        <a:bodyPr/>
        <a:lstStyle/>
        <a:p>
          <a:r>
            <a:rPr lang="tr-TR" sz="2400" b="1" dirty="0" smtClean="0"/>
            <a:t>AKCİĞER</a:t>
          </a:r>
          <a:endParaRPr lang="tr-TR" sz="2400" b="1" dirty="0"/>
        </a:p>
      </dgm:t>
    </dgm:pt>
    <dgm:pt modelId="{B2BC1B26-48F9-4BA4-8F88-2C6E403276C6}" type="parTrans" cxnId="{C83E499E-AC20-4AEF-B070-A08DCB2AED4D}">
      <dgm:prSet/>
      <dgm:spPr/>
      <dgm:t>
        <a:bodyPr/>
        <a:lstStyle/>
        <a:p>
          <a:endParaRPr lang="tr-TR"/>
        </a:p>
      </dgm:t>
    </dgm:pt>
    <dgm:pt modelId="{02A734AB-1A79-441C-B3C3-B7C32C79F1D0}" type="sibTrans" cxnId="{C83E499E-AC20-4AEF-B070-A08DCB2AED4D}">
      <dgm:prSet/>
      <dgm:spPr/>
      <dgm:t>
        <a:bodyPr/>
        <a:lstStyle/>
        <a:p>
          <a:endParaRPr lang="tr-TR"/>
        </a:p>
      </dgm:t>
    </dgm:pt>
    <dgm:pt modelId="{357F11D8-3CDC-41A4-99C0-4288FD6F5FF8}">
      <dgm:prSet phldrT="[Metin]" custT="1"/>
      <dgm:spPr/>
      <dgm:t>
        <a:bodyPr/>
        <a:lstStyle/>
        <a:p>
          <a:r>
            <a:rPr lang="tr-TR" sz="2400" b="1" dirty="0" smtClean="0"/>
            <a:t>AKCİĞER DIŞI</a:t>
          </a:r>
        </a:p>
        <a:p>
          <a:r>
            <a:rPr lang="tr-TR" sz="1800" dirty="0" err="1" smtClean="0"/>
            <a:t>Kardiovasküler</a:t>
          </a:r>
          <a:endParaRPr lang="tr-TR" sz="1800" dirty="0" smtClean="0"/>
        </a:p>
        <a:p>
          <a:r>
            <a:rPr lang="tr-TR" sz="1800" dirty="0" err="1" smtClean="0"/>
            <a:t>Metabolik</a:t>
          </a:r>
          <a:endParaRPr lang="tr-TR" sz="1800" dirty="0" smtClean="0"/>
        </a:p>
        <a:p>
          <a:r>
            <a:rPr lang="tr-TR" sz="1800" dirty="0" smtClean="0"/>
            <a:t>Nörolojik</a:t>
          </a:r>
          <a:endParaRPr lang="tr-TR" sz="1400" dirty="0"/>
        </a:p>
      </dgm:t>
    </dgm:pt>
    <dgm:pt modelId="{103144E6-52F3-429E-BECF-807FBCDBF822}" type="parTrans" cxnId="{0C2B426C-BA48-4871-B477-E40B233C0118}">
      <dgm:prSet/>
      <dgm:spPr/>
      <dgm:t>
        <a:bodyPr/>
        <a:lstStyle/>
        <a:p>
          <a:endParaRPr lang="tr-TR"/>
        </a:p>
      </dgm:t>
    </dgm:pt>
    <dgm:pt modelId="{0F29F525-DD3D-4123-9AAA-095F08DD29A8}" type="sibTrans" cxnId="{0C2B426C-BA48-4871-B477-E40B233C0118}">
      <dgm:prSet/>
      <dgm:spPr/>
      <dgm:t>
        <a:bodyPr/>
        <a:lstStyle/>
        <a:p>
          <a:endParaRPr lang="tr-TR"/>
        </a:p>
      </dgm:t>
    </dgm:pt>
    <dgm:pt modelId="{CCCC9F9A-D65C-4085-B772-42176A0556EC}" type="pres">
      <dgm:prSet presAssocID="{93936F4F-F38A-47CD-AB34-FEB79B4EA7A5}" presName="compositeShape" presStyleCnt="0">
        <dgm:presLayoutVars>
          <dgm:dir/>
          <dgm:resizeHandles/>
        </dgm:presLayoutVars>
      </dgm:prSet>
      <dgm:spPr/>
    </dgm:pt>
    <dgm:pt modelId="{F0FA66C2-F754-4FCA-9168-1C3579059FF2}" type="pres">
      <dgm:prSet presAssocID="{93936F4F-F38A-47CD-AB34-FEB79B4EA7A5}" presName="pyramid" presStyleLbl="node1" presStyleIdx="0" presStyleCnt="1" custAng="10800000" custLinFactNeighborX="-46900" custLinFactNeighborY="1582"/>
      <dgm:spPr/>
    </dgm:pt>
    <dgm:pt modelId="{6E68CF44-FE07-48A7-912C-8FBF82FFB7D2}" type="pres">
      <dgm:prSet presAssocID="{93936F4F-F38A-47CD-AB34-FEB79B4EA7A5}" presName="theList" presStyleCnt="0"/>
      <dgm:spPr/>
    </dgm:pt>
    <dgm:pt modelId="{DA6EE47B-5265-4E74-A0FA-BFE32EE6D37B}" type="pres">
      <dgm:prSet presAssocID="{982469C6-46F8-4143-B010-EA256B93FB7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4053D4-A6CB-4FDD-9E62-3CF670FC8A10}" type="pres">
      <dgm:prSet presAssocID="{982469C6-46F8-4143-B010-EA256B93FB7B}" presName="aSpace" presStyleCnt="0"/>
      <dgm:spPr/>
    </dgm:pt>
    <dgm:pt modelId="{DB8229DE-A12E-4A66-B8C7-8F1D9D7A1CD5}" type="pres">
      <dgm:prSet presAssocID="{950C58B8-D4E6-496E-B1D0-C427933FD3F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3F4A76-F360-41A3-AB9E-6E8BDFD8CE88}" type="pres">
      <dgm:prSet presAssocID="{950C58B8-D4E6-496E-B1D0-C427933FD3F4}" presName="aSpace" presStyleCnt="0"/>
      <dgm:spPr/>
    </dgm:pt>
    <dgm:pt modelId="{06CAE032-6412-404A-A940-7350A01E51CE}" type="pres">
      <dgm:prSet presAssocID="{357F11D8-3CDC-41A4-99C0-4288FD6F5FF8}" presName="aNode" presStyleLbl="fgAcc1" presStyleIdx="2" presStyleCnt="3" custScaleX="101525" custScaleY="3015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B7A90E-3818-4A67-8753-4A25FF8F54C7}" type="pres">
      <dgm:prSet presAssocID="{357F11D8-3CDC-41A4-99C0-4288FD6F5FF8}" presName="aSpace" presStyleCnt="0"/>
      <dgm:spPr/>
    </dgm:pt>
  </dgm:ptLst>
  <dgm:cxnLst>
    <dgm:cxn modelId="{23B1148B-7ECD-4DA1-95A8-E8270F442E14}" type="presOf" srcId="{950C58B8-D4E6-496E-B1D0-C427933FD3F4}" destId="{DB8229DE-A12E-4A66-B8C7-8F1D9D7A1CD5}" srcOrd="0" destOrd="0" presId="urn:microsoft.com/office/officeart/2005/8/layout/pyramid2"/>
    <dgm:cxn modelId="{0C2B426C-BA48-4871-B477-E40B233C0118}" srcId="{93936F4F-F38A-47CD-AB34-FEB79B4EA7A5}" destId="{357F11D8-3CDC-41A4-99C0-4288FD6F5FF8}" srcOrd="2" destOrd="0" parTransId="{103144E6-52F3-429E-BECF-807FBCDBF822}" sibTransId="{0F29F525-DD3D-4123-9AAA-095F08DD29A8}"/>
    <dgm:cxn modelId="{17B5DBB6-CE27-4725-B4E2-CAEC8AE9F676}" srcId="{93936F4F-F38A-47CD-AB34-FEB79B4EA7A5}" destId="{982469C6-46F8-4143-B010-EA256B93FB7B}" srcOrd="0" destOrd="0" parTransId="{9274CE53-AB42-4964-97B6-A2E804032710}" sibTransId="{015BF7E3-5600-40ED-87B3-063DA734B562}"/>
    <dgm:cxn modelId="{C83E499E-AC20-4AEF-B070-A08DCB2AED4D}" srcId="{93936F4F-F38A-47CD-AB34-FEB79B4EA7A5}" destId="{950C58B8-D4E6-496E-B1D0-C427933FD3F4}" srcOrd="1" destOrd="0" parTransId="{B2BC1B26-48F9-4BA4-8F88-2C6E403276C6}" sibTransId="{02A734AB-1A79-441C-B3C3-B7C32C79F1D0}"/>
    <dgm:cxn modelId="{7C68616B-7F65-4E82-A164-92DCFDF19B3F}" type="presOf" srcId="{93936F4F-F38A-47CD-AB34-FEB79B4EA7A5}" destId="{CCCC9F9A-D65C-4085-B772-42176A0556EC}" srcOrd="0" destOrd="0" presId="urn:microsoft.com/office/officeart/2005/8/layout/pyramid2"/>
    <dgm:cxn modelId="{EF6241A8-8F22-46C7-8DC3-778BFBCC6BC1}" type="presOf" srcId="{357F11D8-3CDC-41A4-99C0-4288FD6F5FF8}" destId="{06CAE032-6412-404A-A940-7350A01E51CE}" srcOrd="0" destOrd="0" presId="urn:microsoft.com/office/officeart/2005/8/layout/pyramid2"/>
    <dgm:cxn modelId="{4B7F891D-CE3C-4794-BD33-3D88F3C6473B}" type="presOf" srcId="{982469C6-46F8-4143-B010-EA256B93FB7B}" destId="{DA6EE47B-5265-4E74-A0FA-BFE32EE6D37B}" srcOrd="0" destOrd="0" presId="urn:microsoft.com/office/officeart/2005/8/layout/pyramid2"/>
    <dgm:cxn modelId="{31A192A3-CBF3-4856-8258-49D3CCE2E1AC}" type="presParOf" srcId="{CCCC9F9A-D65C-4085-B772-42176A0556EC}" destId="{F0FA66C2-F754-4FCA-9168-1C3579059FF2}" srcOrd="0" destOrd="0" presId="urn:microsoft.com/office/officeart/2005/8/layout/pyramid2"/>
    <dgm:cxn modelId="{91559B54-C66F-41CB-B3BF-50DA34C95A09}" type="presParOf" srcId="{CCCC9F9A-D65C-4085-B772-42176A0556EC}" destId="{6E68CF44-FE07-48A7-912C-8FBF82FFB7D2}" srcOrd="1" destOrd="0" presId="urn:microsoft.com/office/officeart/2005/8/layout/pyramid2"/>
    <dgm:cxn modelId="{C44680BC-E049-49AC-8387-748340B8A045}" type="presParOf" srcId="{6E68CF44-FE07-48A7-912C-8FBF82FFB7D2}" destId="{DA6EE47B-5265-4E74-A0FA-BFE32EE6D37B}" srcOrd="0" destOrd="0" presId="urn:microsoft.com/office/officeart/2005/8/layout/pyramid2"/>
    <dgm:cxn modelId="{BA1BFFC6-AFCF-4451-94B3-09CB4F32CD6F}" type="presParOf" srcId="{6E68CF44-FE07-48A7-912C-8FBF82FFB7D2}" destId="{4D4053D4-A6CB-4FDD-9E62-3CF670FC8A10}" srcOrd="1" destOrd="0" presId="urn:microsoft.com/office/officeart/2005/8/layout/pyramid2"/>
    <dgm:cxn modelId="{5491544B-9B9E-4F65-A61D-C2C12636C4FA}" type="presParOf" srcId="{6E68CF44-FE07-48A7-912C-8FBF82FFB7D2}" destId="{DB8229DE-A12E-4A66-B8C7-8F1D9D7A1CD5}" srcOrd="2" destOrd="0" presId="urn:microsoft.com/office/officeart/2005/8/layout/pyramid2"/>
    <dgm:cxn modelId="{3964DF5A-769B-4B55-9A64-3EE7B755161B}" type="presParOf" srcId="{6E68CF44-FE07-48A7-912C-8FBF82FFB7D2}" destId="{6B3F4A76-F360-41A3-AB9E-6E8BDFD8CE88}" srcOrd="3" destOrd="0" presId="urn:microsoft.com/office/officeart/2005/8/layout/pyramid2"/>
    <dgm:cxn modelId="{61267ABD-E89B-40D8-A0CE-DFE3092DDFFE}" type="presParOf" srcId="{6E68CF44-FE07-48A7-912C-8FBF82FFB7D2}" destId="{06CAE032-6412-404A-A940-7350A01E51CE}" srcOrd="4" destOrd="0" presId="urn:microsoft.com/office/officeart/2005/8/layout/pyramid2"/>
    <dgm:cxn modelId="{A33FA23F-51A3-461A-BF59-5B86E6088781}" type="presParOf" srcId="{6E68CF44-FE07-48A7-912C-8FBF82FFB7D2}" destId="{6AB7A90E-3818-4A67-8753-4A25FF8F54C7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92D20D-117A-394A-B202-5AEDCFC91EA2}" type="doc">
      <dgm:prSet loTypeId="urn:microsoft.com/office/officeart/2005/8/layout/arrow6" loCatId="" qsTypeId="urn:microsoft.com/office/officeart/2005/8/quickstyle/3D9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4D0E9AD-36A3-DA47-88FF-2DA0334E3A8E}">
      <dgm:prSet phldrT="[Text]" custT="1"/>
      <dgm:spPr/>
      <dgm:t>
        <a:bodyPr/>
        <a:lstStyle/>
        <a:p>
          <a:r>
            <a:rPr lang="de-DE" sz="4400" b="1" dirty="0" smtClean="0"/>
            <a:t>Ö</a:t>
          </a:r>
          <a:r>
            <a:rPr lang="en-US" sz="4400" b="1" dirty="0" err="1" smtClean="0"/>
            <a:t>nleme</a:t>
          </a:r>
          <a:endParaRPr lang="en-US" sz="4400" b="1" dirty="0" smtClean="0"/>
        </a:p>
        <a:p>
          <a:endParaRPr lang="en-US" sz="4400" b="1" dirty="0"/>
        </a:p>
      </dgm:t>
    </dgm:pt>
    <dgm:pt modelId="{085AADEC-0944-EA4A-982D-C5B1BF44C912}" type="parTrans" cxnId="{F8D95B2D-5EC0-F048-9A79-9D681A691494}">
      <dgm:prSet/>
      <dgm:spPr/>
      <dgm:t>
        <a:bodyPr/>
        <a:lstStyle/>
        <a:p>
          <a:endParaRPr lang="en-US"/>
        </a:p>
      </dgm:t>
    </dgm:pt>
    <dgm:pt modelId="{29BB420B-C3BD-F34F-9DCA-585DA8FF3CCF}" type="sibTrans" cxnId="{F8D95B2D-5EC0-F048-9A79-9D681A691494}">
      <dgm:prSet/>
      <dgm:spPr/>
      <dgm:t>
        <a:bodyPr/>
        <a:lstStyle/>
        <a:p>
          <a:endParaRPr lang="en-US"/>
        </a:p>
      </dgm:t>
    </dgm:pt>
    <dgm:pt modelId="{5365738F-8C38-FE49-BFF2-DDA5FD9479FF}">
      <dgm:prSet phldrT="[Text]" custT="1"/>
      <dgm:spPr/>
      <dgm:t>
        <a:bodyPr/>
        <a:lstStyle/>
        <a:p>
          <a:r>
            <a:rPr lang="en-US" sz="4400" b="1" dirty="0" err="1" smtClean="0"/>
            <a:t>Tedavi</a:t>
          </a:r>
          <a:endParaRPr lang="en-US" sz="4400" b="1" dirty="0" smtClean="0"/>
        </a:p>
        <a:p>
          <a:endParaRPr lang="en-US" sz="3600" b="1" dirty="0" smtClean="0"/>
        </a:p>
      </dgm:t>
    </dgm:pt>
    <dgm:pt modelId="{BDF27B79-657D-2742-ABF4-B40000B50FAA}" type="parTrans" cxnId="{D5E9D3E8-FEE1-0F4F-BB03-DE50088946D7}">
      <dgm:prSet/>
      <dgm:spPr/>
      <dgm:t>
        <a:bodyPr/>
        <a:lstStyle/>
        <a:p>
          <a:endParaRPr lang="en-US"/>
        </a:p>
      </dgm:t>
    </dgm:pt>
    <dgm:pt modelId="{441016BC-4F82-C346-BE19-A62F8F745C01}" type="sibTrans" cxnId="{D5E9D3E8-FEE1-0F4F-BB03-DE50088946D7}">
      <dgm:prSet/>
      <dgm:spPr/>
      <dgm:t>
        <a:bodyPr/>
        <a:lstStyle/>
        <a:p>
          <a:endParaRPr lang="en-US"/>
        </a:p>
      </dgm:t>
    </dgm:pt>
    <dgm:pt modelId="{2E399E1C-4B7F-7947-8EFF-857DB4A46D9F}" type="pres">
      <dgm:prSet presAssocID="{9B92D20D-117A-394A-B202-5AEDCFC91EA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30810B-77E1-7845-9F05-CCA9A8FBCCAC}" type="pres">
      <dgm:prSet presAssocID="{9B92D20D-117A-394A-B202-5AEDCFC91EA2}" presName="ribbon" presStyleLbl="node1" presStyleIdx="0" presStyleCnt="1" custLinFactNeighborY="-1447"/>
      <dgm:spPr/>
      <dgm:t>
        <a:bodyPr/>
        <a:lstStyle/>
        <a:p>
          <a:endParaRPr lang="en-US"/>
        </a:p>
      </dgm:t>
    </dgm:pt>
    <dgm:pt modelId="{9440B0B0-511F-B947-9557-4CBE827C35FE}" type="pres">
      <dgm:prSet presAssocID="{9B92D20D-117A-394A-B202-5AEDCFC91EA2}" presName="leftArrowText" presStyleLbl="node1" presStyleIdx="0" presStyleCnt="1" custLinFactNeighborX="-2301" custLinFactNeighborY="202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D334E-F94E-7148-98D3-63D61FFF6274}" type="pres">
      <dgm:prSet presAssocID="{9B92D20D-117A-394A-B202-5AEDCFC91EA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566DE-AEB3-47E3-97E6-C7B4ED17401B}" type="presOf" srcId="{9B92D20D-117A-394A-B202-5AEDCFC91EA2}" destId="{2E399E1C-4B7F-7947-8EFF-857DB4A46D9F}" srcOrd="0" destOrd="0" presId="urn:microsoft.com/office/officeart/2005/8/layout/arrow6"/>
    <dgm:cxn modelId="{D7D41213-3967-41FC-91A4-54C7377ECC90}" type="presOf" srcId="{54D0E9AD-36A3-DA47-88FF-2DA0334E3A8E}" destId="{9440B0B0-511F-B947-9557-4CBE827C35FE}" srcOrd="0" destOrd="0" presId="urn:microsoft.com/office/officeart/2005/8/layout/arrow6"/>
    <dgm:cxn modelId="{D5AD76BE-0707-4D6D-B5B1-988DFE007627}" type="presOf" srcId="{5365738F-8C38-FE49-BFF2-DDA5FD9479FF}" destId="{5B9D334E-F94E-7148-98D3-63D61FFF6274}" srcOrd="0" destOrd="0" presId="urn:microsoft.com/office/officeart/2005/8/layout/arrow6"/>
    <dgm:cxn modelId="{D5E9D3E8-FEE1-0F4F-BB03-DE50088946D7}" srcId="{9B92D20D-117A-394A-B202-5AEDCFC91EA2}" destId="{5365738F-8C38-FE49-BFF2-DDA5FD9479FF}" srcOrd="1" destOrd="0" parTransId="{BDF27B79-657D-2742-ABF4-B40000B50FAA}" sibTransId="{441016BC-4F82-C346-BE19-A62F8F745C01}"/>
    <dgm:cxn modelId="{F8D95B2D-5EC0-F048-9A79-9D681A691494}" srcId="{9B92D20D-117A-394A-B202-5AEDCFC91EA2}" destId="{54D0E9AD-36A3-DA47-88FF-2DA0334E3A8E}" srcOrd="0" destOrd="0" parTransId="{085AADEC-0944-EA4A-982D-C5B1BF44C912}" sibTransId="{29BB420B-C3BD-F34F-9DCA-585DA8FF3CCF}"/>
    <dgm:cxn modelId="{692B7B79-D8E8-4605-A1EE-E5521261AF59}" type="presParOf" srcId="{2E399E1C-4B7F-7947-8EFF-857DB4A46D9F}" destId="{F930810B-77E1-7845-9F05-CCA9A8FBCCAC}" srcOrd="0" destOrd="0" presId="urn:microsoft.com/office/officeart/2005/8/layout/arrow6"/>
    <dgm:cxn modelId="{E004F650-684D-4902-9049-C668F332B8A9}" type="presParOf" srcId="{2E399E1C-4B7F-7947-8EFF-857DB4A46D9F}" destId="{9440B0B0-511F-B947-9557-4CBE827C35FE}" srcOrd="1" destOrd="0" presId="urn:microsoft.com/office/officeart/2005/8/layout/arrow6"/>
    <dgm:cxn modelId="{019F6260-C9D5-4E35-8A9A-B0689925DCFA}" type="presParOf" srcId="{2E399E1C-4B7F-7947-8EFF-857DB4A46D9F}" destId="{5B9D334E-F94E-7148-98D3-63D61FFF6274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0D637-C212-44E4-8C0D-ED29405B09D7}">
      <dsp:nvSpPr>
        <dsp:cNvPr id="0" name=""/>
        <dsp:cNvSpPr/>
      </dsp:nvSpPr>
      <dsp:spPr>
        <a:xfrm>
          <a:off x="3564384" y="1656185"/>
          <a:ext cx="2956199" cy="2410555"/>
        </a:xfrm>
        <a:prstGeom prst="gear9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TANI/TEDAVİ/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SEVK/ İZLEM</a:t>
          </a:r>
          <a:endParaRPr lang="tr-TR" sz="2000" b="1" kern="1200" dirty="0"/>
        </a:p>
      </dsp:txBody>
      <dsp:txXfrm>
        <a:off x="4117931" y="2220846"/>
        <a:ext cx="1849105" cy="1239075"/>
      </dsp:txXfrm>
    </dsp:sp>
    <dsp:sp modelId="{1E25E432-2CA5-4258-893B-7B7F9AA7FCF5}">
      <dsp:nvSpPr>
        <dsp:cNvPr id="0" name=""/>
        <dsp:cNvSpPr/>
      </dsp:nvSpPr>
      <dsp:spPr>
        <a:xfrm>
          <a:off x="792095" y="1368146"/>
          <a:ext cx="3446081" cy="2406788"/>
        </a:xfrm>
        <a:prstGeom prst="gear6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ACİL GİRİŞİM</a:t>
          </a:r>
          <a:endParaRPr lang="tr-TR" sz="2000" b="1" kern="1200" dirty="0"/>
        </a:p>
      </dsp:txBody>
      <dsp:txXfrm>
        <a:off x="1549084" y="1977724"/>
        <a:ext cx="1932103" cy="1187632"/>
      </dsp:txXfrm>
    </dsp:sp>
    <dsp:sp modelId="{61E71CA0-6536-4CBF-BF19-6C06DC1B4F90}">
      <dsp:nvSpPr>
        <dsp:cNvPr id="0" name=""/>
        <dsp:cNvSpPr/>
      </dsp:nvSpPr>
      <dsp:spPr>
        <a:xfrm rot="403357">
          <a:off x="4160739" y="1244422"/>
          <a:ext cx="2982190" cy="2982190"/>
        </a:xfrm>
        <a:prstGeom prst="circularArrow">
          <a:avLst>
            <a:gd name="adj1" fmla="val 4878"/>
            <a:gd name="adj2" fmla="val 312630"/>
            <a:gd name="adj3" fmla="val 3159069"/>
            <a:gd name="adj4" fmla="val 15199137"/>
            <a:gd name="adj5" fmla="val 569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68C65-07BD-4EC2-B70D-0ACE5BC33C54}">
      <dsp:nvSpPr>
        <dsp:cNvPr id="0" name=""/>
        <dsp:cNvSpPr/>
      </dsp:nvSpPr>
      <dsp:spPr>
        <a:xfrm rot="19713253">
          <a:off x="491704" y="720082"/>
          <a:ext cx="2254827" cy="22548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39B2E-411C-4213-8333-610C046EE5FD}">
      <dsp:nvSpPr>
        <dsp:cNvPr id="0" name=""/>
        <dsp:cNvSpPr/>
      </dsp:nvSpPr>
      <dsp:spPr>
        <a:xfrm>
          <a:off x="4006991" y="0"/>
          <a:ext cx="4723724" cy="2952328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0E230-253A-4E17-85C1-CAF78C8BF801}">
      <dsp:nvSpPr>
        <dsp:cNvPr id="0" name=""/>
        <dsp:cNvSpPr/>
      </dsp:nvSpPr>
      <dsp:spPr>
        <a:xfrm>
          <a:off x="2468782" y="2187674"/>
          <a:ext cx="108645" cy="10864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64664-9F6B-4D5C-84D1-7D5186B9FE55}">
      <dsp:nvSpPr>
        <dsp:cNvPr id="0" name=""/>
        <dsp:cNvSpPr/>
      </dsp:nvSpPr>
      <dsp:spPr>
        <a:xfrm>
          <a:off x="2523105" y="2241996"/>
          <a:ext cx="807756" cy="702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Takipne</a:t>
          </a:r>
          <a:endParaRPr lang="tr-TR" sz="2000" kern="1200" dirty="0"/>
        </a:p>
      </dsp:txBody>
      <dsp:txXfrm>
        <a:off x="2523105" y="2241996"/>
        <a:ext cx="807756" cy="702654"/>
      </dsp:txXfrm>
    </dsp:sp>
    <dsp:sp modelId="{EFE7F212-9757-4C16-8AA6-EADE9D86AB78}">
      <dsp:nvSpPr>
        <dsp:cNvPr id="0" name=""/>
        <dsp:cNvSpPr/>
      </dsp:nvSpPr>
      <dsp:spPr>
        <a:xfrm>
          <a:off x="3236387" y="1500962"/>
          <a:ext cx="188948" cy="188948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09B9C-ECAF-4E5A-B31E-7B46D17D35E6}">
      <dsp:nvSpPr>
        <dsp:cNvPr id="0" name=""/>
        <dsp:cNvSpPr/>
      </dsp:nvSpPr>
      <dsp:spPr>
        <a:xfrm>
          <a:off x="3193596" y="1580083"/>
          <a:ext cx="1378111" cy="1379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Retraksiyon</a:t>
          </a:r>
          <a:endParaRPr lang="tr-TR" sz="2000" kern="1200" dirty="0"/>
        </a:p>
      </dsp:txBody>
      <dsp:txXfrm>
        <a:off x="3193596" y="1580083"/>
        <a:ext cx="1378111" cy="1379922"/>
      </dsp:txXfrm>
    </dsp:sp>
    <dsp:sp modelId="{ECAFEC2F-4093-4300-AA22-E7F03860C98A}">
      <dsp:nvSpPr>
        <dsp:cNvPr id="0" name=""/>
        <dsp:cNvSpPr/>
      </dsp:nvSpPr>
      <dsp:spPr>
        <a:xfrm>
          <a:off x="4216560" y="994933"/>
          <a:ext cx="250357" cy="250357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D3DF-AB61-447C-9A62-B06B38D85256}">
      <dsp:nvSpPr>
        <dsp:cNvPr id="0" name=""/>
        <dsp:cNvSpPr/>
      </dsp:nvSpPr>
      <dsp:spPr>
        <a:xfrm>
          <a:off x="4341739" y="1120112"/>
          <a:ext cx="991982" cy="182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5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İnleme</a:t>
          </a:r>
          <a:endParaRPr lang="tr-TR" sz="2000" kern="1200" dirty="0"/>
        </a:p>
      </dsp:txBody>
      <dsp:txXfrm>
        <a:off x="4341739" y="1120112"/>
        <a:ext cx="991982" cy="1824538"/>
      </dsp:txXfrm>
    </dsp:sp>
    <dsp:sp modelId="{28B53ECF-7A54-442E-AED3-312487880399}">
      <dsp:nvSpPr>
        <dsp:cNvPr id="0" name=""/>
        <dsp:cNvSpPr/>
      </dsp:nvSpPr>
      <dsp:spPr>
        <a:xfrm>
          <a:off x="5284122" y="660139"/>
          <a:ext cx="335384" cy="33538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5E5CA-C728-4153-AA0F-6455763FF02B}">
      <dsp:nvSpPr>
        <dsp:cNvPr id="0" name=""/>
        <dsp:cNvSpPr/>
      </dsp:nvSpPr>
      <dsp:spPr>
        <a:xfrm>
          <a:off x="5451814" y="827831"/>
          <a:ext cx="991982" cy="211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1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Siyanoz</a:t>
          </a:r>
          <a:endParaRPr lang="tr-TR" sz="2000" kern="1200" dirty="0"/>
        </a:p>
      </dsp:txBody>
      <dsp:txXfrm>
        <a:off x="5451814" y="827831"/>
        <a:ext cx="991982" cy="2116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A66C2-F754-4FCA-9168-1C3579059FF2}">
      <dsp:nvSpPr>
        <dsp:cNvPr id="0" name=""/>
        <dsp:cNvSpPr/>
      </dsp:nvSpPr>
      <dsp:spPr>
        <a:xfrm rot="10800000">
          <a:off x="0" y="0"/>
          <a:ext cx="3054884" cy="4480272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EE47B-5265-4E74-A0FA-BFE32EE6D37B}">
      <dsp:nvSpPr>
        <dsp:cNvPr id="0" name=""/>
        <dsp:cNvSpPr/>
      </dsp:nvSpPr>
      <dsp:spPr>
        <a:xfrm>
          <a:off x="2283593" y="449938"/>
          <a:ext cx="1985675" cy="66416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HAVA YOLU</a:t>
          </a:r>
          <a:endParaRPr lang="tr-TR" sz="2400" b="1" kern="1200" dirty="0"/>
        </a:p>
      </dsp:txBody>
      <dsp:txXfrm>
        <a:off x="2316015" y="482360"/>
        <a:ext cx="1920831" cy="599321"/>
      </dsp:txXfrm>
    </dsp:sp>
    <dsp:sp modelId="{DB8229DE-A12E-4A66-B8C7-8F1D9D7A1CD5}">
      <dsp:nvSpPr>
        <dsp:cNvPr id="0" name=""/>
        <dsp:cNvSpPr/>
      </dsp:nvSpPr>
      <dsp:spPr>
        <a:xfrm>
          <a:off x="2283593" y="1197124"/>
          <a:ext cx="1985675" cy="66416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AKCİĞER</a:t>
          </a:r>
          <a:endParaRPr lang="tr-TR" sz="2400" b="1" kern="1200" dirty="0"/>
        </a:p>
      </dsp:txBody>
      <dsp:txXfrm>
        <a:off x="2316015" y="1229546"/>
        <a:ext cx="1920831" cy="599321"/>
      </dsp:txXfrm>
    </dsp:sp>
    <dsp:sp modelId="{06CAE032-6412-404A-A940-7350A01E51CE}">
      <dsp:nvSpPr>
        <dsp:cNvPr id="0" name=""/>
        <dsp:cNvSpPr/>
      </dsp:nvSpPr>
      <dsp:spPr>
        <a:xfrm>
          <a:off x="2268452" y="1944310"/>
          <a:ext cx="2015956" cy="2003003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AKCİĞER DIŞI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Kardiovasküler</a:t>
          </a:r>
          <a:endParaRPr lang="tr-TR" sz="1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Metabolik</a:t>
          </a:r>
          <a:endParaRPr lang="tr-TR" sz="1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Nörolojik</a:t>
          </a:r>
          <a:endParaRPr lang="tr-TR" sz="1400" kern="1200" dirty="0"/>
        </a:p>
      </dsp:txBody>
      <dsp:txXfrm>
        <a:off x="2366231" y="2042089"/>
        <a:ext cx="1820398" cy="1807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0810B-77E1-7845-9F05-CCA9A8FBCCAC}">
      <dsp:nvSpPr>
        <dsp:cNvPr id="0" name=""/>
        <dsp:cNvSpPr/>
      </dsp:nvSpPr>
      <dsp:spPr>
        <a:xfrm>
          <a:off x="0" y="184421"/>
          <a:ext cx="8845192" cy="3538076"/>
        </a:xfrm>
        <a:prstGeom prst="leftRightRibb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40B0B0-511F-B947-9557-4CBE827C35FE}">
      <dsp:nvSpPr>
        <dsp:cNvPr id="0" name=""/>
        <dsp:cNvSpPr/>
      </dsp:nvSpPr>
      <dsp:spPr>
        <a:xfrm>
          <a:off x="994258" y="1205447"/>
          <a:ext cx="2918913" cy="17336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b="1" kern="1200" dirty="0" smtClean="0"/>
            <a:t>Ö</a:t>
          </a:r>
          <a:r>
            <a:rPr lang="en-US" sz="4400" b="1" kern="1200" dirty="0" err="1" smtClean="0"/>
            <a:t>nleme</a:t>
          </a:r>
          <a:endParaRPr lang="en-US" sz="4400" b="1" kern="1200" dirty="0" smtClean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/>
        </a:p>
      </dsp:txBody>
      <dsp:txXfrm>
        <a:off x="994258" y="1205447"/>
        <a:ext cx="2918913" cy="1733657"/>
      </dsp:txXfrm>
    </dsp:sp>
    <dsp:sp modelId="{5B9D334E-F94E-7148-98D3-63D61FFF6274}">
      <dsp:nvSpPr>
        <dsp:cNvPr id="0" name=""/>
        <dsp:cNvSpPr/>
      </dsp:nvSpPr>
      <dsp:spPr>
        <a:xfrm>
          <a:off x="4422596" y="1420873"/>
          <a:ext cx="3449624" cy="17336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/>
            <a:t>Tedavi</a:t>
          </a:r>
          <a:endParaRPr lang="en-US" sz="4400" b="1" kern="1200" dirty="0" smtClean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/>
        </a:p>
      </dsp:txBody>
      <dsp:txXfrm>
        <a:off x="4422596" y="1420873"/>
        <a:ext cx="3449624" cy="173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3B2CE-EAEF-4EBF-8EBE-F402B0323C7F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7CD3-17D6-43D8-B300-73F14BB2D3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0331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424D-B84C-422D-909A-073F25A6DA78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2E9-306F-49E1-AF2F-0455214BE5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1569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424D-B84C-422D-909A-073F25A6DA78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2E9-306F-49E1-AF2F-0455214BE5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119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424D-B84C-422D-909A-073F25A6DA78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2E9-306F-49E1-AF2F-0455214BE5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5970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424D-B84C-422D-909A-073F25A6DA78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2E9-306F-49E1-AF2F-0455214BE5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8107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424D-B84C-422D-909A-073F25A6DA78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2E9-306F-49E1-AF2F-0455214BE5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753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424D-B84C-422D-909A-073F25A6DA78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2E9-306F-49E1-AF2F-0455214BE5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871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424D-B84C-422D-909A-073F25A6DA78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2E9-306F-49E1-AF2F-0455214BE5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5148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424D-B84C-422D-909A-073F25A6DA78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2E9-306F-49E1-AF2F-0455214BE5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2859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424D-B84C-422D-909A-073F25A6DA78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2E9-306F-49E1-AF2F-0455214BE5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7598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424D-B84C-422D-909A-073F25A6DA78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2E9-306F-49E1-AF2F-0455214BE5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6228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424D-B84C-422D-909A-073F25A6DA78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2E9-306F-49E1-AF2F-0455214BE5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0751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6424D-B84C-422D-909A-073F25A6DA78}" type="datetimeFigureOut">
              <a:rPr lang="tr-TR" smtClean="0"/>
              <a:pPr/>
              <a:t>22.03.2018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72E9-306F-49E1-AF2F-0455214BE5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989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643174" y="1428736"/>
            <a:ext cx="5072098" cy="1875058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SOLUNUM SIKINTISI OLAN YENİDOĞAN</a:t>
            </a:r>
            <a:endParaRPr lang="tr-TR" sz="3200" dirty="0"/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2500298" y="364331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DR. BEGÜM ATASAY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Ankara Üniversitesi Çocuk Hastanesi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000" b="1" dirty="0" smtClean="0">
                <a:solidFill>
                  <a:schemeClr val="tx1">
                    <a:tint val="75000"/>
                  </a:schemeClr>
                </a:solidFill>
              </a:rPr>
              <a:t>2017-2018</a:t>
            </a: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4" descr="http://arsiv.ankara.edu.tr/gorsel/dosya/1067241519t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71480"/>
            <a:ext cx="1643074" cy="163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astane instagra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08" y="488136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user\Downloads\IMG_2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2736304" cy="3648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42910" y="1928802"/>
            <a:ext cx="7215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Hiperoksi</a:t>
            </a:r>
            <a:r>
              <a:rPr lang="tr-TR" dirty="0" smtClean="0"/>
              <a:t> testi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10 </a:t>
            </a:r>
            <a:r>
              <a:rPr lang="tr-TR" dirty="0" err="1" smtClean="0"/>
              <a:t>dk</a:t>
            </a:r>
            <a:r>
              <a:rPr lang="tr-TR" dirty="0" smtClean="0"/>
              <a:t> %100 oksijen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Kan gazı al</a:t>
            </a:r>
          </a:p>
          <a:p>
            <a:r>
              <a:rPr lang="tr-TR" dirty="0" smtClean="0"/>
              <a:t>&gt;200 </a:t>
            </a:r>
            <a:r>
              <a:rPr lang="tr-TR" dirty="0" err="1" smtClean="0"/>
              <a:t>mmHg</a:t>
            </a:r>
            <a:r>
              <a:rPr lang="tr-TR" dirty="0" smtClean="0"/>
              <a:t> </a:t>
            </a:r>
            <a:r>
              <a:rPr lang="tr-TR" dirty="0" err="1" smtClean="0"/>
              <a:t>kardiak</a:t>
            </a:r>
            <a:r>
              <a:rPr lang="tr-TR" dirty="0" smtClean="0"/>
              <a:t> değil</a:t>
            </a:r>
          </a:p>
          <a:p>
            <a:r>
              <a:rPr lang="tr-TR" dirty="0" smtClean="0"/>
              <a:t>50-150  karışıyor ör </a:t>
            </a:r>
            <a:r>
              <a:rPr lang="tr-TR" dirty="0" err="1" smtClean="0"/>
              <a:t>trikuspid</a:t>
            </a:r>
            <a:r>
              <a:rPr lang="tr-TR" dirty="0" smtClean="0"/>
              <a:t> </a:t>
            </a:r>
            <a:r>
              <a:rPr lang="tr-TR" dirty="0" err="1" smtClean="0"/>
              <a:t>atrezi</a:t>
            </a:r>
            <a:endParaRPr lang="tr-TR" dirty="0" smtClean="0"/>
          </a:p>
          <a:p>
            <a:r>
              <a:rPr lang="tr-TR" dirty="0" smtClean="0"/>
              <a:t>&lt;50 </a:t>
            </a:r>
            <a:r>
              <a:rPr lang="tr-TR" dirty="0" err="1" smtClean="0"/>
              <a:t>mmHg</a:t>
            </a:r>
            <a:r>
              <a:rPr lang="tr-TR" dirty="0" smtClean="0"/>
              <a:t> karışmıyor iki </a:t>
            </a:r>
            <a:r>
              <a:rPr lang="tr-TR" dirty="0" err="1" smtClean="0"/>
              <a:t>parelel</a:t>
            </a:r>
            <a:r>
              <a:rPr lang="tr-TR" smtClean="0"/>
              <a:t> devre TGA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47664" y="47667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EN </a:t>
            </a:r>
            <a:r>
              <a:rPr lang="tr-TR" sz="2400" dirty="0"/>
              <a:t>SIK </a:t>
            </a:r>
            <a:r>
              <a:rPr lang="tr-TR" sz="2400" dirty="0" smtClean="0"/>
              <a:t>SOLUNUM SIKINTISI  YARATAN HASTALIKLAR</a:t>
            </a:r>
            <a:endParaRPr lang="tr-TR" sz="24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1403648" y="1455566"/>
            <a:ext cx="302433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DOĞUMDA SOLUNUMSAL ADAPTASYON SORUNLARI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GEÇİŞ GECİKMESİ 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ISLAK AKCİĞER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909019" y="2997994"/>
            <a:ext cx="2913651" cy="939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PREMATURE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RDS</a:t>
            </a:r>
          </a:p>
          <a:p>
            <a:pPr marL="285750" indent="-285750">
              <a:buFont typeface="Wingdings" charset="2"/>
              <a:buChar char="ü"/>
            </a:pP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909019" y="1455567"/>
            <a:ext cx="289063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ENFEKSİYON</a:t>
            </a:r>
          </a:p>
          <a:p>
            <a:endParaRPr lang="tr-TR" dirty="0" smtClean="0"/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PNOMONİ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SEPSİS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1340857" y="3169131"/>
            <a:ext cx="308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tr-TR"/>
              <a:t>MEKONYUM ASPİRASYONU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400784" y="3109093"/>
            <a:ext cx="302720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400784" y="4298242"/>
            <a:ext cx="288032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KONJENİTAL MALFORMASYON</a:t>
            </a:r>
          </a:p>
          <a:p>
            <a:pPr marL="285750" indent="-285750">
              <a:buFont typeface="Wingdings" charset="2"/>
              <a:buChar char="ü"/>
            </a:pP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942351" y="4279330"/>
            <a:ext cx="288032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PNOMOTORAKS</a:t>
            </a:r>
          </a:p>
          <a:p>
            <a:endParaRPr lang="tr-TR" dirty="0" smtClean="0"/>
          </a:p>
          <a:p>
            <a:pPr marL="285750" indent="-285750">
              <a:buFont typeface="Wingdings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038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755576" y="980727"/>
          <a:ext cx="7632848" cy="47087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2316"/>
                <a:gridCol w="6180532"/>
              </a:tblGrid>
              <a:tr h="83061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Solunumsal</a:t>
                      </a:r>
                      <a:r>
                        <a:rPr lang="tr-TR" sz="2000" baseline="0" dirty="0" smtClean="0"/>
                        <a:t> Hastalık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Risk faktörleri</a:t>
                      </a:r>
                      <a:endParaRPr lang="tr-TR" sz="2000" dirty="0"/>
                    </a:p>
                  </a:txBody>
                  <a:tcPr/>
                </a:tc>
              </a:tr>
              <a:tr h="83061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TTN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CS, geç </a:t>
                      </a:r>
                      <a:r>
                        <a:rPr lang="tr-TR" sz="2000" dirty="0" err="1" smtClean="0"/>
                        <a:t>preterm</a:t>
                      </a:r>
                      <a:r>
                        <a:rPr lang="tr-TR" sz="2000" dirty="0" smtClean="0"/>
                        <a:t>,,erken </a:t>
                      </a:r>
                      <a:r>
                        <a:rPr lang="tr-TR" sz="2000" dirty="0" err="1" smtClean="0"/>
                        <a:t>term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maternal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sedasyon</a:t>
                      </a:r>
                      <a:r>
                        <a:rPr lang="tr-TR" sz="2000" dirty="0" smtClean="0"/>
                        <a:t>-ilaç,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dirty="0" err="1" smtClean="0"/>
                        <a:t>fetal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distres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gestasyonel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diabet</a:t>
                      </a:r>
                      <a:endParaRPr lang="tr-TR" sz="2000" dirty="0"/>
                    </a:p>
                  </a:txBody>
                  <a:tcPr/>
                </a:tc>
              </a:tr>
              <a:tr h="830611"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Pnomoni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GBS taşıyıcı anne,</a:t>
                      </a:r>
                      <a:r>
                        <a:rPr lang="tr-TR" sz="2000" dirty="0" err="1" smtClean="0"/>
                        <a:t>korioamnionit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maternal</a:t>
                      </a:r>
                      <a:r>
                        <a:rPr lang="tr-TR" sz="2000" dirty="0" smtClean="0"/>
                        <a:t> ateş, PROM  (&gt;18 saat),</a:t>
                      </a:r>
                      <a:r>
                        <a:rPr lang="tr-TR" sz="2000" dirty="0" err="1" smtClean="0"/>
                        <a:t>prematurite</a:t>
                      </a:r>
                      <a:r>
                        <a:rPr lang="tr-TR" sz="2000" dirty="0" smtClean="0"/>
                        <a:t>,</a:t>
                      </a:r>
                      <a:r>
                        <a:rPr lang="tr-TR" sz="2000" dirty="0" err="1" smtClean="0"/>
                        <a:t>perinatal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deprese</a:t>
                      </a:r>
                      <a:r>
                        <a:rPr lang="tr-TR" sz="2000" baseline="0" dirty="0" smtClean="0"/>
                        <a:t> bebek</a:t>
                      </a:r>
                      <a:endParaRPr lang="tr-TR" sz="2000" dirty="0"/>
                    </a:p>
                  </a:txBody>
                  <a:tcPr/>
                </a:tc>
              </a:tr>
              <a:tr h="555683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RDS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Premature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gestasyonel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diabet</a:t>
                      </a:r>
                      <a:r>
                        <a:rPr lang="tr-TR" sz="2000" dirty="0" smtClean="0"/>
                        <a:t>, erkek, çoğul gebelik</a:t>
                      </a:r>
                      <a:endParaRPr lang="tr-TR" sz="2000" dirty="0"/>
                    </a:p>
                  </a:txBody>
                  <a:tcPr/>
                </a:tc>
              </a:tr>
              <a:tr h="83061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MAS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MSAF, </a:t>
                      </a:r>
                      <a:r>
                        <a:rPr lang="tr-TR" sz="2000" dirty="0" err="1" smtClean="0"/>
                        <a:t>postterm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fetal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distres</a:t>
                      </a:r>
                      <a:r>
                        <a:rPr lang="tr-TR" sz="2000" baseline="0" dirty="0" smtClean="0"/>
                        <a:t>  veya </a:t>
                      </a:r>
                      <a:r>
                        <a:rPr lang="tr-TR" sz="2000" baseline="0" dirty="0" err="1" smtClean="0"/>
                        <a:t>perinatal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aseline="0" dirty="0" err="1" smtClean="0"/>
                        <a:t>depres</a:t>
                      </a:r>
                      <a:r>
                        <a:rPr lang="tr-TR" sz="2000" baseline="0" dirty="0" smtClean="0"/>
                        <a:t> bebek, etnik köken</a:t>
                      </a:r>
                      <a:endParaRPr lang="tr-TR" sz="2000" dirty="0"/>
                    </a:p>
                  </a:txBody>
                  <a:tcPr/>
                </a:tc>
              </a:tr>
              <a:tr h="83061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P.</a:t>
                      </a:r>
                      <a:r>
                        <a:rPr lang="tr-TR" sz="2000" dirty="0" err="1" smtClean="0"/>
                        <a:t>Hipoplazi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Oligo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renal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displazi</a:t>
                      </a:r>
                      <a:r>
                        <a:rPr lang="tr-TR" sz="2000" dirty="0" smtClean="0"/>
                        <a:t>-</a:t>
                      </a:r>
                      <a:r>
                        <a:rPr lang="tr-TR" sz="2000" baseline="0" dirty="0" err="1" smtClean="0"/>
                        <a:t>agenezi</a:t>
                      </a:r>
                      <a:r>
                        <a:rPr lang="tr-TR" sz="2000" baseline="0" dirty="0" smtClean="0"/>
                        <a:t>, </a:t>
                      </a:r>
                      <a:r>
                        <a:rPr lang="tr-TR" sz="2000" baseline="0" dirty="0" err="1" smtClean="0"/>
                        <a:t>obst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aseline="0" dirty="0" err="1" smtClean="0"/>
                        <a:t>uropati</a:t>
                      </a:r>
                      <a:r>
                        <a:rPr lang="tr-TR" sz="2000" baseline="0" dirty="0" smtClean="0"/>
                        <a:t>,</a:t>
                      </a:r>
                      <a:r>
                        <a:rPr lang="tr-TR" sz="2000" baseline="0" dirty="0" err="1" smtClean="0"/>
                        <a:t>preterm</a:t>
                      </a:r>
                      <a:r>
                        <a:rPr lang="tr-TR" sz="2000" baseline="0" dirty="0" smtClean="0"/>
                        <a:t> PPROM, KDH, </a:t>
                      </a:r>
                      <a:r>
                        <a:rPr lang="tr-TR" sz="2000" baseline="0" dirty="0" err="1" smtClean="0"/>
                        <a:t>nöromuskuler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aseline="0" dirty="0" err="1" smtClean="0"/>
                        <a:t>hst</a:t>
                      </a:r>
                      <a:r>
                        <a:rPr lang="tr-TR" sz="2000" baseline="0" dirty="0" smtClean="0"/>
                        <a:t> –çan göğüs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524000" y="1397000"/>
          <a:ext cx="6096000" cy="33045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Test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İndikasyon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Kan Kültürü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Bakteremi</a:t>
                      </a:r>
                      <a:r>
                        <a:rPr lang="tr-TR" dirty="0" smtClean="0"/>
                        <a:t>/ 48</a:t>
                      </a:r>
                      <a:r>
                        <a:rPr lang="tr-TR" baseline="0" dirty="0" smtClean="0"/>
                        <a:t> saatte sonuç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Hipoksemi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Asidoz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Kan şekeri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Hipoglisemi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Grafi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Ayırıcı tanı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TKS+PY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Lökositoz</a:t>
                      </a:r>
                      <a:r>
                        <a:rPr lang="tr-TR" dirty="0" smtClean="0"/>
                        <a:t>, I/T&gt;0.2=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enf</a:t>
                      </a:r>
                      <a:r>
                        <a:rPr lang="tr-TR" baseline="0" dirty="0" smtClean="0"/>
                        <a:t> veya stres, </a:t>
                      </a:r>
                      <a:r>
                        <a:rPr lang="tr-TR" baseline="0" dirty="0" err="1" smtClean="0"/>
                        <a:t>nötropeni</a:t>
                      </a:r>
                      <a:r>
                        <a:rPr lang="tr-TR" baseline="0" dirty="0" smtClean="0"/>
                        <a:t>, anemi, </a:t>
                      </a:r>
                      <a:r>
                        <a:rPr lang="tr-TR" baseline="0" dirty="0" err="1" smtClean="0"/>
                        <a:t>polisitemi</a:t>
                      </a:r>
                      <a:r>
                        <a:rPr lang="tr-TR" baseline="0" dirty="0" smtClean="0"/>
                        <a:t>, </a:t>
                      </a:r>
                      <a:r>
                        <a:rPr lang="tr-TR" baseline="0" dirty="0" err="1" smtClean="0"/>
                        <a:t>trombositopeni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LP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Menenjit?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Pulseoksimetre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Hipoksi</a:t>
                      </a:r>
                      <a:r>
                        <a:rPr lang="tr-TR" dirty="0" smtClean="0"/>
                        <a:t> ve oksijen gereksinimini gösterir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3059832" y="1886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LAB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87624" y="90872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ARTER KAN GAZLARI</a:t>
            </a:r>
            <a:endParaRPr lang="tr-TR" sz="2400" b="1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00033" y="1785928"/>
          <a:ext cx="8286808" cy="29280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29547"/>
                <a:gridCol w="2229547"/>
                <a:gridCol w="2229547"/>
                <a:gridCol w="1598167"/>
              </a:tblGrid>
              <a:tr h="488003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Gestasyon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hft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&lt;30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30-36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&gt;36</a:t>
                      </a:r>
                      <a:endParaRPr lang="tr-TR" sz="1800" dirty="0"/>
                    </a:p>
                  </a:txBody>
                  <a:tcPr/>
                </a:tc>
              </a:tr>
              <a:tr h="488003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pH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7.27-7.32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7.30-7.35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7.32-7.38</a:t>
                      </a:r>
                      <a:endParaRPr lang="tr-TR" sz="1800" dirty="0"/>
                    </a:p>
                  </a:txBody>
                  <a:tcPr/>
                </a:tc>
              </a:tr>
              <a:tr h="488003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Pac02(</a:t>
                      </a:r>
                      <a:r>
                        <a:rPr lang="tr-TR" sz="1800" dirty="0" err="1" smtClean="0"/>
                        <a:t>mmHg</a:t>
                      </a:r>
                      <a:r>
                        <a:rPr lang="tr-TR" sz="1800" dirty="0" smtClean="0"/>
                        <a:t>)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38-50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35-45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35-45</a:t>
                      </a:r>
                      <a:endParaRPr lang="tr-TR" sz="1800" dirty="0"/>
                    </a:p>
                  </a:txBody>
                  <a:tcPr/>
                </a:tc>
              </a:tr>
              <a:tr h="488003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Pao2 (</a:t>
                      </a:r>
                      <a:r>
                        <a:rPr lang="tr-TR" sz="1800" dirty="0" err="1" smtClean="0"/>
                        <a:t>mmHg</a:t>
                      </a:r>
                      <a:r>
                        <a:rPr lang="tr-TR" sz="1800" dirty="0" smtClean="0"/>
                        <a:t>)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45-60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60-80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80-95</a:t>
                      </a:r>
                      <a:endParaRPr lang="tr-TR" sz="1800" dirty="0"/>
                    </a:p>
                  </a:txBody>
                  <a:tcPr/>
                </a:tc>
              </a:tr>
              <a:tr h="488003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Hco3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19-22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22-25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24-26</a:t>
                      </a:r>
                      <a:endParaRPr lang="tr-TR" sz="1800" dirty="0"/>
                    </a:p>
                  </a:txBody>
                  <a:tcPr/>
                </a:tc>
              </a:tr>
              <a:tr h="488003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Be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-/+4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-/+3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-/+3</a:t>
                      </a: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8172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 dirty="0">
                <a:latin typeface="Calibri" pitchFamily="34" charset="0"/>
                <a:cs typeface="Calibri" pitchFamily="34" charset="0"/>
              </a:rPr>
              <a:t>YENİDOĞANIN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GEÇİŞ GECİKMESİ/GEÇİCİ TAKİPNESİ=ISLAK AKCİĞER</a:t>
            </a:r>
            <a:endParaRPr lang="tr-TR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52513" y="6307138"/>
            <a:ext cx="5286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92150" indent="-347663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tr-TR" sz="1200">
              <a:latin typeface="Arial" charset="0"/>
              <a:cs typeface="Arial" charset="0"/>
            </a:endParaRPr>
          </a:p>
        </p:txBody>
      </p:sp>
      <p:sp>
        <p:nvSpPr>
          <p:cNvPr id="5" name="10 Dikdörtgen"/>
          <p:cNvSpPr>
            <a:spLocks noChangeArrowheads="1"/>
          </p:cNvSpPr>
          <p:nvPr/>
        </p:nvSpPr>
        <p:spPr bwMode="auto">
          <a:xfrm>
            <a:off x="1403648" y="5143432"/>
            <a:ext cx="73530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342900" indent="-342900" algn="r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Avery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ME.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Am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J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Dis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Child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19665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 algn="r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Jain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L.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Semin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Perinatol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.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2006</a:t>
            </a:r>
            <a:r>
              <a:rPr lang="tr-TR" sz="800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>
          <a:xfrm>
            <a:off x="755650" y="1916113"/>
            <a:ext cx="8001000" cy="3817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Fetal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 akciğer sıvısının emilimindeki gecikme sonucu gelişen akciğer ödemi ile karakterli,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yenidoğana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 özgü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parankimal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 bir akciğer hastalığıdır.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5/1000 zamanında NSVY doğan bebek</a:t>
            </a:r>
          </a:p>
          <a:p>
            <a:r>
              <a:rPr lang="tr-TR" sz="2800" b="1" dirty="0" smtClean="0"/>
              <a:t>    35/1000  </a:t>
            </a:r>
            <a:r>
              <a:rPr lang="tr-TR" sz="2800" b="1" dirty="0" err="1" smtClean="0"/>
              <a:t>Elektif</a:t>
            </a:r>
            <a:r>
              <a:rPr lang="tr-TR" sz="2800" b="1" dirty="0" smtClean="0"/>
              <a:t> CS</a:t>
            </a:r>
            <a:endParaRPr lang="tr-TR" sz="2800" b="1" dirty="0"/>
          </a:p>
          <a:p>
            <a:r>
              <a:rPr lang="tr-TR" sz="2800" b="1" dirty="0" smtClean="0"/>
              <a:t>    12/1000 Eylem CS </a:t>
            </a:r>
            <a:endParaRPr lang="tr-TR" sz="2800" b="1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tr-T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r-T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60032" y="5886097"/>
            <a:ext cx="3673922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McIntire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 DD, </a:t>
            </a: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Obstet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dirty="0" err="1">
                <a:latin typeface="Calibri" pitchFamily="34" charset="0"/>
                <a:cs typeface="Calibri" pitchFamily="34" charset="0"/>
              </a:rPr>
              <a:t>Gynecol</a:t>
            </a:r>
            <a:r>
              <a:rPr lang="tr-TR" sz="1400" dirty="0">
                <a:latin typeface="Calibri" pitchFamily="34" charset="0"/>
                <a:cs typeface="Calibri" pitchFamily="34" charset="0"/>
              </a:rPr>
              <a:t>. 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2008</a:t>
            </a:r>
            <a:endParaRPr lang="tr-TR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Rimmer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 S, </a:t>
            </a:r>
            <a:r>
              <a:rPr lang="tr-TR" sz="1400" dirty="0" err="1" smtClean="0">
                <a:latin typeface="Calibri" pitchFamily="34" charset="0"/>
                <a:cs typeface="Calibri" pitchFamily="34" charset="0"/>
              </a:rPr>
              <a:t>Arch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dirty="0" err="1">
                <a:latin typeface="Calibri" pitchFamily="34" charset="0"/>
                <a:cs typeface="Calibri" pitchFamily="34" charset="0"/>
              </a:rPr>
              <a:t>Dis</a:t>
            </a:r>
            <a:r>
              <a:rPr lang="tr-TR" sz="1400" dirty="0">
                <a:latin typeface="Calibri" pitchFamily="34" charset="0"/>
                <a:cs typeface="Calibri" pitchFamily="34" charset="0"/>
              </a:rPr>
              <a:t> Child. 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1982</a:t>
            </a:r>
            <a:endParaRPr lang="tr-T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84213" y="5229225"/>
            <a:ext cx="84597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tr-TR" sz="1400" i="1">
              <a:latin typeface="Arial" charset="0"/>
              <a:cs typeface="Arial" charset="0"/>
            </a:endParaRPr>
          </a:p>
        </p:txBody>
      </p:sp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76606"/>
            <a:ext cx="770572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Calibri" pitchFamily="34" charset="0"/>
                <a:ea typeface="Perpetua Titling MT Light" charset="0"/>
                <a:cs typeface="Calibri" pitchFamily="34" charset="0"/>
              </a:rPr>
              <a:t>RİSK FAKTÖRLERİ</a:t>
            </a:r>
            <a:endParaRPr lang="tr-TR" dirty="0">
              <a:solidFill>
                <a:schemeClr val="tx1"/>
              </a:solidFill>
              <a:latin typeface="Calibri" pitchFamily="34" charset="0"/>
              <a:ea typeface="Perpetua Titling MT Light" charset="0"/>
              <a:cs typeface="Calibri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5536" y="1700808"/>
            <a:ext cx="6030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Sezaryen</a:t>
            </a:r>
          </a:p>
          <a:p>
            <a:pPr marL="457200" indent="-457200">
              <a:buFont typeface="Wingdings" charset="2"/>
              <a:buChar char="ü"/>
            </a:pP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Düşük </a:t>
            </a:r>
            <a:r>
              <a:rPr lang="tr-TR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gestasyon</a:t>
            </a:r>
            <a:r>
              <a:rPr lang="tr-T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yaşı</a:t>
            </a:r>
          </a:p>
          <a:p>
            <a:r>
              <a:rPr lang="tr-T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(geç </a:t>
            </a:r>
            <a:r>
              <a:rPr lang="tr-TR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pretermler</a:t>
            </a:r>
            <a:r>
              <a:rPr lang="tr-T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dahil</a:t>
            </a: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charset="2"/>
              <a:buChar char="ü"/>
            </a:pPr>
            <a:r>
              <a:rPr lang="tr-TR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Maternal</a:t>
            </a: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diyabet</a:t>
            </a:r>
          </a:p>
          <a:p>
            <a:pPr marL="457200" indent="-457200">
              <a:buFont typeface="Wingdings" charset="2"/>
              <a:buChar char="ü"/>
            </a:pPr>
            <a:r>
              <a:rPr lang="tr-TR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Makrozomi</a:t>
            </a:r>
            <a:endParaRPr lang="tr-TR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charset="2"/>
              <a:buChar char="ü"/>
            </a:pP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Erkek </a:t>
            </a:r>
            <a:r>
              <a:rPr lang="tr-T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cinsiyet</a:t>
            </a:r>
          </a:p>
          <a:p>
            <a:pPr marL="457200" indent="-457200">
              <a:buFont typeface="Wingdings" charset="2"/>
              <a:buChar char="ü"/>
            </a:pPr>
            <a:r>
              <a:rPr lang="tr-TR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Maternal</a:t>
            </a:r>
            <a:r>
              <a:rPr lang="tr-T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astma</a:t>
            </a:r>
            <a:endParaRPr lang="tr-TR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charset="2"/>
              <a:buChar char="ü"/>
            </a:pP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Genetik </a:t>
            </a:r>
            <a:r>
              <a:rPr lang="tr-TR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polimorfizm</a:t>
            </a:r>
            <a:r>
              <a:rPr lang="tr-T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(ADRB2gen</a:t>
            </a:r>
          </a:p>
          <a:p>
            <a:r>
              <a:rPr lang="tr-TR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polimorfizmi</a:t>
            </a:r>
            <a:r>
              <a:rPr lang="tr-T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SPB </a:t>
            </a:r>
            <a:r>
              <a:rPr lang="tr-TR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polimorfizm</a:t>
            </a:r>
            <a:r>
              <a:rPr lang="tr-T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,)</a:t>
            </a:r>
          </a:p>
          <a:p>
            <a:pPr marL="457200" indent="-457200">
              <a:buFont typeface="Wingdings" charset="2"/>
              <a:buChar char="ü"/>
            </a:pPr>
            <a:endParaRPr lang="tr-TR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63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Doğum sonrası “Akciğerde gaz değişiminin sağlanması”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4714884"/>
            <a:ext cx="882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tr-TR">
              <a:latin typeface="Arial" charset="0"/>
            </a:endParaRPr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317324"/>
            <a:ext cx="5182667" cy="254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47664" y="1268760"/>
            <a:ext cx="59753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1.</a:t>
            </a:r>
            <a:r>
              <a:rPr lang="tr-TR" sz="2400" dirty="0" err="1">
                <a:latin typeface="Calibri" pitchFamily="34" charset="0"/>
                <a:cs typeface="Calibri" pitchFamily="34" charset="0"/>
              </a:rPr>
              <a:t>Fetal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 akciğer sıvısının temizlenmesi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2.</a:t>
            </a:r>
            <a:r>
              <a:rPr lang="tr-TR" sz="2400" dirty="0" err="1">
                <a:latin typeface="Calibri" pitchFamily="34" charset="0"/>
                <a:cs typeface="Calibri" pitchFamily="34" charset="0"/>
              </a:rPr>
              <a:t>Spontan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 solunumun sağlanması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3.</a:t>
            </a:r>
            <a:r>
              <a:rPr lang="tr-TR" sz="2400" dirty="0" err="1">
                <a:latin typeface="Calibri" pitchFamily="34" charset="0"/>
                <a:cs typeface="Calibri" pitchFamily="34" charset="0"/>
              </a:rPr>
              <a:t>Pulmoner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dirty="0" err="1">
                <a:latin typeface="Calibri" pitchFamily="34" charset="0"/>
                <a:cs typeface="Calibri" pitchFamily="34" charset="0"/>
              </a:rPr>
              <a:t>vaskuler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 direncin azalması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4. </a:t>
            </a:r>
            <a:r>
              <a:rPr lang="tr-TR" sz="2400" dirty="0" err="1">
                <a:latin typeface="Calibri" pitchFamily="34" charset="0"/>
                <a:cs typeface="Calibri" pitchFamily="34" charset="0"/>
              </a:rPr>
              <a:t>Surfaktan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dirty="0" err="1">
                <a:latin typeface="Calibri" pitchFamily="34" charset="0"/>
                <a:cs typeface="Calibri" pitchFamily="34" charset="0"/>
              </a:rPr>
              <a:t>salınımı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5.</a:t>
            </a:r>
            <a:r>
              <a:rPr lang="tr-TR" sz="2400" dirty="0" err="1">
                <a:latin typeface="Calibri" pitchFamily="34" charset="0"/>
                <a:cs typeface="Calibri" pitchFamily="34" charset="0"/>
              </a:rPr>
              <a:t>İntrauterin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dirty="0" err="1">
                <a:latin typeface="Calibri" pitchFamily="34" charset="0"/>
                <a:cs typeface="Calibri" pitchFamily="34" charset="0"/>
              </a:rPr>
              <a:t>şantların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 kapanması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/>
          <a:p>
            <a:pPr>
              <a:defRPr/>
            </a:pPr>
            <a:fld id="{53775A43-1E0A-46EA-85C1-118CC84C755C}" type="slidenum">
              <a:rPr lang="tr-TR"/>
              <a:pPr>
                <a:defRPr/>
              </a:pPr>
              <a:t>19</a:t>
            </a:fld>
            <a:endParaRPr lang="tr-TR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82000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>
            <p:extLst>
              <p:ext uri="{D42A27DB-BD31-4B8C-83A1-F6EECF244321}">
                <p14:modId xmlns="" xmlns:p14="http://schemas.microsoft.com/office/powerpoint/2010/main" val="990072536"/>
              </p:ext>
            </p:extLst>
          </p:nvPr>
        </p:nvGraphicFramePr>
        <p:xfrm>
          <a:off x="1475656" y="908720"/>
          <a:ext cx="657639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etin kutusu"/>
          <p:cNvSpPr txBox="1"/>
          <p:nvPr/>
        </p:nvSpPr>
        <p:spPr>
          <a:xfrm>
            <a:off x="611560" y="5157192"/>
            <a:ext cx="8244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SOLUNUM YETMEZLİĞİ </a:t>
            </a:r>
          </a:p>
          <a:p>
            <a:pPr algn="ctr"/>
            <a:r>
              <a:rPr lang="tr-TR" sz="2800" b="1" dirty="0" smtClean="0"/>
              <a:t>ÖLÜM</a:t>
            </a:r>
            <a:endParaRPr lang="tr-TR" sz="28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1331640" y="908720"/>
            <a:ext cx="672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 YENİDOĞANLARIN </a:t>
            </a:r>
            <a:r>
              <a:rPr lang="tr-TR" sz="2800" b="1" dirty="0" smtClean="0">
                <a:solidFill>
                  <a:srgbClr val="FF0000"/>
                </a:solidFill>
              </a:rPr>
              <a:t>% 7 </a:t>
            </a:r>
            <a:r>
              <a:rPr lang="tr-TR" sz="2800" dirty="0" smtClean="0"/>
              <a:t>sinde solunum </a:t>
            </a:r>
            <a:r>
              <a:rPr lang="tr-TR" sz="2800" smtClean="0"/>
              <a:t>sıkıntısı </a:t>
            </a: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88913"/>
            <a:ext cx="4830763" cy="6499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47813" y="404664"/>
            <a:ext cx="2304107" cy="369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dirty="0">
                <a:latin typeface="Perpetua" pitchFamily="18" charset="0"/>
              </a:rPr>
              <a:t>Solunum sıkıntısı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05000" y="5867400"/>
            <a:ext cx="302418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Akciğer sıvı emilimi ve mekanik </a:t>
            </a:r>
            <a:r>
              <a:rPr lang="tr-TR" b="1" dirty="0" err="1"/>
              <a:t>direnaj</a:t>
            </a:r>
            <a:endParaRPr lang="tr-TR" b="1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29200" y="6172200"/>
            <a:ext cx="2895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>
                <a:latin typeface="Perpetua" pitchFamily="18" charset="0"/>
              </a:rPr>
              <a:t>Normal geçiş süreci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0056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427538" y="4824413"/>
            <a:ext cx="628650" cy="422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tr-TR">
                <a:latin typeface="Arial" charset="0"/>
              </a:rPr>
              <a:t>      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211638" y="4724400"/>
            <a:ext cx="870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 err="1">
                <a:latin typeface="Perpetua" pitchFamily="18" charset="0"/>
              </a:rPr>
              <a:t>Vajinal</a:t>
            </a:r>
            <a:endParaRPr lang="tr-TR" b="1" dirty="0">
              <a:latin typeface="Perpetua" pitchFamily="18" charset="0"/>
            </a:endParaRPr>
          </a:p>
          <a:p>
            <a:r>
              <a:rPr lang="tr-TR" b="1" dirty="0">
                <a:latin typeface="Perpetua" pitchFamily="18" charset="0"/>
              </a:rPr>
              <a:t>doğum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492500" y="4076700"/>
            <a:ext cx="628650" cy="160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5000"/>
              </a:lnSpc>
            </a:pPr>
            <a:r>
              <a:rPr lang="tr-TR">
                <a:latin typeface="Arial" charset="0"/>
              </a:rPr>
              <a:t>      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124075" y="3933825"/>
            <a:ext cx="160627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/>
              <a:t>Doğum eylemi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771775" y="4797425"/>
            <a:ext cx="946150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tr-TR">
                <a:latin typeface="Arial" charset="0"/>
              </a:rPr>
              <a:t>            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444474" y="4724400"/>
            <a:ext cx="213231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 dirty="0" err="1">
                <a:latin typeface="Perpetua" pitchFamily="18" charset="0"/>
              </a:rPr>
              <a:t>Steroid</a:t>
            </a:r>
            <a:r>
              <a:rPr lang="tr-TR" b="1" dirty="0">
                <a:latin typeface="Perpetua" pitchFamily="18" charset="0"/>
              </a:rPr>
              <a:t> ve epinefrin</a:t>
            </a:r>
          </a:p>
          <a:p>
            <a:pPr algn="ctr"/>
            <a:r>
              <a:rPr lang="tr-TR" b="1" dirty="0" err="1">
                <a:latin typeface="Perpetua" pitchFamily="18" charset="0"/>
              </a:rPr>
              <a:t>salınımı</a:t>
            </a:r>
            <a:endParaRPr lang="tr-TR" b="1" dirty="0">
              <a:latin typeface="Perpetua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484438" y="2708275"/>
            <a:ext cx="13906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                 </a:t>
            </a:r>
          </a:p>
          <a:p>
            <a:r>
              <a:rPr lang="tr-TR">
                <a:latin typeface="Arial" charset="0"/>
              </a:rPr>
              <a:t>                   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87450" y="2708275"/>
            <a:ext cx="2663825" cy="6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 dirty="0"/>
              <a:t>Doğum eylemi </a:t>
            </a:r>
          </a:p>
          <a:p>
            <a:pPr algn="ctr"/>
            <a:r>
              <a:rPr lang="tr-TR" b="1" dirty="0"/>
              <a:t>Olmaksızın CS</a:t>
            </a:r>
            <a:r>
              <a:rPr lang="tr-TR" sz="2000" b="1" dirty="0">
                <a:solidFill>
                  <a:srgbClr val="000066"/>
                </a:solidFill>
                <a:latin typeface="Verdana" pitchFamily="34" charset="0"/>
              </a:rPr>
              <a:t>	</a:t>
            </a:r>
            <a:endParaRPr lang="tr-TR" b="1" dirty="0">
              <a:latin typeface="Verdana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411413" y="1844675"/>
            <a:ext cx="1136650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               </a:t>
            </a:r>
          </a:p>
          <a:p>
            <a:pPr>
              <a:lnSpc>
                <a:spcPct val="50000"/>
              </a:lnSpc>
            </a:pPr>
            <a:endParaRPr lang="tr-TR">
              <a:latin typeface="Arial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772352" y="1773238"/>
            <a:ext cx="181152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latin typeface="Perpetua" pitchFamily="18" charset="0"/>
              </a:rPr>
              <a:t>Birikmiş akciğer</a:t>
            </a:r>
          </a:p>
          <a:p>
            <a:pPr algn="ctr"/>
            <a:r>
              <a:rPr lang="tr-TR" b="1" dirty="0">
                <a:latin typeface="Perpetua" pitchFamily="18" charset="0"/>
              </a:rPr>
              <a:t>sıvısı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148263" y="981075"/>
            <a:ext cx="2025650" cy="614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                             </a:t>
            </a:r>
          </a:p>
          <a:p>
            <a:pPr>
              <a:lnSpc>
                <a:spcPct val="90000"/>
              </a:lnSpc>
            </a:pPr>
            <a:endParaRPr lang="tr-TR">
              <a:latin typeface="Arial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832225" y="2092325"/>
            <a:ext cx="438150" cy="174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30000"/>
              </a:lnSpc>
            </a:pPr>
            <a:r>
              <a:rPr lang="tr-TR">
                <a:latin typeface="Arial" charset="0"/>
              </a:rPr>
              <a:t>    </a:t>
            </a:r>
          </a:p>
        </p:txBody>
      </p:sp>
      <p:sp>
        <p:nvSpPr>
          <p:cNvPr id="25" name="24 Dikdörtgen"/>
          <p:cNvSpPr/>
          <p:nvPr/>
        </p:nvSpPr>
        <p:spPr>
          <a:xfrm>
            <a:off x="5580112" y="1700808"/>
            <a:ext cx="136815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4929188" y="188913"/>
            <a:ext cx="1226988" cy="1079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43108" y="357166"/>
            <a:ext cx="4968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YGT DIŞLAMA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TANISIDIR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8596" y="1000108"/>
            <a:ext cx="8445529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TAKİPNE (0-6 saatte başlayan/6-12 saatten uzun süren)</a:t>
            </a:r>
            <a:endParaRPr lang="tr-TR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r-T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Burun </a:t>
            </a:r>
            <a:r>
              <a:rPr lang="tr-T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kanadı solunumu, Çekilmeler, </a:t>
            </a:r>
            <a:r>
              <a:rPr lang="tr-TR" sz="2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Siyanoz</a:t>
            </a:r>
            <a:r>
              <a:rPr lang="tr-T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Göğüs ön-arka çapında </a:t>
            </a:r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artma</a:t>
            </a:r>
            <a:endParaRPr lang="tr-TR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00113" y="256540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000496" y="2857496"/>
            <a:ext cx="45370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Belirgin </a:t>
            </a:r>
            <a:r>
              <a:rPr lang="tr-TR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perihiler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vasküler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çizgilenme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Fissürlerde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sıvı</a:t>
            </a:r>
          </a:p>
          <a:p>
            <a:r>
              <a:rPr lang="tr-TR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Hiperinflasyon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Kostofrenik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açılarda sıvı</a:t>
            </a:r>
          </a:p>
          <a:p>
            <a:r>
              <a:rPr lang="tr-TR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İnterkostal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aralıklarda genişleme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11188" y="4845056"/>
            <a:ext cx="90019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RDS/Hava kaçağı/</a:t>
            </a:r>
            <a:r>
              <a:rPr lang="tr-T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Pnömoni</a:t>
            </a:r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/MAS/Solunum </a:t>
            </a:r>
            <a:r>
              <a:rPr lang="tr-T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sistemi dışı </a:t>
            </a:r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 DIŞLANIYOR</a:t>
            </a:r>
            <a:endParaRPr lang="tr-TR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237162" y="5384529"/>
            <a:ext cx="78136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1400" dirty="0">
              <a:latin typeface="Perpetua" pitchFamily="18" charset="0"/>
            </a:endParaRPr>
          </a:p>
          <a:p>
            <a:r>
              <a:rPr lang="tr-TR" sz="1600" dirty="0">
                <a:latin typeface="Calibri" pitchFamily="34" charset="0"/>
                <a:cs typeface="Calibri" pitchFamily="34" charset="0"/>
              </a:rPr>
              <a:t>Kumar A.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Indian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 J Pediatr.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2005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2" descr="Neonate at age 6 hours. Overaeration and streaky,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14620"/>
            <a:ext cx="2593370" cy="20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Metin kutusu"/>
          <p:cNvSpPr txBox="1"/>
          <p:nvPr/>
        </p:nvSpPr>
        <p:spPr>
          <a:xfrm>
            <a:off x="5000628" y="221455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Calibri" pitchFamily="34" charset="0"/>
                <a:cs typeface="Calibri" pitchFamily="34" charset="0"/>
              </a:rPr>
              <a:t>+</a:t>
            </a:r>
            <a:endParaRPr lang="tr-TR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 flipV="1">
            <a:off x="4500562" y="4286256"/>
            <a:ext cx="1177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latin typeface="Calibri" pitchFamily="34" charset="0"/>
                <a:cs typeface="Calibri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785786" y="274638"/>
            <a:ext cx="7901014" cy="9397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TTN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Aynı Yanın Köşesi Yuvarlatılmış Dikdörtgen"/>
          <p:cNvSpPr/>
          <p:nvPr/>
        </p:nvSpPr>
        <p:spPr>
          <a:xfrm>
            <a:off x="251520" y="1052736"/>
            <a:ext cx="2946779" cy="2790225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3 Grup"/>
          <p:cNvGrpSpPr/>
          <p:nvPr/>
        </p:nvGrpSpPr>
        <p:grpSpPr>
          <a:xfrm>
            <a:off x="473093" y="3842961"/>
            <a:ext cx="2396348" cy="769194"/>
            <a:chOff x="5548" y="2914012"/>
            <a:chExt cx="2396348" cy="769194"/>
          </a:xfrm>
          <a:solidFill>
            <a:schemeClr val="accent2"/>
          </a:solidFill>
        </p:grpSpPr>
        <p:sp>
          <p:nvSpPr>
            <p:cNvPr id="5" name="4 Dikdörtgen"/>
            <p:cNvSpPr/>
            <p:nvPr/>
          </p:nvSpPr>
          <p:spPr>
            <a:xfrm>
              <a:off x="5548" y="2914012"/>
              <a:ext cx="2396348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Dikdörtgen"/>
            <p:cNvSpPr/>
            <p:nvPr/>
          </p:nvSpPr>
          <p:spPr>
            <a:xfrm>
              <a:off x="5548" y="2914012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Öykü/FM</a:t>
              </a:r>
              <a:endParaRPr lang="tr-TR" sz="2000" kern="1200" dirty="0"/>
            </a:p>
          </p:txBody>
        </p:sp>
      </p:grpSp>
      <p:sp>
        <p:nvSpPr>
          <p:cNvPr id="7" name="6 Oval"/>
          <p:cNvSpPr/>
          <p:nvPr/>
        </p:nvSpPr>
        <p:spPr>
          <a:xfrm>
            <a:off x="2228451" y="3965141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Aynı Yanın Köşesi Yuvarlatılmış Dikdörtgen"/>
          <p:cNvSpPr/>
          <p:nvPr/>
        </p:nvSpPr>
        <p:spPr>
          <a:xfrm>
            <a:off x="3203848" y="1052736"/>
            <a:ext cx="2808312" cy="2808313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8 Grup"/>
          <p:cNvGrpSpPr/>
          <p:nvPr/>
        </p:nvGrpSpPr>
        <p:grpSpPr>
          <a:xfrm>
            <a:off x="3274961" y="3842961"/>
            <a:ext cx="2396348" cy="769194"/>
            <a:chOff x="2807416" y="2914012"/>
            <a:chExt cx="2396348" cy="769194"/>
          </a:xfrm>
          <a:solidFill>
            <a:schemeClr val="accent2"/>
          </a:solidFill>
        </p:grpSpPr>
        <p:sp>
          <p:nvSpPr>
            <p:cNvPr id="10" name="9 Dikdörtgen"/>
            <p:cNvSpPr/>
            <p:nvPr/>
          </p:nvSpPr>
          <p:spPr>
            <a:xfrm>
              <a:off x="2807416" y="2914012"/>
              <a:ext cx="2396348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Dikdörtgen"/>
            <p:cNvSpPr/>
            <p:nvPr/>
          </p:nvSpPr>
          <p:spPr>
            <a:xfrm>
              <a:off x="2807416" y="2914012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Tetkik/Yönetim</a:t>
              </a:r>
              <a:endParaRPr lang="tr-TR" sz="2000" kern="1200" dirty="0"/>
            </a:p>
          </p:txBody>
        </p:sp>
      </p:grpSp>
      <p:sp>
        <p:nvSpPr>
          <p:cNvPr id="12" name="11 Oval"/>
          <p:cNvSpPr/>
          <p:nvPr/>
        </p:nvSpPr>
        <p:spPr>
          <a:xfrm>
            <a:off x="5030319" y="3965141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Aynı Yanın Köşesi Yuvarlatılmış Dikdörtgen"/>
          <p:cNvSpPr/>
          <p:nvPr/>
        </p:nvSpPr>
        <p:spPr>
          <a:xfrm>
            <a:off x="6012160" y="1052736"/>
            <a:ext cx="2736304" cy="2808312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13 Grup"/>
          <p:cNvGrpSpPr/>
          <p:nvPr/>
        </p:nvGrpSpPr>
        <p:grpSpPr>
          <a:xfrm>
            <a:off x="6156176" y="3861048"/>
            <a:ext cx="2448272" cy="769194"/>
            <a:chOff x="5609283" y="2842004"/>
            <a:chExt cx="2327881" cy="841202"/>
          </a:xfrm>
          <a:solidFill>
            <a:schemeClr val="accent2"/>
          </a:solidFill>
        </p:grpSpPr>
        <p:sp>
          <p:nvSpPr>
            <p:cNvPr id="15" name="14 Dikdörtgen"/>
            <p:cNvSpPr/>
            <p:nvPr/>
          </p:nvSpPr>
          <p:spPr>
            <a:xfrm>
              <a:off x="5609283" y="2842004"/>
              <a:ext cx="2327881" cy="8412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Dikdörtgen"/>
            <p:cNvSpPr/>
            <p:nvPr/>
          </p:nvSpPr>
          <p:spPr>
            <a:xfrm>
              <a:off x="5609283" y="2842004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Tedavi/CX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İzlem</a:t>
              </a:r>
              <a:endParaRPr lang="tr-TR" sz="2000" kern="1200" dirty="0"/>
            </a:p>
          </p:txBody>
        </p:sp>
      </p:grpSp>
      <p:sp>
        <p:nvSpPr>
          <p:cNvPr id="17" name="16 Oval"/>
          <p:cNvSpPr/>
          <p:nvPr/>
        </p:nvSpPr>
        <p:spPr>
          <a:xfrm>
            <a:off x="7832186" y="3965141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Metin kutusu"/>
          <p:cNvSpPr txBox="1"/>
          <p:nvPr/>
        </p:nvSpPr>
        <p:spPr>
          <a:xfrm>
            <a:off x="428596" y="1071546"/>
            <a:ext cx="24872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38,5 GH , </a:t>
            </a:r>
            <a:r>
              <a:rPr lang="tr-TR" sz="1600" dirty="0" err="1" smtClean="0"/>
              <a:t>elektif</a:t>
            </a:r>
            <a:r>
              <a:rPr lang="tr-TR" sz="1600" dirty="0" smtClean="0"/>
              <a:t> C/S</a:t>
            </a:r>
          </a:p>
          <a:p>
            <a:r>
              <a:rPr lang="tr-TR" sz="1600" dirty="0" smtClean="0"/>
              <a:t>3450 gr, 8/9 APGAR, erkek bebek</a:t>
            </a:r>
          </a:p>
          <a:p>
            <a:r>
              <a:rPr lang="tr-TR" sz="1600" dirty="0" err="1" smtClean="0"/>
              <a:t>Antenatal</a:t>
            </a:r>
            <a:r>
              <a:rPr lang="tr-TR" sz="1600" dirty="0" smtClean="0"/>
              <a:t> izlem sorunsuz</a:t>
            </a:r>
          </a:p>
          <a:p>
            <a:r>
              <a:rPr lang="tr-TR" sz="1600" dirty="0" smtClean="0"/>
              <a:t>Doğumdan hemen sonra inleme, </a:t>
            </a:r>
            <a:r>
              <a:rPr lang="tr-TR" sz="1600" dirty="0" err="1" smtClean="0"/>
              <a:t>takipne</a:t>
            </a:r>
            <a:r>
              <a:rPr lang="tr-TR" sz="1600" dirty="0" smtClean="0"/>
              <a:t>, </a:t>
            </a:r>
            <a:r>
              <a:rPr lang="tr-TR" sz="1600" dirty="0" err="1" smtClean="0"/>
              <a:t>retraksiyon</a:t>
            </a:r>
            <a:r>
              <a:rPr lang="tr-TR" sz="1600" dirty="0" smtClean="0"/>
              <a:t>(+) KTA:156 DSS: 72</a:t>
            </a:r>
          </a:p>
          <a:p>
            <a:endParaRPr lang="tr-TR" sz="2000" dirty="0" smtClean="0"/>
          </a:p>
        </p:txBody>
      </p:sp>
      <p:sp>
        <p:nvSpPr>
          <p:cNvPr id="19" name="18 Metin kutusu"/>
          <p:cNvSpPr txBox="1"/>
          <p:nvPr/>
        </p:nvSpPr>
        <p:spPr>
          <a:xfrm>
            <a:off x="3286116" y="1071546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Spo2:</a:t>
            </a:r>
            <a:r>
              <a:rPr lang="tr-TR" sz="1600" dirty="0" smtClean="0"/>
              <a:t>%90 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KAN GAZI:</a:t>
            </a:r>
            <a:r>
              <a:rPr lang="tr-TR" sz="1600" dirty="0" err="1" smtClean="0"/>
              <a:t>Ph</a:t>
            </a:r>
            <a:r>
              <a:rPr lang="tr-TR" sz="1600" dirty="0" smtClean="0"/>
              <a:t>:7.27 pCO2:44 pO2:48 HC03:16 BE:-4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Tam Kan Sayımı: </a:t>
            </a:r>
            <a:r>
              <a:rPr lang="tr-TR" sz="1600" dirty="0" err="1" smtClean="0"/>
              <a:t>wbc</a:t>
            </a:r>
            <a:r>
              <a:rPr lang="tr-TR" sz="1600" dirty="0" smtClean="0"/>
              <a:t>: 19.000 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PY: </a:t>
            </a:r>
            <a:r>
              <a:rPr lang="tr-TR" sz="1600" dirty="0" smtClean="0"/>
              <a:t>I/T:0,14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Kan Kültür </a:t>
            </a:r>
            <a:r>
              <a:rPr lang="tr-TR" sz="1600" dirty="0" smtClean="0"/>
              <a:t>üremesi yok.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6156176" y="1052736"/>
            <a:ext cx="26642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NCPAP 5/30 </a:t>
            </a:r>
          </a:p>
          <a:p>
            <a:r>
              <a:rPr lang="tr-TR" sz="1600" dirty="0" smtClean="0"/>
              <a:t>50cc/kg elektrolitsiz sıvı</a:t>
            </a:r>
          </a:p>
          <a:p>
            <a:r>
              <a:rPr lang="tr-TR" sz="1600" dirty="0" smtClean="0"/>
              <a:t>İzlemin 6. saatinde inleme kesildi.</a:t>
            </a:r>
          </a:p>
          <a:p>
            <a:r>
              <a:rPr lang="tr-TR" sz="1600" dirty="0" smtClean="0"/>
              <a:t>18 saat sonra </a:t>
            </a:r>
            <a:r>
              <a:rPr lang="tr-TR" sz="1600" dirty="0" err="1" smtClean="0"/>
              <a:t>NCPAP’ten</a:t>
            </a:r>
            <a:r>
              <a:rPr lang="tr-TR" sz="1600" dirty="0" smtClean="0"/>
              <a:t> ayrıldı. </a:t>
            </a:r>
          </a:p>
          <a:p>
            <a:r>
              <a:rPr lang="tr-TR" sz="1600" dirty="0" smtClean="0"/>
              <a:t>PN: 3. gün taburcu edildi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611839"/>
            <a:ext cx="3096344" cy="224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973235-976034-1205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143380"/>
            <a:ext cx="3168352" cy="172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85720" y="1142984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 err="1" smtClean="0"/>
              <a:t>Prematurede</a:t>
            </a:r>
            <a:r>
              <a:rPr lang="tr-TR" sz="2800" dirty="0" smtClean="0"/>
              <a:t> en sık solunum sıkıntısı nedeni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Yapısal ve Fonksiyonel </a:t>
            </a:r>
            <a:r>
              <a:rPr lang="tr-TR" sz="2800" dirty="0" err="1" smtClean="0"/>
              <a:t>maturasyon</a:t>
            </a:r>
            <a:r>
              <a:rPr lang="tr-TR" sz="2800" dirty="0" smtClean="0"/>
              <a:t> eksikliği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En sık &lt;28.</a:t>
            </a:r>
            <a:r>
              <a:rPr lang="tr-TR" sz="2800" dirty="0" err="1" smtClean="0"/>
              <a:t>hft</a:t>
            </a:r>
            <a:r>
              <a:rPr lang="tr-TR" sz="2800" dirty="0" smtClean="0"/>
              <a:t> , 28-34 </a:t>
            </a:r>
            <a:r>
              <a:rPr lang="tr-TR" sz="2800" dirty="0" err="1" smtClean="0"/>
              <a:t>lerin</a:t>
            </a:r>
            <a:r>
              <a:rPr lang="tr-TR" sz="2800" dirty="0" smtClean="0"/>
              <a:t> 1/3, &gt;34 </a:t>
            </a:r>
            <a:r>
              <a:rPr lang="tr-TR" sz="2800" dirty="0" err="1" smtClean="0"/>
              <a:t>hft</a:t>
            </a:r>
            <a:r>
              <a:rPr lang="tr-TR" sz="2800" dirty="0" smtClean="0"/>
              <a:t> da &lt;%5</a:t>
            </a:r>
            <a:r>
              <a:rPr lang="en-US" sz="2800" dirty="0" smtClean="0"/>
              <a:t> </a:t>
            </a: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Erkek&gt;kız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err="1" smtClean="0"/>
              <a:t>Diabetik</a:t>
            </a:r>
            <a:r>
              <a:rPr lang="tr-TR" sz="2800" dirty="0" smtClean="0"/>
              <a:t> anne bebeğinde X6  </a:t>
            </a:r>
            <a:r>
              <a:rPr lang="tr-TR" sz="2800" dirty="0" err="1" smtClean="0"/>
              <a:t>makrosomiye</a:t>
            </a:r>
            <a:r>
              <a:rPr lang="tr-TR" sz="2800" dirty="0" smtClean="0"/>
              <a:t> rağmen gecikmiş </a:t>
            </a:r>
            <a:r>
              <a:rPr lang="tr-TR" sz="2800" dirty="0" err="1" smtClean="0"/>
              <a:t>pulmoner</a:t>
            </a:r>
            <a:r>
              <a:rPr lang="tr-TR" sz="2800" dirty="0" smtClean="0"/>
              <a:t> </a:t>
            </a:r>
            <a:r>
              <a:rPr lang="tr-TR" sz="2800" dirty="0" err="1" smtClean="0"/>
              <a:t>maturite</a:t>
            </a:r>
            <a:r>
              <a:rPr lang="tr-TR" sz="2800" dirty="0" smtClean="0"/>
              <a:t>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428728" y="428604"/>
            <a:ext cx="5469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RESPİRATUVAR DİSTRES SENDROMU</a:t>
            </a:r>
            <a:endParaRPr lang="tr-T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/>
          <a:p>
            <a:pPr>
              <a:defRPr/>
            </a:pPr>
            <a:fld id="{2F875136-0FAF-4EE4-B019-25B6E76EEFC5}" type="slidenum">
              <a:rPr lang="tr-TR"/>
              <a:pPr>
                <a:defRPr/>
              </a:pPr>
              <a:t>24</a:t>
            </a:fld>
            <a:endParaRPr lang="tr-T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196975"/>
            <a:ext cx="45005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tr-TR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7" descr="respira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357298"/>
            <a:ext cx="2451501" cy="307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67296" y="-183912"/>
            <a:ext cx="8001000" cy="121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tr-T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RESPİRATUVAR DİSTRES SENDROMU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 t="2040" r="-6871"/>
          <a:stretch>
            <a:fillRect/>
          </a:stretch>
        </p:blipFill>
        <p:spPr bwMode="auto">
          <a:xfrm>
            <a:off x="0" y="1357298"/>
            <a:ext cx="3972513" cy="319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214282" y="4429132"/>
            <a:ext cx="89297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 smtClean="0"/>
              <a:t>Patofizyoloji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en-US" sz="2400" dirty="0" smtClean="0"/>
              <a:t>Immature </a:t>
            </a:r>
            <a:r>
              <a:rPr lang="en-US" sz="2400" dirty="0" smtClean="0"/>
              <a:t>type II </a:t>
            </a:r>
            <a:r>
              <a:rPr lang="en-US" sz="2400" dirty="0" err="1" smtClean="0"/>
              <a:t>alveol</a:t>
            </a:r>
            <a:r>
              <a:rPr lang="tr-TR" sz="2400" dirty="0" smtClean="0"/>
              <a:t> hücresi, </a:t>
            </a:r>
            <a:r>
              <a:rPr lang="tr-TR" sz="2400" dirty="0" err="1" smtClean="0"/>
              <a:t>surfaktan</a:t>
            </a:r>
            <a:r>
              <a:rPr lang="tr-TR" sz="2400" dirty="0" smtClean="0"/>
              <a:t> sentezi yetersiz, alveol yüzey gerilimi artmış, </a:t>
            </a:r>
            <a:r>
              <a:rPr lang="tr-TR" sz="2400" dirty="0" err="1" smtClean="0"/>
              <a:t>komplians</a:t>
            </a:r>
            <a:r>
              <a:rPr lang="tr-TR" sz="2400" dirty="0" smtClean="0"/>
              <a:t> azalmış </a:t>
            </a:r>
          </a:p>
          <a:p>
            <a:r>
              <a:rPr lang="tr-TR" sz="2400" dirty="0" smtClean="0"/>
              <a:t>A</a:t>
            </a:r>
            <a:r>
              <a:rPr lang="en-US" sz="2400" dirty="0" err="1" smtClean="0"/>
              <a:t>tele</a:t>
            </a:r>
            <a:r>
              <a:rPr lang="tr-TR" sz="2400" dirty="0" smtClean="0"/>
              <a:t>k</a:t>
            </a:r>
            <a:r>
              <a:rPr lang="en-US" sz="2400" dirty="0" err="1" smtClean="0"/>
              <a:t>ta</a:t>
            </a:r>
            <a:r>
              <a:rPr lang="tr-TR" sz="2400" dirty="0" err="1" smtClean="0"/>
              <a:t>zi</a:t>
            </a:r>
            <a:r>
              <a:rPr lang="tr-TR" sz="2400" dirty="0" smtClean="0"/>
              <a:t>, yetersiz </a:t>
            </a:r>
            <a:r>
              <a:rPr lang="tr-TR" sz="2400" dirty="0" err="1" smtClean="0"/>
              <a:t>ventilasyon</a:t>
            </a:r>
            <a:r>
              <a:rPr lang="tr-TR" sz="2400" dirty="0" smtClean="0"/>
              <a:t>, oksijenlenme, </a:t>
            </a:r>
            <a:r>
              <a:rPr lang="tr-TR" sz="2400" dirty="0" err="1" smtClean="0"/>
              <a:t>pulmoner</a:t>
            </a:r>
            <a:r>
              <a:rPr lang="tr-TR" sz="2400" dirty="0" smtClean="0"/>
              <a:t> </a:t>
            </a:r>
            <a:r>
              <a:rPr lang="tr-TR" sz="2400" dirty="0" err="1" smtClean="0"/>
              <a:t>vazokonstriksiyon</a:t>
            </a:r>
            <a:r>
              <a:rPr lang="tr-TR" sz="2400" dirty="0" smtClean="0"/>
              <a:t>, </a:t>
            </a:r>
            <a:r>
              <a:rPr lang="tr-TR" sz="2400" dirty="0" err="1" smtClean="0"/>
              <a:t>akc</a:t>
            </a:r>
            <a:r>
              <a:rPr lang="tr-TR" sz="2400" dirty="0" smtClean="0"/>
              <a:t> dokusunda </a:t>
            </a:r>
            <a:r>
              <a:rPr lang="tr-TR" sz="2400" dirty="0" err="1" smtClean="0"/>
              <a:t>iskemi</a:t>
            </a:r>
            <a:r>
              <a:rPr lang="tr-TR" sz="2400" dirty="0" smtClean="0"/>
              <a:t>, </a:t>
            </a:r>
            <a:r>
              <a:rPr lang="tr-TR" sz="2400" dirty="0" err="1" smtClean="0"/>
              <a:t>hiyalen</a:t>
            </a:r>
            <a:r>
              <a:rPr lang="tr-TR" sz="2400" dirty="0" smtClean="0"/>
              <a:t> </a:t>
            </a:r>
            <a:r>
              <a:rPr lang="tr-TR" sz="2400" dirty="0" err="1" smtClean="0"/>
              <a:t>membran</a:t>
            </a:r>
            <a:r>
              <a:rPr lang="tr-TR" sz="2400" dirty="0" smtClean="0"/>
              <a:t> oluşumu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188" y="404813"/>
            <a:ext cx="7993062" cy="575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2400">
              <a:latin typeface="Perpetua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67744" y="620688"/>
            <a:ext cx="496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err="1" smtClean="0">
                <a:latin typeface="Perpetua" pitchFamily="18" charset="0"/>
              </a:rPr>
              <a:t>RDS’de</a:t>
            </a:r>
            <a:r>
              <a:rPr lang="tr-TR" sz="2400" b="1" dirty="0" smtClean="0">
                <a:latin typeface="Perpetua" pitchFamily="18" charset="0"/>
              </a:rPr>
              <a:t>  </a:t>
            </a:r>
            <a:r>
              <a:rPr lang="tr-TR" sz="2400" b="1" dirty="0">
                <a:latin typeface="Perpetua" pitchFamily="18" charset="0"/>
              </a:rPr>
              <a:t>tanı kriterleri</a:t>
            </a:r>
            <a:endParaRPr lang="tr-TR" sz="2400" dirty="0">
              <a:latin typeface="Perpetu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55576" y="1340768"/>
            <a:ext cx="7993062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r-TR" sz="2400" b="1" dirty="0" smtClean="0">
                <a:solidFill>
                  <a:srgbClr val="000000"/>
                </a:solidFill>
                <a:latin typeface="Perpetua" pitchFamily="18" charset="0"/>
              </a:rPr>
              <a:t>PREMATURE + SOLUNUM SIKINTISI BULGULARI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r-TR" sz="2400" b="1" dirty="0" smtClean="0">
                <a:solidFill>
                  <a:srgbClr val="000000"/>
                </a:solidFill>
                <a:latin typeface="Perpetua" pitchFamily="18" charset="0"/>
              </a:rPr>
              <a:t>TAKİPNE</a:t>
            </a:r>
            <a:r>
              <a:rPr lang="tr-TR" sz="2400" b="1" dirty="0">
                <a:solidFill>
                  <a:srgbClr val="000000"/>
                </a:solidFill>
                <a:latin typeface="Perpetua" pitchFamily="18" charset="0"/>
              </a:rPr>
              <a:t>,</a:t>
            </a:r>
            <a:r>
              <a:rPr lang="tr-TR" sz="2400" b="1" dirty="0" smtClean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tr-TR" sz="2400" b="1" dirty="0">
                <a:solidFill>
                  <a:srgbClr val="000000"/>
                </a:solidFill>
                <a:latin typeface="Perpetua" pitchFamily="18" charset="0"/>
              </a:rPr>
              <a:t>Çekilmeler, </a:t>
            </a:r>
            <a:r>
              <a:rPr lang="tr-TR" sz="2400" b="1" dirty="0" err="1">
                <a:solidFill>
                  <a:srgbClr val="000000"/>
                </a:solidFill>
                <a:latin typeface="Perpetua" pitchFamily="18" charset="0"/>
              </a:rPr>
              <a:t>Siyanoz</a:t>
            </a:r>
            <a:r>
              <a:rPr lang="tr-TR" sz="2400" b="1" dirty="0">
                <a:solidFill>
                  <a:srgbClr val="000000"/>
                </a:solidFill>
                <a:latin typeface="Perpetua" pitchFamily="18" charset="0"/>
              </a:rPr>
              <a:t>, Göğüs </a:t>
            </a:r>
            <a:r>
              <a:rPr lang="tr-TR" sz="2400" b="1" dirty="0" smtClean="0">
                <a:solidFill>
                  <a:srgbClr val="000000"/>
                </a:solidFill>
                <a:latin typeface="Perpetua" pitchFamily="18" charset="0"/>
              </a:rPr>
              <a:t>duvarında çökme stabil değil</a:t>
            </a:r>
            <a:endParaRPr lang="tr-TR" sz="2400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00113" y="2565400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2400">
              <a:latin typeface="Perpetua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267744" y="2780928"/>
            <a:ext cx="504056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r-TR" sz="2400" b="1" dirty="0">
                <a:solidFill>
                  <a:schemeClr val="bg1"/>
                </a:solidFill>
                <a:latin typeface="Perpetua" pitchFamily="18" charset="0"/>
              </a:rPr>
              <a:t>Akciğer </a:t>
            </a:r>
            <a:r>
              <a:rPr lang="tr-TR" sz="2400" b="1" dirty="0" err="1">
                <a:solidFill>
                  <a:schemeClr val="bg1"/>
                </a:solidFill>
                <a:latin typeface="Perpetua" pitchFamily="18" charset="0"/>
              </a:rPr>
              <a:t>grafisinde</a:t>
            </a:r>
            <a:r>
              <a:rPr lang="tr-TR" sz="2400" b="1" dirty="0">
                <a:solidFill>
                  <a:schemeClr val="bg1"/>
                </a:solidFill>
                <a:latin typeface="Perpetua" pitchFamily="18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Perpetua" pitchFamily="18" charset="0"/>
              </a:rPr>
              <a:t>RDS bulguları</a:t>
            </a:r>
            <a:endParaRPr lang="tr-TR" sz="24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211960" y="242088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Perpetua" pitchFamily="18" charset="0"/>
              </a:rPr>
              <a:t>+</a:t>
            </a:r>
            <a:endParaRPr lang="tr-TR" sz="2400" b="1" dirty="0">
              <a:latin typeface="Perpetua" pitchFamily="18" charset="0"/>
            </a:endParaRPr>
          </a:p>
        </p:txBody>
      </p:sp>
      <p:sp>
        <p:nvSpPr>
          <p:cNvPr id="15" name="14 Yuvarlatılmış Dikdörtgen"/>
          <p:cNvSpPr/>
          <p:nvPr/>
        </p:nvSpPr>
        <p:spPr>
          <a:xfrm>
            <a:off x="755576" y="1196752"/>
            <a:ext cx="7776864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Perpetua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1802135" cy="202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Metin kutusu"/>
          <p:cNvSpPr txBox="1"/>
          <p:nvPr/>
        </p:nvSpPr>
        <p:spPr>
          <a:xfrm>
            <a:off x="3419872" y="378904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Perpetua" pitchFamily="18" charset="0"/>
              </a:rPr>
              <a:t>Homojen </a:t>
            </a:r>
            <a:r>
              <a:rPr lang="tr-TR" sz="2400" dirty="0" err="1" smtClean="0">
                <a:latin typeface="Perpetua" pitchFamily="18" charset="0"/>
              </a:rPr>
              <a:t>opak</a:t>
            </a:r>
            <a:r>
              <a:rPr lang="tr-TR" sz="2400" dirty="0" smtClean="0">
                <a:latin typeface="Perpetua" pitchFamily="18" charset="0"/>
              </a:rPr>
              <a:t> </a:t>
            </a:r>
            <a:r>
              <a:rPr lang="tr-TR" sz="2400" dirty="0" err="1" smtClean="0">
                <a:latin typeface="Perpetua" pitchFamily="18" charset="0"/>
              </a:rPr>
              <a:t>infiltratif</a:t>
            </a:r>
            <a:r>
              <a:rPr lang="tr-TR" sz="2400" dirty="0" smtClean="0">
                <a:latin typeface="Perpetua" pitchFamily="18" charset="0"/>
              </a:rPr>
              <a:t> görünüm, buzlu cam/tuz-biber,( </a:t>
            </a:r>
            <a:r>
              <a:rPr lang="tr-TR" sz="2400" dirty="0" err="1" smtClean="0">
                <a:latin typeface="Perpetua" pitchFamily="18" charset="0"/>
              </a:rPr>
              <a:t>atelektazi</a:t>
            </a:r>
            <a:r>
              <a:rPr lang="tr-TR" sz="2400" dirty="0" smtClean="0">
                <a:latin typeface="Perpetua" pitchFamily="18" charset="0"/>
              </a:rPr>
              <a:t> vs hava)</a:t>
            </a:r>
          </a:p>
          <a:p>
            <a:r>
              <a:rPr lang="tr-TR" sz="2400" dirty="0" smtClean="0">
                <a:latin typeface="Perpetua" pitchFamily="18" charset="0"/>
              </a:rPr>
              <a:t>Hava </a:t>
            </a:r>
            <a:r>
              <a:rPr lang="tr-TR" sz="2400" dirty="0" err="1" smtClean="0">
                <a:latin typeface="Perpetua" pitchFamily="18" charset="0"/>
              </a:rPr>
              <a:t>bronkogramı</a:t>
            </a:r>
            <a:endParaRPr lang="tr-TR" sz="2400" dirty="0" smtClean="0">
              <a:latin typeface="Perpetua" pitchFamily="18" charset="0"/>
            </a:endParaRPr>
          </a:p>
          <a:p>
            <a:r>
              <a:rPr lang="tr-TR" sz="2400" dirty="0" smtClean="0">
                <a:latin typeface="Perpetua" pitchFamily="18" charset="0"/>
              </a:rPr>
              <a:t>Akciğer </a:t>
            </a:r>
            <a:r>
              <a:rPr lang="tr-TR" sz="2400" dirty="0" err="1" smtClean="0">
                <a:latin typeface="Perpetua" pitchFamily="18" charset="0"/>
              </a:rPr>
              <a:t>volumunde</a:t>
            </a:r>
            <a:r>
              <a:rPr lang="tr-TR" sz="2400" dirty="0" smtClean="0">
                <a:latin typeface="Perpetua" pitchFamily="18" charset="0"/>
              </a:rPr>
              <a:t> azalma</a:t>
            </a:r>
            <a:endParaRPr lang="tr-TR" sz="2400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RDS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Aynı Yanın Köşesi Yuvarlatılmış Dikdörtgen"/>
          <p:cNvSpPr/>
          <p:nvPr/>
        </p:nvSpPr>
        <p:spPr>
          <a:xfrm>
            <a:off x="251520" y="1052736"/>
            <a:ext cx="2946779" cy="2790225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3 Grup"/>
          <p:cNvGrpSpPr/>
          <p:nvPr/>
        </p:nvGrpSpPr>
        <p:grpSpPr>
          <a:xfrm>
            <a:off x="473093" y="3842961"/>
            <a:ext cx="2396348" cy="769194"/>
            <a:chOff x="5548" y="2914012"/>
            <a:chExt cx="2396348" cy="769194"/>
          </a:xfrm>
          <a:solidFill>
            <a:schemeClr val="accent2"/>
          </a:solidFill>
        </p:grpSpPr>
        <p:sp>
          <p:nvSpPr>
            <p:cNvPr id="5" name="4 Dikdörtgen"/>
            <p:cNvSpPr/>
            <p:nvPr/>
          </p:nvSpPr>
          <p:spPr>
            <a:xfrm>
              <a:off x="5548" y="2914012"/>
              <a:ext cx="2396348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Dikdörtgen"/>
            <p:cNvSpPr/>
            <p:nvPr/>
          </p:nvSpPr>
          <p:spPr>
            <a:xfrm>
              <a:off x="5548" y="2914012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Öykü/FM</a:t>
              </a:r>
              <a:endParaRPr lang="tr-TR" sz="2000" kern="1200" dirty="0"/>
            </a:p>
          </p:txBody>
        </p:sp>
      </p:grpSp>
      <p:sp>
        <p:nvSpPr>
          <p:cNvPr id="7" name="6 Oval"/>
          <p:cNvSpPr/>
          <p:nvPr/>
        </p:nvSpPr>
        <p:spPr>
          <a:xfrm>
            <a:off x="2228451" y="3965141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Aynı Yanın Köşesi Yuvarlatılmış Dikdörtgen"/>
          <p:cNvSpPr/>
          <p:nvPr/>
        </p:nvSpPr>
        <p:spPr>
          <a:xfrm>
            <a:off x="3203848" y="1052736"/>
            <a:ext cx="2808312" cy="2808313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8 Grup"/>
          <p:cNvGrpSpPr/>
          <p:nvPr/>
        </p:nvGrpSpPr>
        <p:grpSpPr>
          <a:xfrm>
            <a:off x="3274961" y="3842961"/>
            <a:ext cx="2396348" cy="769194"/>
            <a:chOff x="2807416" y="2914012"/>
            <a:chExt cx="2396348" cy="769194"/>
          </a:xfrm>
          <a:solidFill>
            <a:schemeClr val="accent2"/>
          </a:solidFill>
        </p:grpSpPr>
        <p:sp>
          <p:nvSpPr>
            <p:cNvPr id="10" name="9 Dikdörtgen"/>
            <p:cNvSpPr/>
            <p:nvPr/>
          </p:nvSpPr>
          <p:spPr>
            <a:xfrm>
              <a:off x="2807416" y="2914012"/>
              <a:ext cx="2396348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Dikdörtgen"/>
            <p:cNvSpPr/>
            <p:nvPr/>
          </p:nvSpPr>
          <p:spPr>
            <a:xfrm>
              <a:off x="2807416" y="2914012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Tetkik/Yönetim</a:t>
              </a:r>
              <a:endParaRPr lang="tr-TR" sz="2000" kern="1200" dirty="0"/>
            </a:p>
          </p:txBody>
        </p:sp>
      </p:grpSp>
      <p:sp>
        <p:nvSpPr>
          <p:cNvPr id="12" name="11 Oval"/>
          <p:cNvSpPr/>
          <p:nvPr/>
        </p:nvSpPr>
        <p:spPr>
          <a:xfrm>
            <a:off x="5030319" y="3965141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Aynı Yanın Köşesi Yuvarlatılmış Dikdörtgen"/>
          <p:cNvSpPr/>
          <p:nvPr/>
        </p:nvSpPr>
        <p:spPr>
          <a:xfrm>
            <a:off x="6012160" y="1052736"/>
            <a:ext cx="2736304" cy="2808312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13 Grup"/>
          <p:cNvGrpSpPr/>
          <p:nvPr/>
        </p:nvGrpSpPr>
        <p:grpSpPr>
          <a:xfrm>
            <a:off x="6156176" y="3861048"/>
            <a:ext cx="2448272" cy="769194"/>
            <a:chOff x="5609283" y="2842004"/>
            <a:chExt cx="2327881" cy="841202"/>
          </a:xfrm>
          <a:solidFill>
            <a:schemeClr val="accent2"/>
          </a:solidFill>
        </p:grpSpPr>
        <p:sp>
          <p:nvSpPr>
            <p:cNvPr id="15" name="14 Dikdörtgen"/>
            <p:cNvSpPr/>
            <p:nvPr/>
          </p:nvSpPr>
          <p:spPr>
            <a:xfrm>
              <a:off x="5609283" y="2842004"/>
              <a:ext cx="2327881" cy="8412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Dikdörtgen"/>
            <p:cNvSpPr/>
            <p:nvPr/>
          </p:nvSpPr>
          <p:spPr>
            <a:xfrm>
              <a:off x="5609283" y="2842004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Tedavi/CX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İzlem</a:t>
              </a:r>
              <a:endParaRPr lang="tr-TR" sz="2000" kern="1200" dirty="0"/>
            </a:p>
          </p:txBody>
        </p:sp>
      </p:grpSp>
      <p:sp>
        <p:nvSpPr>
          <p:cNvPr id="17" name="16 Oval"/>
          <p:cNvSpPr/>
          <p:nvPr/>
        </p:nvSpPr>
        <p:spPr>
          <a:xfrm>
            <a:off x="7832186" y="3965141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Metin kutusu"/>
          <p:cNvSpPr txBox="1"/>
          <p:nvPr/>
        </p:nvSpPr>
        <p:spPr>
          <a:xfrm>
            <a:off x="428596" y="1071546"/>
            <a:ext cx="2643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27,4 haftalık,  </a:t>
            </a:r>
            <a:r>
              <a:rPr lang="tr-TR" sz="1600" dirty="0" err="1" smtClean="0"/>
              <a:t>NST’de</a:t>
            </a:r>
            <a:r>
              <a:rPr lang="tr-TR" sz="1600" dirty="0" smtClean="0"/>
              <a:t> bozulma nedeniyle acil C/S, 5/7 APGAR ile 1020 gr doğan erkek bebek</a:t>
            </a:r>
          </a:p>
          <a:p>
            <a:r>
              <a:rPr lang="tr-TR" sz="1600" dirty="0" smtClean="0"/>
              <a:t>ANS: yok, </a:t>
            </a:r>
          </a:p>
          <a:p>
            <a:r>
              <a:rPr lang="tr-TR" sz="1600" dirty="0" smtClean="0"/>
              <a:t>Doğum salonunda  </a:t>
            </a:r>
            <a:r>
              <a:rPr lang="tr-TR" sz="1600" dirty="0" err="1" smtClean="0"/>
              <a:t>proflaktik</a:t>
            </a:r>
            <a:r>
              <a:rPr lang="tr-TR" sz="1600" dirty="0" smtClean="0"/>
              <a:t> CPAP uygulandı. CPAP ile üniteye nakledildi. PN 1. saatinde O2 ihtiyacı  &gt;%50  oldu, </a:t>
            </a:r>
            <a:r>
              <a:rPr lang="tr-TR" sz="1600" dirty="0" err="1" smtClean="0"/>
              <a:t>retraksiyonu</a:t>
            </a:r>
            <a:r>
              <a:rPr lang="tr-TR" sz="1600" dirty="0" smtClean="0"/>
              <a:t>  arttı. </a:t>
            </a:r>
            <a:r>
              <a:rPr lang="tr-TR" sz="1600" dirty="0" err="1" smtClean="0"/>
              <a:t>Takipnesi</a:t>
            </a:r>
            <a:r>
              <a:rPr lang="tr-TR" sz="1600" dirty="0" smtClean="0"/>
              <a:t> olmaya başladı. </a:t>
            </a:r>
            <a:endParaRPr lang="tr-TR" sz="1400" dirty="0" smtClean="0"/>
          </a:p>
        </p:txBody>
      </p:sp>
      <p:sp>
        <p:nvSpPr>
          <p:cNvPr id="19" name="18 Metin kutusu"/>
          <p:cNvSpPr txBox="1"/>
          <p:nvPr/>
        </p:nvSpPr>
        <p:spPr>
          <a:xfrm>
            <a:off x="3286116" y="1071546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Spo2:</a:t>
            </a:r>
            <a:r>
              <a:rPr lang="tr-TR" sz="1600" dirty="0" smtClean="0"/>
              <a:t>%90  (fi02:%55 iken)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KAN GAZI:</a:t>
            </a:r>
            <a:r>
              <a:rPr lang="tr-TR" sz="1600" dirty="0" err="1" smtClean="0"/>
              <a:t>Ph</a:t>
            </a:r>
            <a:r>
              <a:rPr lang="tr-TR" sz="1600" dirty="0" smtClean="0"/>
              <a:t>:7.19 pCO2:58 pO2:30 HC03:15 BE:-6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Tam Kan Sayımı: </a:t>
            </a:r>
            <a:r>
              <a:rPr lang="tr-TR" sz="1600" dirty="0" err="1" smtClean="0"/>
              <a:t>wbc</a:t>
            </a:r>
            <a:r>
              <a:rPr lang="tr-TR" sz="1600" dirty="0" smtClean="0"/>
              <a:t>: 23.000 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PY: </a:t>
            </a:r>
            <a:r>
              <a:rPr lang="tr-TR" sz="1600" dirty="0" smtClean="0"/>
              <a:t>I/T:0,09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Kan Kültür </a:t>
            </a:r>
            <a:r>
              <a:rPr lang="tr-TR" sz="1600" dirty="0" smtClean="0"/>
              <a:t>üremesi yok.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6156176" y="1052736"/>
            <a:ext cx="2664296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NCPAP 5/30</a:t>
            </a:r>
            <a:r>
              <a:rPr lang="tr-TR" sz="1600" dirty="0" smtClean="0">
                <a:sym typeface="Wingdings" pitchFamily="2" charset="2"/>
              </a:rPr>
              <a:t>7/</a:t>
            </a:r>
            <a:r>
              <a:rPr lang="tr-TR" sz="1600" dirty="0" smtClean="0"/>
              <a:t>55</a:t>
            </a:r>
          </a:p>
          <a:p>
            <a:r>
              <a:rPr lang="tr-TR" sz="1600" dirty="0" smtClean="0"/>
              <a:t> </a:t>
            </a:r>
            <a:r>
              <a:rPr lang="tr-TR" sz="1600" dirty="0" err="1" smtClean="0"/>
              <a:t>İnSurE</a:t>
            </a:r>
            <a:r>
              <a:rPr lang="tr-TR" sz="1600" dirty="0" smtClean="0"/>
              <a:t> </a:t>
            </a:r>
            <a:r>
              <a:rPr lang="tr-TR" sz="1600" dirty="0" smtClean="0">
                <a:sym typeface="Wingdings" pitchFamily="2" charset="2"/>
              </a:rPr>
              <a:t> O2 ihtiyacı &lt;%30, </a:t>
            </a:r>
            <a:r>
              <a:rPr lang="tr-TR" sz="1600" dirty="0" err="1" smtClean="0">
                <a:sym typeface="Wingdings" pitchFamily="2" charset="2"/>
              </a:rPr>
              <a:t>retraksiyon</a:t>
            </a:r>
            <a:r>
              <a:rPr lang="tr-TR" sz="1600" dirty="0" smtClean="0">
                <a:sym typeface="Wingdings" pitchFamily="2" charset="2"/>
              </a:rPr>
              <a:t> ve </a:t>
            </a:r>
            <a:r>
              <a:rPr lang="tr-TR" sz="1600" dirty="0" err="1" smtClean="0">
                <a:sym typeface="Wingdings" pitchFamily="2" charset="2"/>
              </a:rPr>
              <a:t>takipne</a:t>
            </a:r>
            <a:r>
              <a:rPr lang="tr-TR" sz="1600" dirty="0" smtClean="0">
                <a:sym typeface="Wingdings" pitchFamily="2" charset="2"/>
              </a:rPr>
              <a:t> azaldı.</a:t>
            </a:r>
          </a:p>
          <a:p>
            <a:r>
              <a:rPr lang="tr-TR" sz="1600" dirty="0" err="1" smtClean="0">
                <a:sym typeface="Wingdings" pitchFamily="2" charset="2"/>
              </a:rPr>
              <a:t>NCPAP’te</a:t>
            </a:r>
            <a:r>
              <a:rPr lang="tr-TR" sz="1600" dirty="0" smtClean="0">
                <a:sym typeface="Wingdings" pitchFamily="2" charset="2"/>
              </a:rPr>
              <a:t> izlem</a:t>
            </a:r>
            <a:endParaRPr lang="tr-TR" sz="1600" dirty="0" smtClean="0"/>
          </a:p>
          <a:p>
            <a:r>
              <a:rPr lang="tr-TR" sz="1600" dirty="0" smtClean="0"/>
              <a:t>70cc/kg/gün </a:t>
            </a:r>
            <a:r>
              <a:rPr lang="tr-TR" sz="1600" dirty="0" err="1" smtClean="0"/>
              <a:t>tpn</a:t>
            </a:r>
            <a:r>
              <a:rPr lang="tr-TR" sz="1600" dirty="0" smtClean="0"/>
              <a:t>(3/2), Kafein, </a:t>
            </a:r>
            <a:r>
              <a:rPr lang="tr-TR" sz="1600" dirty="0" err="1" smtClean="0"/>
              <a:t>flukonazol</a:t>
            </a:r>
            <a:r>
              <a:rPr lang="tr-TR" sz="1600" dirty="0" smtClean="0"/>
              <a:t> </a:t>
            </a:r>
            <a:r>
              <a:rPr lang="tr-TR" sz="1600" dirty="0" err="1" smtClean="0"/>
              <a:t>proflaksisi</a:t>
            </a:r>
            <a:r>
              <a:rPr lang="tr-TR" sz="1600" dirty="0" smtClean="0"/>
              <a:t>,</a:t>
            </a:r>
          </a:p>
          <a:p>
            <a:r>
              <a:rPr lang="tr-TR" sz="1600" dirty="0" smtClean="0"/>
              <a:t>PN: 3. gün </a:t>
            </a:r>
            <a:r>
              <a:rPr lang="tr-TR" sz="1600" dirty="0" err="1" smtClean="0"/>
              <a:t>NCPAP’ten</a:t>
            </a:r>
            <a:r>
              <a:rPr lang="tr-TR" sz="1600" dirty="0" smtClean="0"/>
              <a:t> ayrıldı.</a:t>
            </a:r>
          </a:p>
          <a:p>
            <a:r>
              <a:rPr lang="tr-TR" sz="1600" dirty="0" smtClean="0"/>
              <a:t>PN:7. gün ECHO:</a:t>
            </a:r>
            <a:r>
              <a:rPr lang="tr-TR" sz="1600" dirty="0" err="1" smtClean="0"/>
              <a:t>Ductus</a:t>
            </a:r>
            <a:r>
              <a:rPr lang="tr-TR" sz="1600" dirty="0" smtClean="0"/>
              <a:t> kapalı</a:t>
            </a:r>
          </a:p>
          <a:p>
            <a:r>
              <a:rPr lang="tr-TR" sz="1600" dirty="0" smtClean="0"/>
              <a:t>PN: 28. gün ROP:Yok</a:t>
            </a:r>
          </a:p>
          <a:p>
            <a:r>
              <a:rPr lang="tr-TR" sz="1600" dirty="0" smtClean="0"/>
              <a:t>PN: 43. günde  taburcu.</a:t>
            </a:r>
          </a:p>
          <a:p>
            <a:endParaRPr lang="tr-TR" sz="16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547664" y="90872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RDS ENGELLENEBİLİR Mİ?</a:t>
            </a:r>
            <a:endParaRPr lang="tr-TR" sz="3200" b="1" dirty="0"/>
          </a:p>
        </p:txBody>
      </p:sp>
      <p:sp>
        <p:nvSpPr>
          <p:cNvPr id="3" name="2 Metin kutusu"/>
          <p:cNvSpPr txBox="1"/>
          <p:nvPr/>
        </p:nvSpPr>
        <p:spPr>
          <a:xfrm>
            <a:off x="928662" y="1785926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ANTENATAL STEROİD ( OR:0.53)</a:t>
            </a:r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285720" y="2714620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tr-TR" sz="2400" b="1" dirty="0" smtClean="0"/>
              <a:t>E</a:t>
            </a:r>
            <a:r>
              <a:rPr lang="en-US" sz="2400" b="1" dirty="0" err="1" smtClean="0"/>
              <a:t>rken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doğum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tehditi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olan</a:t>
            </a:r>
            <a:r>
              <a:rPr lang="en-US" sz="2400" b="1" dirty="0" smtClean="0"/>
              <a:t> 23</a:t>
            </a:r>
            <a:r>
              <a:rPr lang="en-US" sz="2400" b="1" baseline="30000" dirty="0" smtClean="0"/>
              <a:t>1/7</a:t>
            </a:r>
            <a:r>
              <a:rPr lang="en-US" sz="2400" b="1" dirty="0" smtClean="0"/>
              <a:t>hafta </a:t>
            </a:r>
            <a:r>
              <a:rPr lang="en-US" sz="2400" b="1" dirty="0" err="1" smtClean="0"/>
              <a:t>ile</a:t>
            </a:r>
            <a:r>
              <a:rPr lang="en-US" sz="2400" b="1" dirty="0" smtClean="0"/>
              <a:t> 34</a:t>
            </a:r>
            <a:r>
              <a:rPr lang="en-US" sz="2400" b="1" baseline="30000" dirty="0" smtClean="0"/>
              <a:t>6/7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hafta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arasındaki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tüm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gebelere</a:t>
            </a:r>
            <a:endParaRPr lang="tr-TR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24 </a:t>
            </a:r>
            <a:r>
              <a:rPr lang="en-US" sz="2400" b="1" dirty="0" err="1" smtClean="0"/>
              <a:t>saat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arayla</a:t>
            </a:r>
            <a:r>
              <a:rPr lang="en-US" sz="2400" b="1" dirty="0" smtClean="0"/>
              <a:t> 12 mg </a:t>
            </a:r>
            <a:r>
              <a:rPr lang="en-US" sz="2400" b="1" dirty="0" err="1" smtClean="0"/>
              <a:t>betametazon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toplam</a:t>
            </a:r>
            <a:r>
              <a:rPr lang="en-US" sz="2400" b="1" dirty="0" smtClean="0"/>
              <a:t> 2 </a:t>
            </a:r>
            <a:r>
              <a:rPr lang="en-US" sz="2400" b="1" dirty="0" err="1" smtClean="0"/>
              <a:t>doz</a:t>
            </a:r>
            <a:r>
              <a:rPr lang="en-US" sz="2400" b="1" dirty="0" smtClean="0"/>
              <a:t>), </a:t>
            </a:r>
            <a:r>
              <a:rPr lang="en-US" sz="2400" b="1" dirty="0" err="1" smtClean="0"/>
              <a:t>yok</a:t>
            </a:r>
            <a:r>
              <a:rPr lang="en-US" sz="2400" b="1" dirty="0" smtClean="0"/>
              <a:t> ise12 </a:t>
            </a:r>
            <a:r>
              <a:rPr lang="en-US" sz="2400" b="1" dirty="0" err="1" smtClean="0"/>
              <a:t>saat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arayla</a:t>
            </a:r>
            <a:r>
              <a:rPr lang="en-US" sz="2400" b="1" dirty="0" smtClean="0"/>
              <a:t> 6 mg </a:t>
            </a:r>
            <a:r>
              <a:rPr lang="en-US" sz="2400" b="1" dirty="0" err="1" smtClean="0"/>
              <a:t>deksametazon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toplam</a:t>
            </a:r>
            <a:r>
              <a:rPr lang="en-US" sz="2400" b="1" dirty="0" smtClean="0"/>
              <a:t> 4 </a:t>
            </a:r>
            <a:r>
              <a:rPr lang="en-US" sz="2400" b="1" dirty="0" err="1" smtClean="0"/>
              <a:t>doz</a:t>
            </a:r>
            <a:r>
              <a:rPr lang="en-US" sz="2400" b="1" dirty="0" smtClean="0"/>
              <a:t>).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Tek</a:t>
            </a:r>
            <a:r>
              <a:rPr lang="en-US" sz="2400" dirty="0" smtClean="0"/>
              <a:t> </a:t>
            </a:r>
            <a:r>
              <a:rPr lang="en-US" sz="2400" dirty="0" err="1" smtClean="0"/>
              <a:t>kürlük</a:t>
            </a:r>
            <a:r>
              <a:rPr lang="en-US" sz="2400" dirty="0" smtClean="0"/>
              <a:t> </a:t>
            </a:r>
            <a:r>
              <a:rPr lang="en-US" sz="2400" dirty="0" err="1" smtClean="0"/>
              <a:t>tedavinin</a:t>
            </a:r>
            <a:r>
              <a:rPr lang="en-US" sz="2400" dirty="0" smtClean="0"/>
              <a:t> </a:t>
            </a:r>
            <a:r>
              <a:rPr lang="en-US" sz="2400" dirty="0" err="1" smtClean="0"/>
              <a:t>gebeye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kısa</a:t>
            </a:r>
            <a:r>
              <a:rPr lang="en-US" sz="2400" dirty="0" smtClean="0"/>
              <a:t> </a:t>
            </a:r>
            <a:r>
              <a:rPr lang="en-US" sz="2400" dirty="0" err="1" smtClean="0"/>
              <a:t>dönemde</a:t>
            </a:r>
            <a:r>
              <a:rPr lang="en-US" sz="2400" dirty="0" smtClean="0"/>
              <a:t> </a:t>
            </a:r>
            <a:r>
              <a:rPr lang="en-US" sz="2400" dirty="0" err="1" smtClean="0"/>
              <a:t>fetüse</a:t>
            </a:r>
            <a:r>
              <a:rPr lang="en-US" sz="2400" dirty="0" smtClean="0"/>
              <a:t> </a:t>
            </a:r>
            <a:r>
              <a:rPr lang="en-US" sz="2400" dirty="0" err="1" smtClean="0"/>
              <a:t>belirgin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olumsuz</a:t>
            </a:r>
            <a:r>
              <a:rPr lang="en-US" sz="2400" dirty="0" smtClean="0"/>
              <a:t> </a:t>
            </a:r>
            <a:r>
              <a:rPr lang="en-US" sz="2400" dirty="0" err="1" smtClean="0"/>
              <a:t>etkisi</a:t>
            </a:r>
            <a:r>
              <a:rPr lang="tr-TR" sz="2400" dirty="0" smtClean="0"/>
              <a:t> yok</a:t>
            </a:r>
            <a:endParaRPr lang="tr-TR" sz="2400" dirty="0" smtClean="0"/>
          </a:p>
          <a:p>
            <a:pPr lvl="1">
              <a:buFont typeface="Wingdings" pitchFamily="2" charset="2"/>
              <a:buChar char="Ø"/>
            </a:pPr>
            <a:r>
              <a:rPr lang="tr-TR" sz="2400" b="1" dirty="0" smtClean="0"/>
              <a:t>E</a:t>
            </a:r>
            <a:r>
              <a:rPr lang="en-US" sz="2400" b="1" dirty="0" smtClean="0"/>
              <a:t>n </a:t>
            </a:r>
            <a:r>
              <a:rPr lang="en-US" sz="2400" b="1" dirty="0" err="1" smtClean="0"/>
              <a:t>etkin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olduğu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dönem</a:t>
            </a:r>
            <a:r>
              <a:rPr lang="en-US" sz="2400" b="1" dirty="0" smtClean="0"/>
              <a:t> steroid </a:t>
            </a:r>
            <a:r>
              <a:rPr lang="en-US" sz="2400" b="1" dirty="0" err="1" smtClean="0"/>
              <a:t>tedavisinin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başlangıcından</a:t>
            </a:r>
            <a:r>
              <a:rPr lang="en-US" sz="2400" b="1" dirty="0" smtClean="0"/>
              <a:t> </a:t>
            </a:r>
            <a:r>
              <a:rPr lang="tr-TR" sz="2400" b="1" dirty="0" smtClean="0"/>
              <a:t>  </a:t>
            </a:r>
            <a:r>
              <a:rPr lang="tr-TR" sz="2400" b="1" dirty="0" smtClean="0"/>
              <a:t>  </a:t>
            </a:r>
            <a:r>
              <a:rPr lang="en-US" sz="2400" b="1" dirty="0" err="1" smtClean="0"/>
              <a:t>sonraki</a:t>
            </a:r>
            <a:r>
              <a:rPr lang="en-US" sz="2400" b="1" dirty="0" smtClean="0"/>
              <a:t> </a:t>
            </a:r>
            <a:r>
              <a:rPr lang="en-US" sz="2400" b="1" dirty="0" smtClean="0"/>
              <a:t>24 </a:t>
            </a:r>
            <a:r>
              <a:rPr lang="en-US" sz="2400" b="1" dirty="0" err="1" smtClean="0"/>
              <a:t>saat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ile</a:t>
            </a:r>
            <a:r>
              <a:rPr lang="en-US" sz="2400" b="1" dirty="0" smtClean="0"/>
              <a:t> 7. </a:t>
            </a:r>
            <a:r>
              <a:rPr lang="en-US" sz="2400" b="1" dirty="0" err="1" smtClean="0"/>
              <a:t>gün</a:t>
            </a:r>
            <a:r>
              <a:rPr lang="tr-TR" sz="2400" b="1" dirty="0" smtClean="0"/>
              <a:t> </a:t>
            </a:r>
            <a:r>
              <a:rPr lang="en-US" sz="2400" b="1" dirty="0" err="1" smtClean="0"/>
              <a:t>aralığındaki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zamandır</a:t>
            </a:r>
            <a:r>
              <a:rPr lang="en-US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827584" y="2606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MAS= MEKONYUM ASPİRASYON SENDROMU</a:t>
            </a:r>
            <a:endParaRPr lang="tr-TR" sz="28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467544" y="1268760"/>
            <a:ext cx="806489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b="1" dirty="0" smtClean="0"/>
              <a:t>Doğumların %15’i </a:t>
            </a:r>
            <a:r>
              <a:rPr lang="tr-TR" sz="2400" b="1" dirty="0" err="1" smtClean="0"/>
              <a:t>nde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amnion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mekonyumla</a:t>
            </a:r>
            <a:r>
              <a:rPr lang="tr-TR" sz="2400" b="1" dirty="0" smtClean="0"/>
              <a:t> boyalı ancak bunların %10-15’i MAS</a:t>
            </a:r>
          </a:p>
          <a:p>
            <a:endParaRPr lang="tr-TR" sz="2400" b="1" dirty="0" smtClean="0"/>
          </a:p>
          <a:p>
            <a:pPr>
              <a:buFont typeface="Arial" pitchFamily="34" charset="0"/>
              <a:buChar char="•"/>
            </a:pPr>
            <a:r>
              <a:rPr lang="tr-TR" sz="2400" b="1" dirty="0" err="1" smtClean="0"/>
              <a:t>Term</a:t>
            </a:r>
            <a:r>
              <a:rPr lang="tr-TR" sz="2400" b="1" dirty="0" smtClean="0"/>
              <a:t>-</a:t>
            </a:r>
            <a:r>
              <a:rPr lang="tr-TR" sz="2400" b="1" dirty="0" err="1" smtClean="0"/>
              <a:t>Postterm</a:t>
            </a:r>
            <a:r>
              <a:rPr lang="tr-TR" sz="2400" b="1" dirty="0" smtClean="0"/>
              <a:t> bebek</a:t>
            </a:r>
          </a:p>
          <a:p>
            <a:endParaRPr lang="tr-TR" sz="2400" b="1" dirty="0" smtClean="0"/>
          </a:p>
          <a:p>
            <a:pPr>
              <a:buFont typeface="Arial" pitchFamily="34" charset="0"/>
              <a:buChar char="•"/>
            </a:pPr>
            <a:r>
              <a:rPr lang="tr-TR" sz="2400" b="1" dirty="0" err="1" smtClean="0"/>
              <a:t>Mekonyum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amnion</a:t>
            </a:r>
            <a:r>
              <a:rPr lang="tr-TR" sz="2400" b="1" dirty="0" smtClean="0"/>
              <a:t> sıvısı, </a:t>
            </a:r>
            <a:r>
              <a:rPr lang="tr-TR" sz="2400" b="1" dirty="0" err="1" smtClean="0"/>
              <a:t>epitel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lanugo</a:t>
            </a:r>
            <a:r>
              <a:rPr lang="tr-TR" sz="2400" b="1" dirty="0" smtClean="0"/>
              <a:t>, su, safra pigmentleri, </a:t>
            </a:r>
            <a:r>
              <a:rPr lang="tr-TR" sz="2400" b="1" dirty="0" err="1" smtClean="0"/>
              <a:t>pankreatik</a:t>
            </a:r>
            <a:r>
              <a:rPr lang="tr-TR" sz="2400" b="1" dirty="0" smtClean="0"/>
              <a:t> enzimler, </a:t>
            </a:r>
            <a:r>
              <a:rPr lang="tr-TR" sz="2400" b="1" dirty="0" err="1" smtClean="0"/>
              <a:t>hürelerden</a:t>
            </a:r>
            <a:r>
              <a:rPr lang="tr-TR" sz="2400" b="1" dirty="0" smtClean="0"/>
              <a:t> oluşur</a:t>
            </a:r>
          </a:p>
          <a:p>
            <a:endParaRPr lang="tr-TR" sz="2400" b="1" dirty="0" smtClean="0"/>
          </a:p>
          <a:p>
            <a:pPr>
              <a:buFont typeface="Arial" pitchFamily="34" charset="0"/>
              <a:buChar char="•"/>
            </a:pPr>
            <a:r>
              <a:rPr lang="tr-TR" sz="2400" b="1" dirty="0" smtClean="0"/>
              <a:t>Lokal </a:t>
            </a:r>
            <a:r>
              <a:rPr lang="tr-TR" sz="2400" b="1" dirty="0" err="1" smtClean="0"/>
              <a:t>iritan</a:t>
            </a:r>
            <a:r>
              <a:rPr lang="tr-TR" sz="2400" b="1" dirty="0" smtClean="0"/>
              <a:t> etkisi, </a:t>
            </a:r>
            <a:r>
              <a:rPr lang="tr-TR" sz="2400" b="1" dirty="0" err="1" smtClean="0"/>
              <a:t>obstruksiyon</a:t>
            </a:r>
            <a:r>
              <a:rPr lang="tr-TR" sz="2400" b="1" dirty="0" smtClean="0"/>
              <a:t> etkisi ve bakteri için ideal ortam</a:t>
            </a:r>
          </a:p>
          <a:p>
            <a:pPr>
              <a:buFont typeface="Arial" pitchFamily="34" charset="0"/>
              <a:buChar char="•"/>
            </a:pPr>
            <a:endParaRPr lang="tr-TR" sz="2400" b="1" dirty="0" smtClean="0"/>
          </a:p>
          <a:p>
            <a:pPr>
              <a:buFont typeface="Arial" pitchFamily="34" charset="0"/>
              <a:buChar char="•"/>
            </a:pPr>
            <a:r>
              <a:rPr lang="tr-TR" sz="2400" b="1" dirty="0" smtClean="0"/>
              <a:t>IU </a:t>
            </a:r>
            <a:r>
              <a:rPr lang="tr-TR" sz="2400" b="1" dirty="0" err="1" smtClean="0"/>
              <a:t>fetal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distres</a:t>
            </a:r>
            <a:r>
              <a:rPr lang="tr-TR" sz="2400" b="1" dirty="0" smtClean="0"/>
              <a:t> ve </a:t>
            </a:r>
            <a:r>
              <a:rPr lang="tr-TR" sz="2400" b="1" dirty="0" err="1" smtClean="0"/>
              <a:t>hipoksi</a:t>
            </a:r>
            <a:r>
              <a:rPr lang="tr-TR" sz="2400" b="1" dirty="0" smtClean="0"/>
              <a:t> varsa </a:t>
            </a:r>
            <a:r>
              <a:rPr lang="tr-TR" sz="2400" b="1" dirty="0" err="1" smtClean="0"/>
              <a:t>mekonyum</a:t>
            </a:r>
            <a:r>
              <a:rPr lang="tr-TR" sz="2400" b="1" dirty="0" smtClean="0"/>
              <a:t> yapıyor</a:t>
            </a:r>
          </a:p>
          <a:p>
            <a:endParaRPr lang="tr-TR" sz="2400" b="1" dirty="0" smtClean="0"/>
          </a:p>
          <a:p>
            <a:pPr>
              <a:buFont typeface="Arial" pitchFamily="34" charset="0"/>
              <a:buChar char="•"/>
            </a:pPr>
            <a:r>
              <a:rPr lang="tr-TR" sz="2400" b="1" dirty="0" smtClean="0"/>
              <a:t>Akciğer </a:t>
            </a:r>
            <a:r>
              <a:rPr lang="tr-TR" sz="2400" b="1" dirty="0" err="1" smtClean="0"/>
              <a:t>grafisinde</a:t>
            </a:r>
            <a:r>
              <a:rPr lang="tr-TR" sz="2400" b="1" dirty="0" smtClean="0"/>
              <a:t>-yama şeklinde </a:t>
            </a:r>
            <a:r>
              <a:rPr lang="tr-TR" sz="2400" b="1" dirty="0" err="1" smtClean="0"/>
              <a:t>infiltrasyonlar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atelektazi</a:t>
            </a:r>
            <a:r>
              <a:rPr lang="tr-TR" sz="2400" b="1" dirty="0" smtClean="0"/>
              <a:t>, konsolidasyon</a:t>
            </a:r>
          </a:p>
          <a:p>
            <a:endParaRPr lang="tr-TR" sz="2400" b="1" dirty="0" smtClean="0"/>
          </a:p>
          <a:p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1009564" y="-221438"/>
            <a:ext cx="7901014" cy="9397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Aynı Yanın Köşesi Yuvarlatılmış Dikdörtgen"/>
          <p:cNvSpPr/>
          <p:nvPr/>
        </p:nvSpPr>
        <p:spPr>
          <a:xfrm>
            <a:off x="475298" y="556660"/>
            <a:ext cx="2946779" cy="2790225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3 Grup"/>
          <p:cNvGrpSpPr/>
          <p:nvPr/>
        </p:nvGrpSpPr>
        <p:grpSpPr>
          <a:xfrm>
            <a:off x="696871" y="3346885"/>
            <a:ext cx="2396348" cy="769194"/>
            <a:chOff x="5548" y="2914012"/>
            <a:chExt cx="2396348" cy="769194"/>
          </a:xfrm>
          <a:solidFill>
            <a:schemeClr val="accent2"/>
          </a:solidFill>
        </p:grpSpPr>
        <p:sp>
          <p:nvSpPr>
            <p:cNvPr id="5" name="4 Dikdörtgen"/>
            <p:cNvSpPr/>
            <p:nvPr/>
          </p:nvSpPr>
          <p:spPr>
            <a:xfrm>
              <a:off x="5548" y="2914012"/>
              <a:ext cx="2396348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Dikdörtgen"/>
            <p:cNvSpPr/>
            <p:nvPr/>
          </p:nvSpPr>
          <p:spPr>
            <a:xfrm>
              <a:off x="5548" y="2914012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Öykü/FM</a:t>
              </a:r>
              <a:endParaRPr lang="tr-TR" sz="2000" kern="1200" dirty="0"/>
            </a:p>
          </p:txBody>
        </p:sp>
      </p:grpSp>
      <p:sp>
        <p:nvSpPr>
          <p:cNvPr id="7" name="6 Oval"/>
          <p:cNvSpPr/>
          <p:nvPr/>
        </p:nvSpPr>
        <p:spPr>
          <a:xfrm>
            <a:off x="2452229" y="3469065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Aynı Yanın Köşesi Yuvarlatılmış Dikdörtgen"/>
          <p:cNvSpPr/>
          <p:nvPr/>
        </p:nvSpPr>
        <p:spPr>
          <a:xfrm>
            <a:off x="3427626" y="556660"/>
            <a:ext cx="2808312" cy="2808313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8 Grup"/>
          <p:cNvGrpSpPr/>
          <p:nvPr/>
        </p:nvGrpSpPr>
        <p:grpSpPr>
          <a:xfrm>
            <a:off x="3498739" y="3346885"/>
            <a:ext cx="2396348" cy="769194"/>
            <a:chOff x="2807416" y="2914012"/>
            <a:chExt cx="2396348" cy="769194"/>
          </a:xfrm>
          <a:solidFill>
            <a:schemeClr val="accent2"/>
          </a:solidFill>
        </p:grpSpPr>
        <p:sp>
          <p:nvSpPr>
            <p:cNvPr id="10" name="9 Dikdörtgen"/>
            <p:cNvSpPr/>
            <p:nvPr/>
          </p:nvSpPr>
          <p:spPr>
            <a:xfrm>
              <a:off x="2807416" y="2914012"/>
              <a:ext cx="2396348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Dikdörtgen"/>
            <p:cNvSpPr/>
            <p:nvPr/>
          </p:nvSpPr>
          <p:spPr>
            <a:xfrm>
              <a:off x="2807416" y="2914012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Tetkik/Yönetim</a:t>
              </a:r>
              <a:endParaRPr lang="tr-TR" sz="2000" kern="1200" dirty="0"/>
            </a:p>
          </p:txBody>
        </p:sp>
      </p:grpSp>
      <p:sp>
        <p:nvSpPr>
          <p:cNvPr id="12" name="11 Oval"/>
          <p:cNvSpPr/>
          <p:nvPr/>
        </p:nvSpPr>
        <p:spPr>
          <a:xfrm>
            <a:off x="5254097" y="3469065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Aynı Yanın Köşesi Yuvarlatılmış Dikdörtgen"/>
          <p:cNvSpPr/>
          <p:nvPr/>
        </p:nvSpPr>
        <p:spPr>
          <a:xfrm>
            <a:off x="6235938" y="556660"/>
            <a:ext cx="2736304" cy="2808312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13 Grup"/>
          <p:cNvGrpSpPr/>
          <p:nvPr/>
        </p:nvGrpSpPr>
        <p:grpSpPr>
          <a:xfrm>
            <a:off x="6379954" y="3364972"/>
            <a:ext cx="2448272" cy="769194"/>
            <a:chOff x="5609283" y="2842004"/>
            <a:chExt cx="2327881" cy="841202"/>
          </a:xfrm>
          <a:solidFill>
            <a:schemeClr val="accent2"/>
          </a:solidFill>
        </p:grpSpPr>
        <p:sp>
          <p:nvSpPr>
            <p:cNvPr id="15" name="14 Dikdörtgen"/>
            <p:cNvSpPr/>
            <p:nvPr/>
          </p:nvSpPr>
          <p:spPr>
            <a:xfrm>
              <a:off x="5609283" y="2842004"/>
              <a:ext cx="2327881" cy="8412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Dikdörtgen"/>
            <p:cNvSpPr/>
            <p:nvPr/>
          </p:nvSpPr>
          <p:spPr>
            <a:xfrm>
              <a:off x="5609283" y="2842004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Tedavi/CX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İzlem</a:t>
              </a:r>
              <a:endParaRPr lang="tr-TR" sz="2000" kern="1200" dirty="0"/>
            </a:p>
          </p:txBody>
        </p:sp>
      </p:grpSp>
      <p:sp>
        <p:nvSpPr>
          <p:cNvPr id="17" name="16 Oval"/>
          <p:cNvSpPr/>
          <p:nvPr/>
        </p:nvSpPr>
        <p:spPr>
          <a:xfrm>
            <a:off x="8055964" y="3469065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Metin kutusu"/>
          <p:cNvSpPr txBox="1"/>
          <p:nvPr/>
        </p:nvSpPr>
        <p:spPr>
          <a:xfrm>
            <a:off x="652374" y="575470"/>
            <a:ext cx="2487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Antenatal</a:t>
            </a:r>
            <a:r>
              <a:rPr lang="tr-TR" sz="1600" dirty="0" smtClean="0"/>
              <a:t>  takipsiz 40,3 haftalık, G1P1 3740 gr, </a:t>
            </a:r>
          </a:p>
          <a:p>
            <a:r>
              <a:rPr lang="tr-TR" sz="1600" dirty="0" smtClean="0"/>
              <a:t> 4/6 APGAR ile uzamış doğum eylemi nedeniyle forseps ile doğurtulan </a:t>
            </a:r>
            <a:r>
              <a:rPr lang="tr-TR" sz="1600" dirty="0" err="1" smtClean="0"/>
              <a:t>mekonyumlu</a:t>
            </a:r>
            <a:r>
              <a:rPr lang="tr-TR" sz="1600" dirty="0" smtClean="0"/>
              <a:t>  </a:t>
            </a:r>
            <a:r>
              <a:rPr lang="tr-TR" sz="1600" dirty="0" err="1" smtClean="0"/>
              <a:t>deprese</a:t>
            </a:r>
            <a:r>
              <a:rPr lang="tr-TR" sz="1600" dirty="0" smtClean="0"/>
              <a:t> doğan kız bebek .</a:t>
            </a:r>
          </a:p>
          <a:p>
            <a:r>
              <a:rPr lang="tr-TR" sz="1600" dirty="0" smtClean="0"/>
              <a:t>Doğum sonrası </a:t>
            </a:r>
            <a:r>
              <a:rPr lang="tr-TR" sz="1600" dirty="0" err="1" smtClean="0"/>
              <a:t>entübe</a:t>
            </a:r>
            <a:r>
              <a:rPr lang="tr-TR" sz="1600" dirty="0" smtClean="0">
                <a:sym typeface="Wingdings" pitchFamily="2" charset="2"/>
              </a:rPr>
              <a:t></a:t>
            </a:r>
            <a:r>
              <a:rPr lang="tr-TR" sz="1600" dirty="0" smtClean="0"/>
              <a:t> </a:t>
            </a:r>
            <a:r>
              <a:rPr lang="tr-TR" sz="1600" dirty="0" err="1" smtClean="0"/>
              <a:t>trakeal</a:t>
            </a:r>
            <a:r>
              <a:rPr lang="tr-TR" sz="1600" dirty="0" smtClean="0"/>
              <a:t> </a:t>
            </a:r>
            <a:r>
              <a:rPr lang="tr-TR" sz="1600" dirty="0" err="1" smtClean="0"/>
              <a:t>aspirasyon</a:t>
            </a:r>
            <a:r>
              <a:rPr lang="tr-TR" sz="1600" dirty="0" smtClean="0">
                <a:sym typeface="Wingdings" pitchFamily="2" charset="2"/>
              </a:rPr>
              <a:t>MV ile  </a:t>
            </a:r>
            <a:r>
              <a:rPr lang="tr-TR" sz="1600" dirty="0" err="1" smtClean="0">
                <a:sym typeface="Wingdings" pitchFamily="2" charset="2"/>
              </a:rPr>
              <a:t>YYBÜ’ne</a:t>
            </a:r>
            <a:r>
              <a:rPr lang="tr-TR" sz="1600" dirty="0" smtClean="0">
                <a:sym typeface="Wingdings" pitchFamily="2" charset="2"/>
              </a:rPr>
              <a:t> nakil</a:t>
            </a:r>
            <a:endParaRPr lang="tr-TR" sz="1600" dirty="0" smtClean="0"/>
          </a:p>
          <a:p>
            <a:endParaRPr lang="tr-TR" sz="2000" dirty="0" smtClean="0"/>
          </a:p>
        </p:txBody>
      </p:sp>
      <p:sp>
        <p:nvSpPr>
          <p:cNvPr id="19" name="18 Metin kutusu"/>
          <p:cNvSpPr txBox="1"/>
          <p:nvPr/>
        </p:nvSpPr>
        <p:spPr>
          <a:xfrm>
            <a:off x="3509894" y="575470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Spo2:</a:t>
            </a:r>
            <a:r>
              <a:rPr lang="tr-TR" sz="1600" dirty="0" smtClean="0"/>
              <a:t>%84 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KAN GAZI:</a:t>
            </a:r>
            <a:r>
              <a:rPr lang="tr-TR" sz="1600" dirty="0" err="1" smtClean="0"/>
              <a:t>Ph</a:t>
            </a:r>
            <a:r>
              <a:rPr lang="tr-TR" sz="1600" dirty="0" smtClean="0"/>
              <a:t>:7.07 pCO2:65 pO2:27 HC03:11 BE:-13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Tam Kan Sayımı: </a:t>
            </a:r>
            <a:r>
              <a:rPr lang="tr-TR" sz="1600" dirty="0" err="1" smtClean="0"/>
              <a:t>wbc</a:t>
            </a:r>
            <a:r>
              <a:rPr lang="tr-TR" sz="1600" dirty="0" smtClean="0"/>
              <a:t>: 25.000 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PY: </a:t>
            </a:r>
            <a:r>
              <a:rPr lang="tr-TR" sz="1600" dirty="0" smtClean="0"/>
              <a:t>I/T:0,17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Kan Kültür </a:t>
            </a:r>
            <a:r>
              <a:rPr lang="tr-TR" sz="1600" dirty="0" smtClean="0"/>
              <a:t>üremesi yok.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6379954" y="556660"/>
            <a:ext cx="2664296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PTV MV</a:t>
            </a:r>
            <a:r>
              <a:rPr lang="tr-TR" sz="1600" dirty="0" smtClean="0">
                <a:sym typeface="Wingdings" pitchFamily="2" charset="2"/>
              </a:rPr>
              <a:t> </a:t>
            </a:r>
            <a:r>
              <a:rPr lang="tr-TR" sz="1600" dirty="0" err="1" smtClean="0">
                <a:sym typeface="Wingdings" pitchFamily="2" charset="2"/>
              </a:rPr>
              <a:t>Toraks</a:t>
            </a:r>
            <a:r>
              <a:rPr lang="tr-TR" sz="1600" dirty="0" smtClean="0">
                <a:sym typeface="Wingdings" pitchFamily="2" charset="2"/>
              </a:rPr>
              <a:t> TüpüHFO</a:t>
            </a:r>
            <a:r>
              <a:rPr lang="tr-TR" sz="1600" dirty="0" err="1" smtClean="0">
                <a:sym typeface="Wingdings" pitchFamily="2" charset="2"/>
              </a:rPr>
              <a:t>Surfaktan</a:t>
            </a:r>
            <a:r>
              <a:rPr lang="tr-TR" sz="1600" dirty="0" smtClean="0">
                <a:sym typeface="Wingdings" pitchFamily="2" charset="2"/>
              </a:rPr>
              <a:t>NO</a:t>
            </a:r>
            <a:endParaRPr lang="tr-TR" sz="1600" dirty="0" smtClean="0"/>
          </a:p>
          <a:p>
            <a:r>
              <a:rPr lang="tr-TR" sz="1600" dirty="0" smtClean="0"/>
              <a:t>50cc/kg elektrolitsiz sıvı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PN 3. gün den sonra </a:t>
            </a:r>
            <a:r>
              <a:rPr lang="tr-TR" sz="1600" dirty="0" smtClean="0"/>
              <a:t>NO</a:t>
            </a:r>
            <a:r>
              <a:rPr lang="tr-TR" sz="1600" dirty="0" smtClean="0">
                <a:sym typeface="Wingdings" pitchFamily="2" charset="2"/>
              </a:rPr>
              <a:t>HFOPTVSIMV</a:t>
            </a:r>
          </a:p>
          <a:p>
            <a:r>
              <a:rPr lang="tr-TR" sz="1600" dirty="0" smtClean="0">
                <a:sym typeface="Wingdings" pitchFamily="2" charset="2"/>
              </a:rPr>
              <a:t>NIPPVNCPAPHİO2</a:t>
            </a:r>
          </a:p>
          <a:p>
            <a:r>
              <a:rPr lang="tr-TR" sz="1600" dirty="0" smtClean="0">
                <a:sym typeface="Wingdings" pitchFamily="2" charset="2"/>
              </a:rPr>
              <a:t></a:t>
            </a:r>
            <a:r>
              <a:rPr lang="tr-TR" sz="1600" dirty="0" err="1" smtClean="0">
                <a:sym typeface="Wingdings" pitchFamily="2" charset="2"/>
              </a:rPr>
              <a:t>Torax</a:t>
            </a:r>
            <a:r>
              <a:rPr lang="tr-TR" sz="1600" dirty="0" smtClean="0">
                <a:sym typeface="Wingdings" pitchFamily="2" charset="2"/>
              </a:rPr>
              <a:t> tüpü çekildi.</a:t>
            </a:r>
            <a:endParaRPr lang="tr-TR" sz="1600" dirty="0" smtClean="0"/>
          </a:p>
          <a:p>
            <a:r>
              <a:rPr lang="tr-TR" sz="1600" dirty="0" err="1" smtClean="0"/>
              <a:t>Pn</a:t>
            </a:r>
            <a:r>
              <a:rPr lang="tr-TR" sz="1600" dirty="0" smtClean="0"/>
              <a:t>: 9. gün taburcu edildi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509120"/>
            <a:ext cx="2347506" cy="209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27784" y="1556792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Sağlıklı </a:t>
            </a:r>
            <a:r>
              <a:rPr lang="tr-TR" sz="3200" dirty="0" err="1"/>
              <a:t>Yenidoğan</a:t>
            </a:r>
            <a:endParaRPr lang="tr-TR" sz="3200" dirty="0"/>
          </a:p>
          <a:p>
            <a:r>
              <a:rPr lang="tr-TR" sz="3200" dirty="0"/>
              <a:t>SS=40-60/</a:t>
            </a:r>
            <a:r>
              <a:rPr lang="tr-TR" sz="3200" dirty="0" err="1"/>
              <a:t>dk</a:t>
            </a:r>
            <a:endParaRPr lang="tr-TR" sz="3200" dirty="0"/>
          </a:p>
          <a:p>
            <a:r>
              <a:rPr lang="tr-TR" sz="3200" dirty="0"/>
              <a:t>Periyodik /düzenli değil</a:t>
            </a:r>
          </a:p>
          <a:p>
            <a:r>
              <a:rPr lang="tr-TR" sz="3200" dirty="0" err="1"/>
              <a:t>Retraksiyon</a:t>
            </a:r>
            <a:r>
              <a:rPr lang="tr-TR" sz="3200" dirty="0"/>
              <a:t>/İnleme yok</a:t>
            </a:r>
          </a:p>
          <a:p>
            <a:r>
              <a:rPr lang="tr-TR" sz="3200" dirty="0" err="1"/>
              <a:t>Siyanoz</a:t>
            </a:r>
            <a:r>
              <a:rPr lang="tr-TR" sz="3200" dirty="0"/>
              <a:t> yok</a:t>
            </a:r>
          </a:p>
          <a:p>
            <a:r>
              <a:rPr lang="tr-TR" sz="3200" dirty="0"/>
              <a:t>sPO2&gt;93-94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71472" y="571480"/>
            <a:ext cx="816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BU </a:t>
            </a:r>
            <a:r>
              <a:rPr lang="tr-TR" sz="3200" dirty="0" err="1" smtClean="0"/>
              <a:t>YENiDOĞANDA</a:t>
            </a:r>
            <a:r>
              <a:rPr lang="tr-TR" sz="3200" dirty="0" smtClean="0"/>
              <a:t> SOLUNUM SIKINTISI VAR MI?</a:t>
            </a:r>
            <a:endParaRPr lang="tr-TR" sz="3200" dirty="0"/>
          </a:p>
        </p:txBody>
      </p:sp>
    </p:spTree>
    <p:extLst>
      <p:ext uri="{BB962C8B-B14F-4D97-AF65-F5344CB8AC3E}">
        <p14:creationId xmlns="" xmlns:p14="http://schemas.microsoft.com/office/powerpoint/2010/main" val="183867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3528" y="980728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YENİDOĞANDA SOLUNUM SIKINTISINA NEDEN OLUYOR</a:t>
            </a:r>
          </a:p>
          <a:p>
            <a:endParaRPr lang="tr-TR" sz="2000" b="1" dirty="0" smtClean="0"/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En sık GBS, Gram (-),</a:t>
            </a:r>
            <a:r>
              <a:rPr lang="en-US" sz="2000" b="1" dirty="0" smtClean="0"/>
              <a:t> </a:t>
            </a:r>
            <a:r>
              <a:rPr lang="en-US" sz="2000" b="1" i="1" dirty="0" smtClean="0"/>
              <a:t>Staphylococcus </a:t>
            </a:r>
            <a:r>
              <a:rPr lang="en-US" sz="2000" b="1" i="1" dirty="0" err="1" smtClean="0"/>
              <a:t>aureus</a:t>
            </a:r>
            <a:r>
              <a:rPr lang="en-US" sz="2000" b="1" i="1" dirty="0" smtClean="0"/>
              <a:t>, Streptococcus </a:t>
            </a:r>
            <a:r>
              <a:rPr lang="en-US" sz="2000" b="1" i="1" dirty="0" err="1" smtClean="0"/>
              <a:t>pneumoniae</a:t>
            </a:r>
            <a:r>
              <a:rPr lang="en-US" sz="2000" b="1" dirty="0" smtClean="0"/>
              <a:t>, and gram-negative enteric rods</a:t>
            </a:r>
            <a:endParaRPr lang="tr-TR" sz="2000" b="1" dirty="0" smtClean="0"/>
          </a:p>
          <a:p>
            <a:endParaRPr lang="tr-TR" sz="2000" b="1" dirty="0" smtClean="0"/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Tipik solunum sıkıntısı bulguları ve ateş- </a:t>
            </a:r>
            <a:r>
              <a:rPr lang="tr-TR" sz="2000" b="1" dirty="0" err="1" smtClean="0"/>
              <a:t>hipotermi</a:t>
            </a:r>
            <a:endParaRPr lang="tr-TR" sz="2000" b="1" dirty="0" smtClean="0"/>
          </a:p>
          <a:p>
            <a:pPr>
              <a:buFont typeface="Arial" pitchFamily="34" charset="0"/>
              <a:buChar char="•"/>
            </a:pPr>
            <a:endParaRPr lang="tr-TR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tr-TR" sz="2000" b="1" dirty="0" smtClean="0"/>
              <a:t>TTN;RDS;MAS dan farkı solunum sıkıntısı saatler günler içinde gelişiyor</a:t>
            </a:r>
          </a:p>
          <a:p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Risk </a:t>
            </a:r>
            <a:r>
              <a:rPr lang="en-US" sz="2000" b="1" dirty="0" err="1" smtClean="0"/>
              <a:t>fa</a:t>
            </a:r>
            <a:r>
              <a:rPr lang="tr-TR" sz="2000" b="1" dirty="0" err="1" smtClean="0"/>
              <a:t>ktörleri</a:t>
            </a:r>
            <a:r>
              <a:rPr lang="tr-TR" sz="2000" b="1" dirty="0" smtClean="0"/>
              <a:t>:</a:t>
            </a:r>
            <a:r>
              <a:rPr lang="en-US" sz="2000" b="1" dirty="0" smtClean="0"/>
              <a:t> </a:t>
            </a:r>
            <a:r>
              <a:rPr lang="tr-TR" sz="2000" b="1" dirty="0" smtClean="0"/>
              <a:t>Uzamış </a:t>
            </a:r>
            <a:r>
              <a:rPr lang="tr-TR" sz="2000" b="1" dirty="0" err="1" smtClean="0"/>
              <a:t>membran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rupturu</a:t>
            </a:r>
            <a:r>
              <a:rPr lang="tr-TR" sz="2000" b="1" dirty="0" smtClean="0"/>
              <a:t> (&gt;18 saat)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prematur</a:t>
            </a:r>
            <a:r>
              <a:rPr lang="tr-TR" sz="2000" b="1" dirty="0" smtClean="0"/>
              <a:t>elik</a:t>
            </a:r>
            <a:r>
              <a:rPr lang="en-US" sz="2000" b="1" dirty="0" smtClean="0"/>
              <a:t>,</a:t>
            </a:r>
            <a:r>
              <a:rPr lang="tr-TR" sz="2000" b="1" dirty="0" smtClean="0"/>
              <a:t> ve</a:t>
            </a:r>
            <a:r>
              <a:rPr lang="en-US" sz="2000" b="1" dirty="0" smtClean="0"/>
              <a:t> maternal</a:t>
            </a:r>
            <a:r>
              <a:rPr lang="tr-TR" sz="2000" b="1" dirty="0" smtClean="0"/>
              <a:t> ateş</a:t>
            </a:r>
            <a:r>
              <a:rPr lang="en-US" sz="2000" b="1" dirty="0" smtClean="0"/>
              <a:t>. P GBS </a:t>
            </a:r>
            <a:r>
              <a:rPr lang="tr-TR" sz="2000" b="1" dirty="0" smtClean="0"/>
              <a:t> engellenmesi: ulusal tarama+ </a:t>
            </a:r>
            <a:r>
              <a:rPr lang="tr-TR" sz="2000" b="1" dirty="0" err="1" smtClean="0"/>
              <a:t>antepartum</a:t>
            </a:r>
            <a:r>
              <a:rPr lang="tr-TR" sz="2000" b="1" dirty="0" smtClean="0"/>
              <a:t> antibiyotik ile </a:t>
            </a:r>
            <a:r>
              <a:rPr lang="tr-TR" sz="2000" b="1" dirty="0" err="1" smtClean="0"/>
              <a:t>pnomoni</a:t>
            </a:r>
            <a:r>
              <a:rPr lang="tr-TR" sz="2000" b="1" dirty="0" smtClean="0"/>
              <a:t>-</a:t>
            </a:r>
            <a:r>
              <a:rPr lang="tr-TR" sz="2000" b="1" dirty="0" err="1" smtClean="0"/>
              <a:t>sepsis</a:t>
            </a:r>
            <a:r>
              <a:rPr lang="tr-TR" sz="2000" b="1" dirty="0" smtClean="0"/>
              <a:t> %80 azaldı</a:t>
            </a:r>
            <a:endParaRPr lang="tr-TR" sz="2000" b="1" baseline="30000" dirty="0" smtClean="0"/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Akciğer </a:t>
            </a:r>
            <a:r>
              <a:rPr lang="tr-TR" sz="2000" b="1" dirty="0" err="1" smtClean="0"/>
              <a:t>grafisi</a:t>
            </a:r>
            <a:r>
              <a:rPr lang="tr-TR" sz="2000" b="1" dirty="0" smtClean="0"/>
              <a:t>: </a:t>
            </a:r>
            <a:r>
              <a:rPr lang="tr-TR" sz="2000" b="1" dirty="0" err="1" smtClean="0"/>
              <a:t>Bilateral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infiltrasyon</a:t>
            </a:r>
            <a:r>
              <a:rPr lang="tr-TR" sz="2000" b="1" dirty="0" smtClean="0"/>
              <a:t>,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Ple</a:t>
            </a:r>
            <a:r>
              <a:rPr lang="tr-TR" sz="2000" b="1" dirty="0" err="1" smtClean="0"/>
              <a:t>vral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efüzyon</a:t>
            </a:r>
            <a:r>
              <a:rPr lang="tr-TR" sz="2000" b="1" dirty="0" smtClean="0"/>
              <a:t>(2/3)</a:t>
            </a:r>
          </a:p>
          <a:p>
            <a:endParaRPr lang="tr-TR" sz="2000" b="1" dirty="0" smtClean="0"/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Seri kan kültürleri ile enfeksiyon nedeni bakteri araştırılır</a:t>
            </a:r>
            <a:endParaRPr lang="en-US" sz="2000" b="1" dirty="0"/>
          </a:p>
        </p:txBody>
      </p:sp>
      <p:sp>
        <p:nvSpPr>
          <p:cNvPr id="3" name="2 Metin kutusu"/>
          <p:cNvSpPr txBox="1"/>
          <p:nvPr/>
        </p:nvSpPr>
        <p:spPr>
          <a:xfrm>
            <a:off x="899592" y="4046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PNOMONİ-ENFEKSİYON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edicastore.com/image_penyakit/2014.02.40.Pneumotora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48672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1475656" y="33265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PNOMOTORAKS</a:t>
            </a:r>
            <a:endParaRPr lang="tr-TR" sz="4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33056"/>
            <a:ext cx="5486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user\Pictures\2015-08-12\IMG_0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204864"/>
            <a:ext cx="2337408" cy="4155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/>
          <a:p>
            <a:pPr>
              <a:defRPr/>
            </a:pPr>
            <a:fld id="{70077632-366B-4ADA-8D4F-77B3B89B1AD3}" type="slidenum">
              <a:rPr lang="tr-TR"/>
              <a:pPr>
                <a:defRPr/>
              </a:pPr>
              <a:t>32</a:t>
            </a:fld>
            <a:endParaRPr lang="tr-T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04813"/>
            <a:ext cx="4932363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r-T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Bronkopulmoner displazi</a:t>
            </a:r>
          </a:p>
        </p:txBody>
      </p:sp>
      <p:pic>
        <p:nvPicPr>
          <p:cNvPr id="4" name="Picture 5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58975"/>
            <a:ext cx="425926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ow284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76250"/>
            <a:ext cx="392430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ow292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573463"/>
            <a:ext cx="39592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03800" y="3213100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>
              <a:latin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932363" y="3213100"/>
            <a:ext cx="4032250" cy="358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003800" y="6165850"/>
            <a:ext cx="3960813" cy="358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940425" y="32131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chemeClr val="bg1"/>
                </a:solidFill>
                <a:latin typeface="Verdana" pitchFamily="34" charset="0"/>
              </a:rPr>
              <a:t>“OLD BPD”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867400" y="616585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chemeClr val="bg1"/>
                </a:solidFill>
                <a:latin typeface="Verdana" pitchFamily="34" charset="0"/>
              </a:rPr>
              <a:t>“NEW BPD”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211638" y="3933825"/>
            <a:ext cx="792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>
                <a:latin typeface="Verdana" pitchFamily="34" charset="0"/>
              </a:rPr>
              <a:t>Ödem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783631608"/>
              </p:ext>
            </p:extLst>
          </p:nvPr>
        </p:nvGraphicFramePr>
        <p:xfrm>
          <a:off x="298808" y="1340768"/>
          <a:ext cx="8845192" cy="400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2286001" y="536864"/>
            <a:ext cx="4482993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TEDAVİ YAKLAŞIMI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195736" y="4766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DEĞERLENDİRME</a:t>
            </a:r>
            <a:endParaRPr lang="tr-TR" sz="28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611560" y="105273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ÖYKÜ/RİSK FAKTÖRLERİ</a:t>
            </a:r>
          </a:p>
          <a:p>
            <a:r>
              <a:rPr lang="tr-TR" dirty="0" smtClean="0"/>
              <a:t>PRETERM=RDS</a:t>
            </a:r>
          </a:p>
          <a:p>
            <a:r>
              <a:rPr lang="tr-TR" dirty="0" smtClean="0"/>
              <a:t>POSTERM=MAS</a:t>
            </a:r>
          </a:p>
          <a:p>
            <a:r>
              <a:rPr lang="tr-TR" dirty="0" smtClean="0"/>
              <a:t> ECS= TTN</a:t>
            </a:r>
          </a:p>
          <a:p>
            <a:r>
              <a:rPr lang="tr-TR" dirty="0" smtClean="0"/>
              <a:t>ANTEPARTUM ENFEKSİYON=PNOMONİ</a:t>
            </a:r>
          </a:p>
          <a:p>
            <a:r>
              <a:rPr lang="tr-TR" dirty="0" smtClean="0"/>
              <a:t>AİLE ÖYKÜSÜ=KALITSAL HASTALIK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11560" y="306896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FİZİK İNCELEME</a:t>
            </a:r>
          </a:p>
          <a:p>
            <a:r>
              <a:rPr lang="tr-TR" dirty="0" smtClean="0"/>
              <a:t>SOLUNUM SIKINTISI HAFİF VS AĞIR</a:t>
            </a:r>
          </a:p>
          <a:p>
            <a:r>
              <a:rPr lang="tr-TR" dirty="0" smtClean="0"/>
              <a:t>OKSİJEN-BASINÇ GEREKSİNİMİ</a:t>
            </a:r>
          </a:p>
          <a:p>
            <a:r>
              <a:rPr lang="tr-TR" dirty="0" smtClean="0"/>
              <a:t>AKCİĞER SESLERİ</a:t>
            </a:r>
          </a:p>
          <a:p>
            <a:r>
              <a:rPr lang="tr-TR" dirty="0" smtClean="0"/>
              <a:t>KALP SESLERİ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5652120" y="1340768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SPO2</a:t>
            </a:r>
          </a:p>
          <a:p>
            <a:r>
              <a:rPr lang="tr-TR" dirty="0" smtClean="0"/>
              <a:t>VİTALLER</a:t>
            </a:r>
          </a:p>
          <a:p>
            <a:r>
              <a:rPr lang="tr-TR" dirty="0" smtClean="0"/>
              <a:t>REFİL</a:t>
            </a:r>
          </a:p>
          <a:p>
            <a:r>
              <a:rPr lang="tr-TR" dirty="0" smtClean="0"/>
              <a:t>SOLUNUM DESTEK HEMEN BAŞLA</a:t>
            </a:r>
          </a:p>
          <a:p>
            <a:r>
              <a:rPr lang="tr-TR" dirty="0" smtClean="0"/>
              <a:t>2 SAAT KURALI</a:t>
            </a:r>
          </a:p>
          <a:p>
            <a:r>
              <a:rPr lang="tr-TR" dirty="0" smtClean="0"/>
              <a:t>(GÖZLEM TETKİKLER)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55576" y="249289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FİZİK MUAYENE</a:t>
            </a:r>
            <a:endParaRPr lang="tr-TR" sz="2000" b="1" dirty="0"/>
          </a:p>
        </p:txBody>
      </p:sp>
      <p:sp>
        <p:nvSpPr>
          <p:cNvPr id="3" name="2 Metin kutusu"/>
          <p:cNvSpPr txBox="1"/>
          <p:nvPr/>
        </p:nvSpPr>
        <p:spPr>
          <a:xfrm>
            <a:off x="2771800" y="1556792"/>
            <a:ext cx="21602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INSPEKSİYON</a:t>
            </a:r>
          </a:p>
          <a:p>
            <a:endParaRPr lang="tr-TR" sz="1600" dirty="0" smtClean="0"/>
          </a:p>
          <a:p>
            <a:r>
              <a:rPr lang="tr-TR" sz="1600" dirty="0" smtClean="0"/>
              <a:t>PERKUSYON</a:t>
            </a:r>
          </a:p>
          <a:p>
            <a:endParaRPr lang="tr-TR" sz="1600" dirty="0" smtClean="0"/>
          </a:p>
          <a:p>
            <a:r>
              <a:rPr lang="tr-TR" sz="1600" dirty="0" smtClean="0"/>
              <a:t>PALPASYON</a:t>
            </a:r>
          </a:p>
          <a:p>
            <a:endParaRPr lang="tr-TR" sz="1600" dirty="0" smtClean="0"/>
          </a:p>
          <a:p>
            <a:r>
              <a:rPr lang="tr-TR" sz="2000" b="1" dirty="0" smtClean="0"/>
              <a:t>OSKULTASYON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  <p:sp>
        <p:nvSpPr>
          <p:cNvPr id="4" name="3 Dikdörtgen"/>
          <p:cNvSpPr/>
          <p:nvPr/>
        </p:nvSpPr>
        <p:spPr>
          <a:xfrm>
            <a:off x="2843808" y="1484784"/>
            <a:ext cx="1944216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251520" y="2060848"/>
            <a:ext cx="2592288" cy="129614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5868144" y="357301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SIMETRİK HAVALANMA</a:t>
            </a:r>
          </a:p>
          <a:p>
            <a:r>
              <a:rPr lang="tr-TR" dirty="0" smtClean="0"/>
              <a:t>SOLUNUM SESLERİ</a:t>
            </a:r>
          </a:p>
          <a:p>
            <a:r>
              <a:rPr lang="tr-TR" dirty="0" smtClean="0"/>
              <a:t>PATOLOJİK SESLER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868144" y="126876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SOLUNUM SAYISI</a:t>
            </a:r>
          </a:p>
          <a:p>
            <a:r>
              <a:rPr lang="tr-TR" dirty="0" smtClean="0"/>
              <a:t>SOLUNUM GÜÇLÜĞÜ BULGULARI</a:t>
            </a:r>
          </a:p>
          <a:p>
            <a:r>
              <a:rPr lang="tr-TR" dirty="0" smtClean="0"/>
              <a:t>RENK/DOLAŞIM</a:t>
            </a:r>
            <a:endParaRPr lang="tr-TR" dirty="0"/>
          </a:p>
        </p:txBody>
      </p:sp>
      <p:sp>
        <p:nvSpPr>
          <p:cNvPr id="8" name="7 Oval"/>
          <p:cNvSpPr/>
          <p:nvPr/>
        </p:nvSpPr>
        <p:spPr>
          <a:xfrm>
            <a:off x="5724128" y="3212976"/>
            <a:ext cx="3419872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Komut Düğmesi: Yardım">
            <a:hlinkClick r:id="" action="ppaction://noaction" highlightClick="1"/>
          </p:cNvPr>
          <p:cNvSpPr/>
          <p:nvPr/>
        </p:nvSpPr>
        <p:spPr>
          <a:xfrm>
            <a:off x="4788024" y="3284984"/>
            <a:ext cx="1008112" cy="11521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Yardım">
            <a:hlinkClick r:id="" action="ppaction://noaction" highlightClick="1"/>
          </p:cNvPr>
          <p:cNvSpPr/>
          <p:nvPr/>
        </p:nvSpPr>
        <p:spPr>
          <a:xfrm>
            <a:off x="4788024" y="1196752"/>
            <a:ext cx="1008112" cy="11521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5508104" y="980728"/>
            <a:ext cx="3635896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619672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SOLUNUM SIKINTISI OLAN YENİDOĞANIN YÖNETİMİ</a:t>
            </a:r>
            <a:endParaRPr lang="tr-TR" dirty="0"/>
          </a:p>
        </p:txBody>
      </p:sp>
      <p:pic>
        <p:nvPicPr>
          <p:cNvPr id="4" name="3 Resim" descr="imagesCAAI8R1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620688"/>
            <a:ext cx="1512168" cy="1006279"/>
          </a:xfrm>
          <a:prstGeom prst="rect">
            <a:avLst/>
          </a:prstGeom>
        </p:spPr>
      </p:pic>
      <p:cxnSp>
        <p:nvCxnSpPr>
          <p:cNvPr id="7" name="6 Düz Bağlayıcı"/>
          <p:cNvCxnSpPr/>
          <p:nvPr/>
        </p:nvCxnSpPr>
        <p:spPr>
          <a:xfrm flipV="1">
            <a:off x="1691680" y="548680"/>
            <a:ext cx="57606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1691680" y="6206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>
            <a:off x="7452320" y="5486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539552" y="90872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AĞIR *inleme/</a:t>
            </a:r>
            <a:r>
              <a:rPr lang="tr-TR" dirty="0" err="1" smtClean="0"/>
              <a:t>apne</a:t>
            </a:r>
            <a:r>
              <a:rPr lang="tr-TR" dirty="0" smtClean="0"/>
              <a:t>/</a:t>
            </a:r>
            <a:r>
              <a:rPr lang="tr-TR" dirty="0" err="1" smtClean="0"/>
              <a:t>siyanoz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228184" y="90872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HAFİF</a:t>
            </a:r>
          </a:p>
          <a:p>
            <a:pPr algn="ctr"/>
            <a:r>
              <a:rPr lang="tr-TR" dirty="0" err="1" smtClean="0"/>
              <a:t>Takipne</a:t>
            </a:r>
            <a:r>
              <a:rPr lang="tr-TR" dirty="0" smtClean="0"/>
              <a:t>/inleme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827584" y="1844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RDS, MAS düşün</a:t>
            </a:r>
            <a:endParaRPr lang="tr-TR" dirty="0"/>
          </a:p>
        </p:txBody>
      </p:sp>
      <p:cxnSp>
        <p:nvCxnSpPr>
          <p:cNvPr id="26" name="25 Düz Ok Bağlayıcısı"/>
          <p:cNvCxnSpPr/>
          <p:nvPr/>
        </p:nvCxnSpPr>
        <p:spPr>
          <a:xfrm>
            <a:off x="1691680" y="15567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/>
          <p:nvPr/>
        </p:nvCxnSpPr>
        <p:spPr>
          <a:xfrm>
            <a:off x="1691680" y="21328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Metin kutusu"/>
          <p:cNvSpPr txBox="1"/>
          <p:nvPr/>
        </p:nvSpPr>
        <p:spPr>
          <a:xfrm>
            <a:off x="755576" y="234888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Resusitasyon</a:t>
            </a:r>
            <a:endParaRPr lang="tr-TR" dirty="0" smtClean="0"/>
          </a:p>
          <a:p>
            <a:pPr algn="ctr"/>
            <a:r>
              <a:rPr lang="tr-TR" dirty="0" smtClean="0"/>
              <a:t>sPO2</a:t>
            </a:r>
          </a:p>
          <a:p>
            <a:pPr algn="ctr"/>
            <a:r>
              <a:rPr lang="tr-TR" dirty="0" smtClean="0"/>
              <a:t>Oksijen/CPAP</a:t>
            </a:r>
          </a:p>
          <a:p>
            <a:pPr algn="ctr"/>
            <a:r>
              <a:rPr lang="tr-TR" dirty="0" err="1" smtClean="0"/>
              <a:t>Grafi</a:t>
            </a:r>
            <a:endParaRPr lang="tr-TR" dirty="0" smtClean="0"/>
          </a:p>
          <a:p>
            <a:pPr algn="ctr"/>
            <a:endParaRPr lang="tr-TR" dirty="0"/>
          </a:p>
        </p:txBody>
      </p:sp>
      <p:cxnSp>
        <p:nvCxnSpPr>
          <p:cNvPr id="29" name="28 Düz Ok Bağlayıcısı"/>
          <p:cNvCxnSpPr/>
          <p:nvPr/>
        </p:nvCxnSpPr>
        <p:spPr>
          <a:xfrm>
            <a:off x="1691680" y="34290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Metin kutusu"/>
          <p:cNvSpPr txBox="1"/>
          <p:nvPr/>
        </p:nvSpPr>
        <p:spPr>
          <a:xfrm>
            <a:off x="755576" y="36450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Klinik Düzelme</a:t>
            </a:r>
            <a:endParaRPr lang="tr-TR" dirty="0"/>
          </a:p>
        </p:txBody>
      </p:sp>
      <p:cxnSp>
        <p:nvCxnSpPr>
          <p:cNvPr id="31" name="30 Düz Ok Bağlayıcısı"/>
          <p:cNvCxnSpPr/>
          <p:nvPr/>
        </p:nvCxnSpPr>
        <p:spPr>
          <a:xfrm>
            <a:off x="1691680" y="39330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/>
          <p:nvPr/>
        </p:nvCxnSpPr>
        <p:spPr>
          <a:xfrm>
            <a:off x="2915816" y="3789040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Metin kutusu"/>
          <p:cNvSpPr txBox="1"/>
          <p:nvPr/>
        </p:nvSpPr>
        <p:spPr>
          <a:xfrm>
            <a:off x="1763688" y="39330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(-)</a:t>
            </a:r>
            <a:endParaRPr lang="tr-TR" dirty="0"/>
          </a:p>
        </p:txBody>
      </p:sp>
      <p:sp>
        <p:nvSpPr>
          <p:cNvPr id="35" name="34 Metin kutusu"/>
          <p:cNvSpPr txBox="1"/>
          <p:nvPr/>
        </p:nvSpPr>
        <p:spPr>
          <a:xfrm>
            <a:off x="539552" y="429309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Entubasyon</a:t>
            </a:r>
            <a:endParaRPr lang="tr-TR" dirty="0" smtClean="0"/>
          </a:p>
          <a:p>
            <a:pPr algn="ctr"/>
            <a:r>
              <a:rPr lang="tr-TR" dirty="0" err="1" smtClean="0"/>
              <a:t>Ventilasyon</a:t>
            </a:r>
            <a:endParaRPr lang="tr-TR" dirty="0" smtClean="0"/>
          </a:p>
          <a:p>
            <a:pPr algn="ctr"/>
            <a:r>
              <a:rPr lang="tr-TR" dirty="0" err="1" smtClean="0"/>
              <a:t>Neonatoloji</a:t>
            </a:r>
            <a:r>
              <a:rPr lang="tr-TR" dirty="0" smtClean="0"/>
              <a:t> danışım</a:t>
            </a:r>
          </a:p>
          <a:p>
            <a:pPr algn="ctr"/>
            <a:r>
              <a:rPr lang="tr-TR" dirty="0" err="1" smtClean="0"/>
              <a:t>Lab</a:t>
            </a:r>
            <a:endParaRPr lang="tr-TR" dirty="0"/>
          </a:p>
        </p:txBody>
      </p:sp>
      <p:cxnSp>
        <p:nvCxnSpPr>
          <p:cNvPr id="37" name="36 Düz Ok Bağlayıcısı"/>
          <p:cNvCxnSpPr/>
          <p:nvPr/>
        </p:nvCxnSpPr>
        <p:spPr>
          <a:xfrm>
            <a:off x="7524328" y="1484784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Metin kutusu"/>
          <p:cNvSpPr txBox="1"/>
          <p:nvPr/>
        </p:nvSpPr>
        <p:spPr>
          <a:xfrm>
            <a:off x="5868144" y="33569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10-20 dakika yakın izlem</a:t>
            </a:r>
            <a:endParaRPr lang="tr-TR" dirty="0"/>
          </a:p>
        </p:txBody>
      </p:sp>
      <p:cxnSp>
        <p:nvCxnSpPr>
          <p:cNvPr id="39" name="38 Düz Ok Bağlayıcısı"/>
          <p:cNvCxnSpPr/>
          <p:nvPr/>
        </p:nvCxnSpPr>
        <p:spPr>
          <a:xfrm>
            <a:off x="7524328" y="37170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Metin kutusu"/>
          <p:cNvSpPr txBox="1"/>
          <p:nvPr/>
        </p:nvSpPr>
        <p:spPr>
          <a:xfrm>
            <a:off x="6804248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Düzeldi mi?</a:t>
            </a:r>
            <a:endParaRPr lang="tr-TR" dirty="0"/>
          </a:p>
        </p:txBody>
      </p:sp>
      <p:cxnSp>
        <p:nvCxnSpPr>
          <p:cNvPr id="44" name="43 Düz Ok Bağlayıcısı"/>
          <p:cNvCxnSpPr>
            <a:stCxn id="41" idx="2"/>
          </p:cNvCxnSpPr>
          <p:nvPr/>
        </p:nvCxnSpPr>
        <p:spPr>
          <a:xfrm flipH="1">
            <a:off x="6876256" y="4374396"/>
            <a:ext cx="612068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Metin kutusu"/>
          <p:cNvSpPr txBox="1"/>
          <p:nvPr/>
        </p:nvSpPr>
        <p:spPr>
          <a:xfrm>
            <a:off x="6228184" y="41490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(-)</a:t>
            </a:r>
            <a:endParaRPr lang="tr-TR" dirty="0"/>
          </a:p>
        </p:txBody>
      </p:sp>
      <p:cxnSp>
        <p:nvCxnSpPr>
          <p:cNvPr id="47" name="46 Düz Ok Bağlayıcısı"/>
          <p:cNvCxnSpPr>
            <a:stCxn id="41" idx="2"/>
          </p:cNvCxnSpPr>
          <p:nvPr/>
        </p:nvCxnSpPr>
        <p:spPr>
          <a:xfrm>
            <a:off x="7488324" y="4374396"/>
            <a:ext cx="684076" cy="13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Metin kutusu"/>
          <p:cNvSpPr txBox="1"/>
          <p:nvPr/>
        </p:nvSpPr>
        <p:spPr>
          <a:xfrm>
            <a:off x="8316416" y="41490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(+)</a:t>
            </a:r>
            <a:endParaRPr lang="tr-TR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5076056" y="45091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Grafi</a:t>
            </a:r>
            <a:r>
              <a:rPr lang="tr-TR" dirty="0" smtClean="0"/>
              <a:t>/spo2/oksijen</a:t>
            </a:r>
            <a:endParaRPr lang="tr-TR" dirty="0"/>
          </a:p>
        </p:txBody>
      </p:sp>
      <p:cxnSp>
        <p:nvCxnSpPr>
          <p:cNvPr id="50" name="49 Düz Ok Bağlayıcısı"/>
          <p:cNvCxnSpPr/>
          <p:nvPr/>
        </p:nvCxnSpPr>
        <p:spPr>
          <a:xfrm>
            <a:off x="6156176" y="47251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Metin kutusu"/>
          <p:cNvSpPr txBox="1"/>
          <p:nvPr/>
        </p:nvSpPr>
        <p:spPr>
          <a:xfrm>
            <a:off x="3779912" y="501317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2 saat kuralı/ </a:t>
            </a:r>
            <a:r>
              <a:rPr lang="tr-TR" dirty="0" err="1" smtClean="0"/>
              <a:t>yoğunbakım</a:t>
            </a:r>
            <a:r>
              <a:rPr lang="tr-TR" dirty="0" smtClean="0"/>
              <a:t> transfer/</a:t>
            </a:r>
            <a:r>
              <a:rPr lang="tr-TR" dirty="0" err="1" smtClean="0"/>
              <a:t>Neonatoloji</a:t>
            </a:r>
            <a:endParaRPr lang="tr-TR" dirty="0"/>
          </a:p>
        </p:txBody>
      </p:sp>
      <p:sp>
        <p:nvSpPr>
          <p:cNvPr id="52" name="51 Metin kutusu"/>
          <p:cNvSpPr txBox="1"/>
          <p:nvPr/>
        </p:nvSpPr>
        <p:spPr>
          <a:xfrm>
            <a:off x="7092280" y="45091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TTN, geçiş gecikmesi</a:t>
            </a:r>
            <a:endParaRPr lang="tr-TR" dirty="0"/>
          </a:p>
        </p:txBody>
      </p:sp>
      <p:cxnSp>
        <p:nvCxnSpPr>
          <p:cNvPr id="53" name="52 Düz Ok Bağlayıcısı"/>
          <p:cNvCxnSpPr/>
          <p:nvPr/>
        </p:nvCxnSpPr>
        <p:spPr>
          <a:xfrm>
            <a:off x="8172400" y="47971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Metin kutusu"/>
          <p:cNvSpPr txBox="1"/>
          <p:nvPr/>
        </p:nvSpPr>
        <p:spPr>
          <a:xfrm>
            <a:off x="7092280" y="501317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Yenidoğan</a:t>
            </a:r>
            <a:r>
              <a:rPr lang="tr-TR" dirty="0" smtClean="0"/>
              <a:t> bakımı</a:t>
            </a:r>
            <a:endParaRPr lang="tr-TR" dirty="0"/>
          </a:p>
        </p:txBody>
      </p:sp>
      <p:sp>
        <p:nvSpPr>
          <p:cNvPr id="55" name="54 Dikdörtgen"/>
          <p:cNvSpPr/>
          <p:nvPr/>
        </p:nvSpPr>
        <p:spPr>
          <a:xfrm>
            <a:off x="3635896" y="364502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(+)</a:t>
            </a:r>
            <a:endParaRPr lang="tr-TR" dirty="0"/>
          </a:p>
        </p:txBody>
      </p:sp>
      <p:sp>
        <p:nvSpPr>
          <p:cNvPr id="56" name="55 Metin kutusu"/>
          <p:cNvSpPr txBox="1"/>
          <p:nvPr/>
        </p:nvSpPr>
        <p:spPr>
          <a:xfrm>
            <a:off x="4427984" y="5657671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 smtClean="0"/>
              <a:t>Anormal </a:t>
            </a:r>
            <a:r>
              <a:rPr lang="tr-TR" dirty="0" err="1" smtClean="0"/>
              <a:t>grafi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&gt; 40 o2 gereksinimi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Klinik kötüleşme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2 saatte düzelmiyor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39552" y="27089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NEONATAL RESUSİTASYON</a:t>
            </a:r>
          </a:p>
          <a:p>
            <a:r>
              <a:rPr lang="tr-TR" dirty="0" smtClean="0"/>
              <a:t>DOĞUM SALONUNDA OPTİMAL SOLUNUM DESTEĞİ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259632" y="3326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GENEL TEDAVİ </a:t>
            </a:r>
            <a:endParaRPr lang="tr-TR" sz="2400" b="1" dirty="0"/>
          </a:p>
        </p:txBody>
      </p:sp>
      <p:sp>
        <p:nvSpPr>
          <p:cNvPr id="5" name="4 Aşağı Ok"/>
          <p:cNvSpPr/>
          <p:nvPr/>
        </p:nvSpPr>
        <p:spPr>
          <a:xfrm>
            <a:off x="1763688" y="1124744"/>
            <a:ext cx="72008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Aşağı Ok"/>
          <p:cNvSpPr/>
          <p:nvPr/>
        </p:nvSpPr>
        <p:spPr>
          <a:xfrm>
            <a:off x="5868144" y="1340768"/>
            <a:ext cx="720080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004048" y="33265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HASTALIĞA ÖZGÜN TEDAVİ</a:t>
            </a:r>
            <a:endParaRPr lang="tr-TR" sz="2400" b="1" dirty="0"/>
          </a:p>
        </p:txBody>
      </p:sp>
      <p:sp>
        <p:nvSpPr>
          <p:cNvPr id="8" name="7 Dikdörtgen"/>
          <p:cNvSpPr/>
          <p:nvPr/>
        </p:nvSpPr>
        <p:spPr>
          <a:xfrm>
            <a:off x="539552" y="3861048"/>
            <a:ext cx="3168352" cy="252028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83568" y="400506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OPTİMAL AKCİĞER VOLUMUNUN SAĞLANMASI</a:t>
            </a:r>
          </a:p>
          <a:p>
            <a:endParaRPr lang="tr-TR" b="1" dirty="0" smtClean="0"/>
          </a:p>
          <a:p>
            <a:r>
              <a:rPr lang="tr-TR" b="1" dirty="0" smtClean="0"/>
              <a:t>OPTİMAL VENTİLASYON VE OKSİJENASYON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499992" y="5301208"/>
            <a:ext cx="413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PNOMONİ=ANTİBİYOTİK</a:t>
            </a:r>
          </a:p>
          <a:p>
            <a:r>
              <a:rPr lang="tr-TR" dirty="0" smtClean="0"/>
              <a:t>PNOMOTORAKS= GÖĞÜS TÜPÜ</a:t>
            </a:r>
          </a:p>
          <a:p>
            <a:r>
              <a:rPr lang="tr-TR" dirty="0" smtClean="0"/>
              <a:t>PPHN= NO</a:t>
            </a:r>
          </a:p>
          <a:p>
            <a:r>
              <a:rPr lang="tr-TR" dirty="0" smtClean="0"/>
              <a:t>HİPOKSİK SOLUNUM YETMEZLİĞİ=ECMO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4572000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TTN</a:t>
            </a:r>
          </a:p>
          <a:p>
            <a:r>
              <a:rPr lang="tr-TR" dirty="0" smtClean="0"/>
              <a:t>SOLUNUM DESTEK TEDAVİSİ</a:t>
            </a:r>
          </a:p>
          <a:p>
            <a:r>
              <a:rPr lang="tr-TR" dirty="0" smtClean="0"/>
              <a:t>FURASEMİD ETKİLİ DEĞİL</a:t>
            </a:r>
          </a:p>
          <a:p>
            <a:r>
              <a:rPr lang="tr-TR" dirty="0" smtClean="0"/>
              <a:t>ECS (37-39HFT) STEROİD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4572000" y="30689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RDS</a:t>
            </a:r>
          </a:p>
          <a:p>
            <a:r>
              <a:rPr lang="tr-TR" dirty="0" smtClean="0"/>
              <a:t>ANTENATAL STEROİD (24-34 HFT OR:0.53)</a:t>
            </a:r>
          </a:p>
          <a:p>
            <a:r>
              <a:rPr lang="tr-TR" dirty="0" smtClean="0"/>
              <a:t>SOLUNUM DESTEK TEDAVİSİ</a:t>
            </a:r>
          </a:p>
          <a:p>
            <a:r>
              <a:rPr lang="tr-TR" dirty="0" smtClean="0"/>
              <a:t>SURFAKTAN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4572000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MAS</a:t>
            </a:r>
          </a:p>
          <a:p>
            <a:r>
              <a:rPr lang="tr-TR" dirty="0" smtClean="0"/>
              <a:t>DOĞUMDA RUTİN ENTUBASYON VE HAVA YOLU TEMİZLİĞİ ÖNERİLMİYOR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0" y="980728"/>
            <a:ext cx="8912225" cy="1281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+mj-cs"/>
              </a:rPr>
              <a:t>S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OLUNUM</a:t>
            </a:r>
            <a:r>
              <a:rPr kumimoji="0" lang="tr-T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DESTEK TEDAVİSİNİN AMACI</a:t>
            </a:r>
            <a:endParaRPr kumimoji="0" lang="tr-T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971600" y="2492896"/>
            <a:ext cx="7200800" cy="3528392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charset="2"/>
              <a:buAutoNum type="arabicParenR"/>
              <a:tabLst/>
              <a:defRPr/>
            </a:pP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Arteryal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O2 basıncını ve /veya oksijen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satürasyonunu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 düzeylerde tutmak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doku hasarına yol açan </a:t>
            </a:r>
            <a:r>
              <a:rPr kumimoji="0" lang="tr-T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hipoksemiden</a:t>
            </a: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akciğere O2 </a:t>
            </a:r>
            <a:r>
              <a:rPr kumimoji="0" lang="tr-T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toksisitesinden</a:t>
            </a: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prematüre </a:t>
            </a:r>
            <a:r>
              <a:rPr kumimoji="0" lang="tr-T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retinopatisinden</a:t>
            </a: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kaçınmak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charset="2"/>
              <a:buAutoNum type="arabicParenR"/>
              <a:tabLst/>
              <a:defRPr/>
            </a:pP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Alveolar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ventilasyonu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arttırarak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arteryal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CO2 basıncını normal düzeylerde tutmak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hiperventilasyon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alveolar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aşırı gerilme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pulmoner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hava kaçaklarından kaçınmak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971600" y="1268760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  Solunum işi ve solunum kas yorgunluğunu azaltmak</a:t>
            </a:r>
          </a:p>
          <a:p>
            <a:pPr marL="742950" lvl="1" indent="-285750">
              <a:spcBef>
                <a:spcPct val="20000"/>
              </a:spcBef>
              <a:buFont typeface="Wingdings 3" charset="2"/>
              <a:buChar char=""/>
              <a:defRPr/>
            </a:pP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solunum merkezinin 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supresyonundan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Wingdings 3" charset="2"/>
              <a:buChar char=""/>
              <a:defRPr/>
            </a:pP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üst hava yollarında direncin artmasından kaçınmak. 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4)  </a:t>
            </a:r>
            <a:r>
              <a:rPr lang="tr-T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Atelektatik</a:t>
            </a: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veya </a:t>
            </a:r>
            <a:r>
              <a:rPr lang="tr-T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kollabe</a:t>
            </a: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akciğer alanlarını yeniden açmak </a:t>
            </a:r>
          </a:p>
          <a:p>
            <a:pPr marL="685800" lvl="1" indent="-285750">
              <a:spcBef>
                <a:spcPct val="20000"/>
              </a:spcBef>
              <a:buFont typeface="Wingdings 3" charset="2"/>
              <a:buChar char=""/>
              <a:defRPr/>
            </a:pP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normal havalanan bölümlerde aşırı genişlemeden</a:t>
            </a:r>
          </a:p>
          <a:p>
            <a:pPr marL="685800" lvl="1" indent="-285750">
              <a:spcBef>
                <a:spcPct val="20000"/>
              </a:spcBef>
              <a:buFont typeface="Wingdings 3" charset="2"/>
              <a:buChar char=""/>
              <a:defRPr/>
            </a:pP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pulmoner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hipoperfüzyondan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685800" lvl="1" indent="-285750">
              <a:spcBef>
                <a:spcPct val="20000"/>
              </a:spcBef>
              <a:buFont typeface="Wingdings 3" charset="2"/>
              <a:buChar char=""/>
              <a:defRPr/>
            </a:pP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venöz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dönüşün engellenmesi ile 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kardiak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debinin azalmasından kaçınmak . </a:t>
            </a:r>
          </a:p>
          <a:p>
            <a:pPr lvl="0">
              <a:spcBef>
                <a:spcPct val="20000"/>
              </a:spcBef>
              <a:defRPr/>
            </a:pP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>
            <p:extLst>
              <p:ext uri="{D42A27DB-BD31-4B8C-83A1-F6EECF244321}">
                <p14:modId xmlns="" xmlns:p14="http://schemas.microsoft.com/office/powerpoint/2010/main" val="448015223"/>
              </p:ext>
            </p:extLst>
          </p:nvPr>
        </p:nvGraphicFramePr>
        <p:xfrm>
          <a:off x="-630324" y="1412777"/>
          <a:ext cx="873071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Metin kutusu"/>
          <p:cNvSpPr txBox="1"/>
          <p:nvPr/>
        </p:nvSpPr>
        <p:spPr>
          <a:xfrm>
            <a:off x="683568" y="927291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SOLUNUM İŞ YÜKÜ ARTIŞI</a:t>
            </a:r>
          </a:p>
          <a:p>
            <a:pPr algn="ctr"/>
            <a:r>
              <a:rPr lang="tr-TR" sz="2000" b="1" dirty="0" smtClean="0"/>
              <a:t>KOMPANSASYON MEKANİZMALARI</a:t>
            </a:r>
            <a:endParaRPr lang="tr-TR" sz="2000" b="1" dirty="0"/>
          </a:p>
        </p:txBody>
      </p:sp>
      <p:sp>
        <p:nvSpPr>
          <p:cNvPr id="10" name="9 Aşağı Ok"/>
          <p:cNvSpPr/>
          <p:nvPr/>
        </p:nvSpPr>
        <p:spPr>
          <a:xfrm>
            <a:off x="3851920" y="4365104"/>
            <a:ext cx="648072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2339752" y="458112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SOLUNUM  YETMEZLİĞİ</a:t>
            </a:r>
            <a:endParaRPr lang="tr-TR" sz="2000" b="1" dirty="0"/>
          </a:p>
        </p:txBody>
      </p:sp>
      <p:sp>
        <p:nvSpPr>
          <p:cNvPr id="12" name="11 Aşağı Ok"/>
          <p:cNvSpPr/>
          <p:nvPr/>
        </p:nvSpPr>
        <p:spPr>
          <a:xfrm>
            <a:off x="3707904" y="5013176"/>
            <a:ext cx="864096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1043608" y="5373216"/>
            <a:ext cx="83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OKSİJENLENME (SİYANOZ</a:t>
            </a:r>
            <a:r>
              <a:rPr lang="tr-TR" sz="2000" b="1" smtClean="0"/>
              <a:t>) VE  </a:t>
            </a:r>
            <a:r>
              <a:rPr lang="tr-TR" sz="2000" b="1" dirty="0" smtClean="0"/>
              <a:t>VENTİLASYON  (RESP </a:t>
            </a:r>
            <a:r>
              <a:rPr lang="tr-TR" sz="2000" b="1" smtClean="0"/>
              <a:t>ASİDOZ)</a:t>
            </a:r>
            <a:endParaRPr lang="tr-TR" sz="2000" b="1" dirty="0"/>
          </a:p>
        </p:txBody>
      </p:sp>
      <p:sp>
        <p:nvSpPr>
          <p:cNvPr id="14" name="13 Aşağı Ok"/>
          <p:cNvSpPr/>
          <p:nvPr/>
        </p:nvSpPr>
        <p:spPr>
          <a:xfrm>
            <a:off x="3779912" y="5733256"/>
            <a:ext cx="864096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683568" y="616530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SOLUNUM ARESTİ</a:t>
            </a:r>
            <a:endParaRPr lang="tr-TR" sz="2000" b="1" dirty="0"/>
          </a:p>
        </p:txBody>
      </p:sp>
      <p:sp>
        <p:nvSpPr>
          <p:cNvPr id="2" name="Dikdörtgen 1"/>
          <p:cNvSpPr/>
          <p:nvPr/>
        </p:nvSpPr>
        <p:spPr>
          <a:xfrm>
            <a:off x="2396437" y="296060"/>
            <a:ext cx="4495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/>
              <a:t>SOLUNUM SIKINTISI=BULGU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0" y="332656"/>
            <a:ext cx="8912225" cy="1281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tr-TR" sz="3200" dirty="0" smtClean="0">
                <a:ea typeface="+mj-ea"/>
                <a:cs typeface="+mj-cs"/>
              </a:rPr>
              <a:t>Solunum Destek Tedavisi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Yöntemleri </a:t>
            </a:r>
          </a:p>
        </p:txBody>
      </p:sp>
      <p:sp>
        <p:nvSpPr>
          <p:cNvPr id="4" name="3 Metin kutusu"/>
          <p:cNvSpPr txBox="1">
            <a:spLocks noChangeArrowheads="1"/>
          </p:cNvSpPr>
          <p:nvPr/>
        </p:nvSpPr>
        <p:spPr bwMode="auto">
          <a:xfrm>
            <a:off x="323528" y="1052736"/>
            <a:ext cx="856895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Maske yada başlık ile yüksek konsantrasyonda O2 vermek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tr-T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İnvaziv</a:t>
            </a: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olmayan </a:t>
            </a:r>
            <a:r>
              <a:rPr lang="tr-T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ventilasyon</a:t>
            </a: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tr-T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entube</a:t>
            </a: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etmeden / nazal aparat veya maske ile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NIPPV 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invaziv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intermitan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pozitif basınçlı 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ventilasyon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CDP 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Continuous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Distending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Pressure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/sürekli genişleten basınç )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-CPAP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-PEEP </a:t>
            </a:r>
          </a:p>
          <a:p>
            <a:pPr lvl="0">
              <a:spcBef>
                <a:spcPct val="20000"/>
              </a:spcBef>
              <a:defRPr/>
            </a:pP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000" b="1" dirty="0" smtClean="0"/>
              <a:t>  </a:t>
            </a:r>
            <a:r>
              <a:rPr lang="tr-TR" sz="2000" b="1" dirty="0" err="1" smtClean="0"/>
              <a:t>İnvaziv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ventilasyon</a:t>
            </a:r>
            <a:r>
              <a:rPr lang="tr-TR" sz="2000" b="1" dirty="0" smtClean="0"/>
              <a:t>( </a:t>
            </a:r>
            <a:r>
              <a:rPr lang="tr-TR" sz="2000" b="1" dirty="0" err="1" smtClean="0"/>
              <a:t>Entube</a:t>
            </a:r>
            <a:r>
              <a:rPr lang="tr-TR" sz="2000" b="1" dirty="0" smtClean="0"/>
              <a:t>-</a:t>
            </a:r>
            <a:r>
              <a:rPr lang="tr-TR" sz="2000" b="1" dirty="0" err="1" smtClean="0"/>
              <a:t>Positive</a:t>
            </a:r>
            <a:r>
              <a:rPr lang="tr-TR" sz="2000" b="1" dirty="0" smtClean="0"/>
              <a:t> </a:t>
            </a:r>
            <a:r>
              <a:rPr lang="tr-TR" sz="2000" b="1" dirty="0" err="1"/>
              <a:t>Pressure</a:t>
            </a:r>
            <a:r>
              <a:rPr lang="tr-TR" sz="2000" b="1" dirty="0"/>
              <a:t> </a:t>
            </a:r>
            <a:r>
              <a:rPr lang="tr-TR" sz="2000" b="1" dirty="0" err="1" smtClean="0"/>
              <a:t>Ventilation</a:t>
            </a:r>
            <a:r>
              <a:rPr lang="tr-TR" sz="2000" b="1" dirty="0" smtClean="0"/>
              <a:t>)</a:t>
            </a:r>
            <a:endParaRPr lang="tr-TR" sz="2000" b="1" dirty="0"/>
          </a:p>
          <a:p>
            <a:r>
              <a:rPr lang="tr-TR" sz="2000" dirty="0"/>
              <a:t>          -Konvansiyonel PPV </a:t>
            </a:r>
          </a:p>
          <a:p>
            <a:r>
              <a:rPr lang="tr-TR" sz="2000" dirty="0"/>
              <a:t>          -HFV (</a:t>
            </a:r>
            <a:r>
              <a:rPr lang="tr-TR" sz="2000" dirty="0" err="1"/>
              <a:t>High</a:t>
            </a:r>
            <a:r>
              <a:rPr lang="tr-TR" sz="2000" dirty="0"/>
              <a:t> </a:t>
            </a:r>
            <a:r>
              <a:rPr lang="tr-TR" sz="2000" dirty="0" err="1"/>
              <a:t>Frequency</a:t>
            </a:r>
            <a:r>
              <a:rPr lang="tr-TR" sz="2000" dirty="0"/>
              <a:t>   </a:t>
            </a:r>
            <a:r>
              <a:rPr lang="tr-TR" sz="2000" dirty="0" err="1"/>
              <a:t>Ventilation</a:t>
            </a:r>
            <a:r>
              <a:rPr lang="tr-TR" sz="2000" dirty="0" smtClean="0"/>
              <a:t>)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 </a:t>
            </a:r>
            <a:r>
              <a:rPr lang="tr-TR" sz="2000" b="1" dirty="0" smtClean="0"/>
              <a:t>ECMO </a:t>
            </a:r>
            <a:r>
              <a:rPr lang="tr-TR" sz="2000" dirty="0" smtClean="0"/>
              <a:t>(</a:t>
            </a:r>
            <a:r>
              <a:rPr lang="tr-TR" sz="2000" dirty="0" err="1" smtClean="0"/>
              <a:t>Ekstrakorporeal</a:t>
            </a:r>
            <a:r>
              <a:rPr lang="tr-TR" sz="2000" dirty="0" smtClean="0"/>
              <a:t> </a:t>
            </a:r>
            <a:r>
              <a:rPr lang="tr-TR" sz="2000" dirty="0" err="1" smtClean="0"/>
              <a:t>membran</a:t>
            </a:r>
            <a:r>
              <a:rPr lang="tr-TR" sz="2000" dirty="0" smtClean="0"/>
              <a:t> </a:t>
            </a:r>
            <a:r>
              <a:rPr lang="tr-TR" sz="2000" dirty="0" err="1" smtClean="0"/>
              <a:t>oksijenasyonu</a:t>
            </a:r>
            <a:r>
              <a:rPr lang="tr-TR" sz="2000" dirty="0" smtClean="0"/>
              <a:t>)</a:t>
            </a:r>
            <a:endParaRPr lang="tr-TR" sz="2000" dirty="0"/>
          </a:p>
          <a:p>
            <a:r>
              <a:rPr lang="tr-TR" sz="2000" dirty="0" smtClean="0"/>
              <a:t>                    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kizkenar Üçgen"/>
          <p:cNvSpPr>
            <a:spLocks noChangeArrowheads="1"/>
          </p:cNvSpPr>
          <p:nvPr/>
        </p:nvSpPr>
        <p:spPr bwMode="auto">
          <a:xfrm>
            <a:off x="3635375" y="5084763"/>
            <a:ext cx="1657350" cy="1441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tr-TR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" name="2 Düz Bağlayıcı"/>
          <p:cNvCxnSpPr>
            <a:cxnSpLocks noChangeShapeType="1"/>
          </p:cNvCxnSpPr>
          <p:nvPr/>
        </p:nvCxnSpPr>
        <p:spPr bwMode="auto">
          <a:xfrm>
            <a:off x="1187450" y="5013325"/>
            <a:ext cx="5832475" cy="0"/>
          </a:xfrm>
          <a:prstGeom prst="line">
            <a:avLst/>
          </a:prstGeom>
          <a:noFill/>
          <a:ln w="762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" name="3 Oval"/>
          <p:cNvSpPr>
            <a:spLocks noChangeArrowheads="1"/>
          </p:cNvSpPr>
          <p:nvPr/>
        </p:nvSpPr>
        <p:spPr bwMode="auto">
          <a:xfrm>
            <a:off x="5795963" y="3357563"/>
            <a:ext cx="1800225" cy="15827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tr-TR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56325" y="3573463"/>
            <a:ext cx="10795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</a:rPr>
              <a:t>ÇOK FAZLA O2</a:t>
            </a:r>
          </a:p>
          <a:p>
            <a:pPr>
              <a:spcBef>
                <a:spcPct val="50000"/>
              </a:spcBef>
            </a:pPr>
            <a:endParaRPr lang="tr-TR">
              <a:solidFill>
                <a:schemeClr val="bg1"/>
              </a:solidFill>
            </a:endParaRPr>
          </a:p>
        </p:txBody>
      </p:sp>
      <p:sp>
        <p:nvSpPr>
          <p:cNvPr id="6" name="5 Oval"/>
          <p:cNvSpPr>
            <a:spLocks noChangeArrowheads="1"/>
          </p:cNvSpPr>
          <p:nvPr/>
        </p:nvSpPr>
        <p:spPr bwMode="auto">
          <a:xfrm>
            <a:off x="971550" y="3716338"/>
            <a:ext cx="1225550" cy="1223962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r-TR">
                <a:solidFill>
                  <a:schemeClr val="bg1"/>
                </a:solidFill>
              </a:rPr>
              <a:t>ÇOK AZ O2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5013325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dirty="0"/>
              <a:t>SSS HİPOKSİK HASAR</a:t>
            </a:r>
          </a:p>
          <a:p>
            <a:r>
              <a:rPr lang="tr-TR" dirty="0"/>
              <a:t>ÇOKLU ORGAN DOKUHİPOKSİSİ</a:t>
            </a:r>
          </a:p>
          <a:p>
            <a:r>
              <a:rPr lang="tr-TR" dirty="0"/>
              <a:t>PULMONER HİPERTANSİYON</a:t>
            </a:r>
          </a:p>
          <a:p>
            <a:r>
              <a:rPr lang="tr-TR" dirty="0"/>
              <a:t>PDA</a:t>
            </a:r>
          </a:p>
          <a:p>
            <a:r>
              <a:rPr lang="tr-TR" dirty="0"/>
              <a:t>BÜYÜME GERİLİĞİ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64163" y="522922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AKCİĞER HASARI –BPD</a:t>
            </a:r>
          </a:p>
          <a:p>
            <a:r>
              <a:rPr lang="tr-TR"/>
              <a:t>RETİNA HASARI-ROP</a:t>
            </a:r>
          </a:p>
          <a:p>
            <a:r>
              <a:rPr lang="tr-TR"/>
              <a:t>SSS HASARPVL</a:t>
            </a:r>
          </a:p>
          <a:p>
            <a:r>
              <a:rPr lang="tr-TR"/>
              <a:t>OKSİDATİF STRESS</a:t>
            </a:r>
          </a:p>
        </p:txBody>
      </p:sp>
      <p:sp>
        <p:nvSpPr>
          <p:cNvPr id="9" name="5 Dikdörtgen"/>
          <p:cNvSpPr>
            <a:spLocks noChangeArrowheads="1"/>
          </p:cNvSpPr>
          <p:nvPr/>
        </p:nvSpPr>
        <p:spPr bwMode="auto">
          <a:xfrm>
            <a:off x="357158" y="500042"/>
            <a:ext cx="7993062" cy="2951163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tr-TR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6" descr="http://2.bp.blogspot.com/-06CJDUqMN9Q/TZuq6CzqMuI/AAAAAAAAAT8/kZ60HsubZ3k/s1600/photo_36_week_fe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194468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468313" y="2636838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</a:rPr>
              <a:t>%70  O2-ın utero</a:t>
            </a:r>
          </a:p>
        </p:txBody>
      </p:sp>
      <p:pic>
        <p:nvPicPr>
          <p:cNvPr id="12" name="Picture 8" descr="http://www.baby2see.com/im/kimberly_032007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557338"/>
            <a:ext cx="22336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0 Metin kutusu"/>
          <p:cNvSpPr txBox="1">
            <a:spLocks noChangeArrowheads="1"/>
          </p:cNvSpPr>
          <p:nvPr/>
        </p:nvSpPr>
        <p:spPr bwMode="auto">
          <a:xfrm>
            <a:off x="2987675" y="12684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Ex-utero %98 O2</a:t>
            </a:r>
          </a:p>
        </p:txBody>
      </p:sp>
      <p:sp>
        <p:nvSpPr>
          <p:cNvPr id="14" name="13 Sağ Ok"/>
          <p:cNvSpPr/>
          <p:nvPr/>
        </p:nvSpPr>
        <p:spPr>
          <a:xfrm>
            <a:off x="2916238" y="836613"/>
            <a:ext cx="2447925" cy="5032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5" name="12 Metin kutusu"/>
          <p:cNvSpPr txBox="1">
            <a:spLocks noChangeArrowheads="1"/>
          </p:cNvSpPr>
          <p:nvPr/>
        </p:nvSpPr>
        <p:spPr bwMode="auto">
          <a:xfrm>
            <a:off x="2916238" y="40481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Oksijen tedavisi</a:t>
            </a:r>
          </a:p>
        </p:txBody>
      </p:sp>
      <p:sp>
        <p:nvSpPr>
          <p:cNvPr id="16" name="13 Metin kutusu"/>
          <p:cNvSpPr txBox="1">
            <a:spLocks noChangeArrowheads="1"/>
          </p:cNvSpPr>
          <p:nvPr/>
        </p:nvSpPr>
        <p:spPr bwMode="auto">
          <a:xfrm>
            <a:off x="5795963" y="765175"/>
            <a:ext cx="2447925" cy="15224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ROP</a:t>
            </a:r>
          </a:p>
          <a:p>
            <a:r>
              <a:rPr lang="tr-TR">
                <a:solidFill>
                  <a:schemeClr val="bg1"/>
                </a:solidFill>
              </a:rPr>
              <a:t>BPD</a:t>
            </a:r>
          </a:p>
          <a:p>
            <a:r>
              <a:rPr lang="tr-TR">
                <a:solidFill>
                  <a:schemeClr val="bg1"/>
                </a:solidFill>
              </a:rPr>
              <a:t>IVH</a:t>
            </a:r>
          </a:p>
          <a:p>
            <a:r>
              <a:rPr lang="tr-TR">
                <a:solidFill>
                  <a:schemeClr val="bg1"/>
                </a:solidFill>
              </a:rPr>
              <a:t>NEC</a:t>
            </a:r>
          </a:p>
          <a:p>
            <a:r>
              <a:rPr lang="tr-TR">
                <a:solidFill>
                  <a:schemeClr val="bg1"/>
                </a:solidFill>
              </a:rPr>
              <a:t>MORTALİTE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Solunum desteği gereksinimi</a:t>
            </a:r>
          </a:p>
        </p:txBody>
      </p:sp>
      <p:sp>
        <p:nvSpPr>
          <p:cNvPr id="3" name="2 Dikdörtgen"/>
          <p:cNvSpPr/>
          <p:nvPr/>
        </p:nvSpPr>
        <p:spPr>
          <a:xfrm>
            <a:off x="8501090" y="0"/>
            <a:ext cx="64291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1143000" y="1571625"/>
            <a:ext cx="2286000" cy="37861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4400" b="1" dirty="0"/>
              <a:t>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600" dirty="0"/>
              <a:t>TTN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600" dirty="0" err="1"/>
              <a:t>Apne</a:t>
            </a:r>
            <a:endParaRPr lang="tr-TR" sz="3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600" dirty="0" err="1"/>
              <a:t>Pnömoni</a:t>
            </a:r>
            <a:endParaRPr lang="tr-TR" sz="3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600" dirty="0" err="1"/>
              <a:t>Sepsis</a:t>
            </a:r>
            <a:endParaRPr lang="tr-TR" sz="3600" dirty="0"/>
          </a:p>
        </p:txBody>
      </p:sp>
      <p:sp>
        <p:nvSpPr>
          <p:cNvPr id="5" name="4 Sağ Ok"/>
          <p:cNvSpPr/>
          <p:nvPr/>
        </p:nvSpPr>
        <p:spPr>
          <a:xfrm>
            <a:off x="3500438" y="2857500"/>
            <a:ext cx="1357312" cy="1285875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4929190" y="2214554"/>
            <a:ext cx="2214578" cy="2571768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/>
              <a:t>ETT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/>
              <a:t>ve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 err="1"/>
              <a:t>Ventilatör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VILI: Ventilatörle ilişkili AC hasarı</a:t>
            </a:r>
            <a:b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tr-T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(Patogenez kanıtları: Sayısız hayvan deneyi)</a:t>
            </a:r>
            <a:endParaRPr kumimoji="0" lang="tr-TR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8501090" y="0"/>
            <a:ext cx="64291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1428750" y="5286375"/>
            <a:ext cx="2428875" cy="1214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/>
              <a:t>Endotravma</a:t>
            </a:r>
            <a:endParaRPr lang="tr-TR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(ETT)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5643563" y="3286125"/>
            <a:ext cx="2286000" cy="14287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400" dirty="0"/>
              <a:t>Bölgesel aşırı gerilme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400" dirty="0" err="1"/>
              <a:t>Alveoler</a:t>
            </a:r>
            <a:r>
              <a:rPr lang="tr-TR" sz="1400" dirty="0"/>
              <a:t>-</a:t>
            </a:r>
            <a:r>
              <a:rPr lang="tr-TR" sz="1400" dirty="0" err="1"/>
              <a:t>kapiller</a:t>
            </a:r>
            <a:r>
              <a:rPr lang="tr-TR" sz="1400" dirty="0"/>
              <a:t> bütünlüğün bozulması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400" dirty="0"/>
              <a:t>Protein ve sıvı sızıntısı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400" dirty="0" err="1"/>
              <a:t>Surfaktan</a:t>
            </a:r>
            <a:r>
              <a:rPr lang="tr-TR" sz="1400" dirty="0"/>
              <a:t> </a:t>
            </a:r>
            <a:r>
              <a:rPr lang="tr-TR" sz="1400" dirty="0" err="1"/>
              <a:t>inaktivasyonu</a:t>
            </a:r>
            <a:endParaRPr lang="tr-T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400" dirty="0" err="1"/>
              <a:t>İnflamasyon</a:t>
            </a:r>
            <a:endParaRPr lang="tr-TR" sz="14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4214813" y="5286375"/>
            <a:ext cx="2286000" cy="1285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/>
              <a:t>Biotravma</a:t>
            </a:r>
            <a:endParaRPr lang="tr-TR" sz="3200" b="1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2714625" y="3286125"/>
            <a:ext cx="2357438" cy="13573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Yüksek FiO2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Oksidatif</a:t>
            </a:r>
            <a:r>
              <a:rPr lang="tr-TR" sz="2400" b="1" dirty="0"/>
              <a:t> stres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8" name="7 Bulut"/>
          <p:cNvSpPr/>
          <p:nvPr/>
        </p:nvSpPr>
        <p:spPr>
          <a:xfrm>
            <a:off x="4286250" y="1285875"/>
            <a:ext cx="3071813" cy="15001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Yetersiz PEEP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/>
              <a:t>Atelektotravma</a:t>
            </a:r>
            <a:endParaRPr lang="tr-TR" sz="2000" b="1" dirty="0"/>
          </a:p>
        </p:txBody>
      </p:sp>
      <p:sp>
        <p:nvSpPr>
          <p:cNvPr id="9" name="8 Oval"/>
          <p:cNvSpPr/>
          <p:nvPr/>
        </p:nvSpPr>
        <p:spPr>
          <a:xfrm>
            <a:off x="571500" y="1214438"/>
            <a:ext cx="2357438" cy="25717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Yüksek TV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Volutravma</a:t>
            </a:r>
            <a:endParaRPr lang="tr-TR" sz="2400" b="1" dirty="0"/>
          </a:p>
        </p:txBody>
      </p:sp>
      <p:sp>
        <p:nvSpPr>
          <p:cNvPr id="10" name="9 Aşağı Ok"/>
          <p:cNvSpPr/>
          <p:nvPr/>
        </p:nvSpPr>
        <p:spPr>
          <a:xfrm>
            <a:off x="6429375" y="2571750"/>
            <a:ext cx="42862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Aşağı Ok"/>
          <p:cNvSpPr/>
          <p:nvPr/>
        </p:nvSpPr>
        <p:spPr>
          <a:xfrm>
            <a:off x="4857750" y="4572000"/>
            <a:ext cx="100012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501090" y="0"/>
            <a:ext cx="64291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Perpetua" pitchFamily="18" charset="0"/>
            </a:endParaRPr>
          </a:p>
        </p:txBody>
      </p:sp>
      <p:sp>
        <p:nvSpPr>
          <p:cNvPr id="3" name="4 Başlık"/>
          <p:cNvSpPr txBox="1">
            <a:spLocks/>
          </p:cNvSpPr>
          <p:nvPr/>
        </p:nvSpPr>
        <p:spPr>
          <a:xfrm>
            <a:off x="457200" y="274638"/>
            <a:ext cx="7758113" cy="1143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erpetua" pitchFamily="18" charset="0"/>
              </a:rPr>
              <a:t>N</a:t>
            </a:r>
            <a:r>
              <a:rPr kumimoji="0" lang="tr-T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</a:rPr>
              <a:t>on-</a:t>
            </a:r>
            <a:r>
              <a:rPr kumimoji="0" lang="tr-TR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erpetua" pitchFamily="18" charset="0"/>
              </a:rPr>
              <a:t>İ</a:t>
            </a:r>
            <a:r>
              <a:rPr kumimoji="0" lang="tr-T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</a:rPr>
              <a:t>nvaziv </a:t>
            </a:r>
            <a:r>
              <a:rPr kumimoji="0" lang="tr-TR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erpetua" pitchFamily="18" charset="0"/>
              </a:rPr>
              <a:t>V</a:t>
            </a:r>
            <a:r>
              <a:rPr kumimoji="0" lang="tr-T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</a:rPr>
              <a:t>entilasyon: </a:t>
            </a:r>
            <a:r>
              <a:rPr kumimoji="0" lang="tr-TR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erpetua" pitchFamily="18" charset="0"/>
              </a:rPr>
              <a:t>NIV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erpetu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214414" y="1714488"/>
            <a:ext cx="6715172" cy="164307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 smtClean="0">
                <a:solidFill>
                  <a:schemeClr val="tx2">
                    <a:lumMod val="75000"/>
                  </a:schemeClr>
                </a:solidFill>
                <a:latin typeface="Perpetua" pitchFamily="18" charset="0"/>
              </a:rPr>
              <a:t>Spontan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latin typeface="Perpetua" pitchFamily="18" charset="0"/>
              </a:rPr>
              <a:t> solunumu </a:t>
            </a:r>
            <a:r>
              <a:rPr lang="tr-TR" sz="3200" dirty="0" smtClean="0">
                <a:latin typeface="Perpetua" pitchFamily="18" charset="0"/>
              </a:rPr>
              <a:t>olan hastayı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 smtClean="0">
                <a:solidFill>
                  <a:schemeClr val="tx2">
                    <a:lumMod val="75000"/>
                  </a:schemeClr>
                </a:solidFill>
                <a:latin typeface="Perpetua" pitchFamily="18" charset="0"/>
              </a:rPr>
              <a:t>entübe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latin typeface="Perpetua" pitchFamily="18" charset="0"/>
              </a:rPr>
              <a:t> etmeden </a:t>
            </a:r>
            <a:r>
              <a:rPr lang="tr-TR" sz="3200" dirty="0" smtClean="0">
                <a:latin typeface="Perpetua" pitchFamily="18" charset="0"/>
              </a:rPr>
              <a:t>uygulanan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 smtClean="0">
                <a:latin typeface="Perpetua" pitchFamily="18" charset="0"/>
              </a:rPr>
              <a:t>solunum destek tedavisi</a:t>
            </a:r>
            <a:endParaRPr lang="tr-TR" sz="3200" dirty="0">
              <a:latin typeface="Perpetua" pitchFamily="18" charset="0"/>
            </a:endParaRPr>
          </a:p>
        </p:txBody>
      </p:sp>
      <p:sp>
        <p:nvSpPr>
          <p:cNvPr id="5" name="11 Dikdörtgen"/>
          <p:cNvSpPr>
            <a:spLocks noChangeArrowheads="1"/>
          </p:cNvSpPr>
          <p:nvPr/>
        </p:nvSpPr>
        <p:spPr bwMode="auto">
          <a:xfrm>
            <a:off x="467544" y="3429000"/>
            <a:ext cx="78581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Clr>
                <a:srgbClr val="CC3300"/>
              </a:buClr>
              <a:buFont typeface="Wingdings" pitchFamily="2" charset="2"/>
              <a:buChar char="Ø"/>
            </a:pPr>
            <a:r>
              <a:rPr lang="tr-TR" sz="2800" dirty="0">
                <a:latin typeface="Perpetua" pitchFamily="18" charset="0"/>
              </a:rPr>
              <a:t>Altta yatan hastalığı tedavi ederken</a:t>
            </a:r>
            <a:endParaRPr lang="en-US" sz="2800" dirty="0">
              <a:latin typeface="Perpetua" pitchFamily="18" charset="0"/>
            </a:endParaRPr>
          </a:p>
          <a:p>
            <a:pPr lvl="1">
              <a:buClr>
                <a:srgbClr val="CC3300"/>
              </a:buClr>
              <a:buFont typeface="Wingdings" pitchFamily="2" charset="2"/>
              <a:buChar char="Ø"/>
            </a:pPr>
            <a:r>
              <a:rPr lang="tr-TR" sz="2800" dirty="0">
                <a:latin typeface="Perpetua" pitchFamily="18" charset="0"/>
              </a:rPr>
              <a:t>Akciğer ve hava yolu hasarını en aza indirir</a:t>
            </a:r>
            <a:r>
              <a:rPr lang="en-US" sz="2800" dirty="0">
                <a:latin typeface="Perpetua" pitchFamily="18" charset="0"/>
              </a:rPr>
              <a:t> </a:t>
            </a:r>
            <a:endParaRPr lang="tr-TR" sz="2800" dirty="0">
              <a:latin typeface="Perpetua" pitchFamily="18" charset="0"/>
            </a:endParaRPr>
          </a:p>
          <a:p>
            <a:pPr lvl="1">
              <a:buClr>
                <a:srgbClr val="CC3300"/>
              </a:buClr>
              <a:buFont typeface="Wingdings" pitchFamily="2" charset="2"/>
              <a:buChar char="Ø"/>
            </a:pPr>
            <a:r>
              <a:rPr lang="tr-TR" sz="2800" dirty="0">
                <a:latin typeface="Perpetua" pitchFamily="18" charset="0"/>
              </a:rPr>
              <a:t>Hiç bir </a:t>
            </a:r>
            <a:r>
              <a:rPr lang="tr-TR" sz="2800" b="1" dirty="0" err="1">
                <a:latin typeface="Perpetua" pitchFamily="18" charset="0"/>
              </a:rPr>
              <a:t>kontrendikasyonu</a:t>
            </a:r>
            <a:r>
              <a:rPr lang="tr-TR" sz="2800" b="1" dirty="0">
                <a:latin typeface="Perpetua" pitchFamily="18" charset="0"/>
              </a:rPr>
              <a:t> yoktur</a:t>
            </a:r>
            <a:endParaRPr lang="en-US" sz="2800" b="1" dirty="0">
              <a:latin typeface="Perpetua" pitchFamily="18" charset="0"/>
            </a:endParaRPr>
          </a:p>
        </p:txBody>
      </p:sp>
      <p:pic>
        <p:nvPicPr>
          <p:cNvPr id="6" name="Content Placeholder 4" descr="nıv r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82" r="6873" b="13182"/>
          <a:stretch/>
        </p:blipFill>
        <p:spPr>
          <a:xfrm>
            <a:off x="4932040" y="4790801"/>
            <a:ext cx="3500462" cy="2067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0" y="404664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KOMPLİKASYONLAR</a:t>
            </a:r>
          </a:p>
          <a:p>
            <a:pPr>
              <a:buFont typeface="Arial" pitchFamily="34" charset="0"/>
              <a:buChar char="•"/>
            </a:pPr>
            <a:endParaRPr lang="tr-TR" sz="2000" b="1" dirty="0" smtClean="0"/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BRONKOPULMONER DİSPLAZİ</a:t>
            </a:r>
          </a:p>
          <a:p>
            <a:pPr>
              <a:buFont typeface="Arial" pitchFamily="34" charset="0"/>
              <a:buChar char="•"/>
            </a:pPr>
            <a:endParaRPr lang="tr-TR" sz="2000" b="1" dirty="0" smtClean="0"/>
          </a:p>
          <a:p>
            <a:pPr>
              <a:buFont typeface="Arial" pitchFamily="34" charset="0"/>
              <a:buChar char="•"/>
            </a:pPr>
            <a:endParaRPr lang="tr-TR" sz="2000" b="1" dirty="0" smtClean="0"/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HİPOKSİK SOLUNUM YETMEZLİĞİ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REAKTİF HAVA YOLU-ASTIM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NÖROGELİŞİMSEL GERİLİK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PRETERM RETİNOPATİSİ</a:t>
            </a:r>
            <a:endParaRPr lang="tr-TR" sz="2000" b="1" dirty="0"/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3203848" y="1988840"/>
            <a:ext cx="5410944" cy="4641379"/>
          </a:xfrm>
          <a:prstGeom prst="rect">
            <a:avLst/>
          </a:prstGeom>
        </p:spPr>
        <p:txBody>
          <a:bodyPr/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MS PGothic" charset="0"/>
              </a:rPr>
              <a:t>Gelişimsel gerilik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MS PGothic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MS PGothic" charset="0"/>
              </a:rPr>
              <a:t>Düşük yaşam kalitesi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MS PGothic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MS PGothic" charset="0"/>
              </a:rPr>
              <a:t>Sağlık sistemine yüksek maliyet:</a:t>
            </a:r>
          </a:p>
          <a:p>
            <a:pPr marL="12001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MS PGothic" charset="0"/>
              </a:rPr>
              <a:t>Yineleyen hastane yatışları</a:t>
            </a:r>
          </a:p>
          <a:p>
            <a:pPr marL="12001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MS PGothic" charset="0"/>
              </a:rPr>
              <a:t>Astım</a:t>
            </a:r>
          </a:p>
          <a:p>
            <a:pPr marL="12001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MS PGothic" charset="0"/>
              </a:rPr>
              <a:t>Pulmoner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MS PGothic" charset="0"/>
              </a:rPr>
              <a:t> HT</a:t>
            </a:r>
          </a:p>
          <a:p>
            <a:pPr marL="12001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MS PGothic" charset="0"/>
              </a:rPr>
              <a:t>Malnütrisyon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MS PGothic" charset="0"/>
            </a:endParaRPr>
          </a:p>
          <a:p>
            <a:pPr marL="12001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MS PGothic" charset="0"/>
              </a:rPr>
              <a:t>Serebral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MS PGothic" charset="0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MS PGothic" charset="0"/>
              </a:rPr>
              <a:t>palsi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MS PGothic" charset="0"/>
            </a:endParaRPr>
          </a:p>
          <a:p>
            <a:pPr marL="12001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MS PGothic" charset="0"/>
              </a:rPr>
              <a:t>Büyüme geriliği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MS PGothic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8501090" y="0"/>
            <a:ext cx="64291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4" name="Picture 5" descr="EvolvingCLDDay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2016224" cy="1626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Sağ Ok"/>
          <p:cNvSpPr/>
          <p:nvPr/>
        </p:nvSpPr>
        <p:spPr>
          <a:xfrm>
            <a:off x="2699792" y="1268760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Yuvarlatılmış Dikdörtgen"/>
          <p:cNvSpPr/>
          <p:nvPr/>
        </p:nvSpPr>
        <p:spPr>
          <a:xfrm>
            <a:off x="3707904" y="188640"/>
            <a:ext cx="4536504" cy="633670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555776" y="33265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ÖZET</a:t>
            </a:r>
            <a:endParaRPr lang="tr-TR" sz="28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0" y="764704"/>
            <a:ext cx="882047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Solunum sıkıntısında yetersiz ve geç tedavi solunum yetmezliği  ve ölümle sonuçlanabilir.</a:t>
            </a:r>
          </a:p>
          <a:p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Akciğer dışı hastalıklar da solunum sıkıntısı nedeni olabilir.</a:t>
            </a:r>
          </a:p>
          <a:p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err="1" smtClean="0"/>
              <a:t>Gestasyon</a:t>
            </a:r>
            <a:r>
              <a:rPr lang="tr-TR" sz="2800" dirty="0" smtClean="0"/>
              <a:t> </a:t>
            </a:r>
            <a:r>
              <a:rPr lang="tr-TR" sz="2800" dirty="0" err="1" smtClean="0"/>
              <a:t>hft</a:t>
            </a:r>
            <a:r>
              <a:rPr lang="tr-TR" sz="2800" dirty="0" smtClean="0"/>
              <a:t> azaldıkça solunumsal </a:t>
            </a:r>
            <a:r>
              <a:rPr lang="tr-TR" sz="2800" dirty="0" err="1" smtClean="0"/>
              <a:t>morbidite</a:t>
            </a:r>
            <a:r>
              <a:rPr lang="tr-TR" sz="2800" dirty="0" smtClean="0"/>
              <a:t> </a:t>
            </a:r>
            <a:r>
              <a:rPr lang="tr-TR" sz="2800" dirty="0" err="1" smtClean="0"/>
              <a:t>artarANS</a:t>
            </a:r>
            <a:r>
              <a:rPr lang="tr-TR" sz="2800" dirty="0" smtClean="0"/>
              <a:t> ve </a:t>
            </a:r>
            <a:r>
              <a:rPr lang="tr-TR" sz="2800" dirty="0" err="1" smtClean="0"/>
              <a:t>surfaktan</a:t>
            </a:r>
            <a:r>
              <a:rPr lang="tr-TR" sz="2800" dirty="0" smtClean="0"/>
              <a:t> ve erken </a:t>
            </a:r>
            <a:r>
              <a:rPr lang="tr-TR" sz="2800" dirty="0" err="1" smtClean="0"/>
              <a:t>nCPAP</a:t>
            </a:r>
            <a:r>
              <a:rPr lang="tr-TR" sz="2800" dirty="0" smtClean="0"/>
              <a:t>  RDS de solunumsal </a:t>
            </a:r>
            <a:r>
              <a:rPr lang="tr-TR" sz="2800" dirty="0" err="1" smtClean="0"/>
              <a:t>morbiditeyi</a:t>
            </a:r>
            <a:r>
              <a:rPr lang="tr-TR" sz="2800" dirty="0" smtClean="0"/>
              <a:t> azaltır</a:t>
            </a:r>
          </a:p>
          <a:p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b="1" dirty="0" smtClean="0"/>
              <a:t>ECS 39. haftadan önce yapılmamalıdır</a:t>
            </a:r>
          </a:p>
          <a:p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GBS de CDC yönergesi izlenmesi </a:t>
            </a:r>
            <a:r>
              <a:rPr lang="tr-TR" sz="2800" dirty="0" err="1" smtClean="0"/>
              <a:t>pnomoni</a:t>
            </a:r>
            <a:r>
              <a:rPr lang="tr-TR" sz="2800" dirty="0" smtClean="0"/>
              <a:t> riskini azaltır.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err="1" smtClean="0"/>
              <a:t>Amnioinfuzyon</a:t>
            </a:r>
            <a:r>
              <a:rPr lang="tr-TR" sz="2800" dirty="0" smtClean="0"/>
              <a:t>, baş çıkınca ağız burun </a:t>
            </a:r>
            <a:r>
              <a:rPr lang="tr-TR" sz="2800" dirty="0" err="1" smtClean="0"/>
              <a:t>aspirasyonu</a:t>
            </a:r>
            <a:r>
              <a:rPr lang="tr-TR" sz="2800" dirty="0" smtClean="0"/>
              <a:t>, aktif </a:t>
            </a:r>
            <a:r>
              <a:rPr lang="tr-TR" sz="2800" dirty="0" err="1" smtClean="0"/>
              <a:t>yenidoğanın</a:t>
            </a:r>
            <a:r>
              <a:rPr lang="tr-TR" sz="2800" dirty="0" smtClean="0"/>
              <a:t>  doğumda </a:t>
            </a:r>
            <a:r>
              <a:rPr lang="tr-TR" sz="2800" dirty="0" err="1" smtClean="0"/>
              <a:t>entubasyonu</a:t>
            </a:r>
            <a:r>
              <a:rPr lang="tr-TR" sz="2800" dirty="0" smtClean="0"/>
              <a:t> ve </a:t>
            </a:r>
            <a:r>
              <a:rPr lang="tr-TR" sz="2800" dirty="0" err="1" smtClean="0"/>
              <a:t>aspirasyonunun</a:t>
            </a:r>
            <a:r>
              <a:rPr lang="tr-TR" sz="2800" dirty="0" smtClean="0"/>
              <a:t> MAS ve </a:t>
            </a:r>
            <a:r>
              <a:rPr lang="tr-TR" sz="2800" dirty="0" err="1" smtClean="0"/>
              <a:t>komplkasyonlarını</a:t>
            </a:r>
            <a:r>
              <a:rPr lang="tr-TR" sz="2800" dirty="0" smtClean="0"/>
              <a:t> azaltmadığı gösterilmiştir.</a:t>
            </a:r>
          </a:p>
          <a:p>
            <a:endParaRPr lang="tr-TR" sz="2800" dirty="0" smtClean="0"/>
          </a:p>
          <a:p>
            <a:pPr>
              <a:buFont typeface="Arial" pitchFamily="34" charset="0"/>
              <a:buChar char="•"/>
            </a:pPr>
            <a:endParaRPr lang="tr-TR" sz="2800" dirty="0" smtClean="0"/>
          </a:p>
          <a:p>
            <a:pPr>
              <a:buFont typeface="Arial" pitchFamily="34" charset="0"/>
              <a:buChar char="•"/>
            </a:pPr>
            <a:endParaRPr lang="tr-TR" sz="2800" dirty="0" smtClean="0"/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ğraf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2089150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otoğraf 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40" y="250826"/>
            <a:ext cx="2447925" cy="137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otoğraf 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7" y="249239"/>
            <a:ext cx="2430463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otoğraf 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250826"/>
            <a:ext cx="2447925" cy="137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otoğraf 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2376487" cy="133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otoğraf 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717032"/>
            <a:ext cx="244792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fotoğraf 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305050" cy="129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fotoğraf 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132856"/>
            <a:ext cx="2087562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4" descr="C:\Users\user\Desktop\2014\fotoğraf (56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 flipV="1">
            <a:off x="2024248" y="1628800"/>
            <a:ext cx="2691768" cy="2088232"/>
          </a:xfrm>
          <a:prstGeom prst="rect">
            <a:avLst/>
          </a:prstGeom>
          <a:noFill/>
        </p:spPr>
      </p:pic>
      <p:pic>
        <p:nvPicPr>
          <p:cNvPr id="12" name="Picture 9" descr="hastane resimlerim 2013 1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28800"/>
            <a:ext cx="2798150" cy="2098613"/>
          </a:xfrm>
          <a:prstGeom prst="rect">
            <a:avLst/>
          </a:prstGeom>
          <a:noFill/>
        </p:spPr>
      </p:pic>
      <p:pic>
        <p:nvPicPr>
          <p:cNvPr id="13" name="4 Resim" descr="engamble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23728" y="5445224"/>
            <a:ext cx="4653143" cy="858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yagram"/>
          <p:cNvGraphicFramePr/>
          <p:nvPr>
            <p:extLst>
              <p:ext uri="{D42A27DB-BD31-4B8C-83A1-F6EECF244321}">
                <p14:modId xmlns="" xmlns:p14="http://schemas.microsoft.com/office/powerpoint/2010/main" val="960467834"/>
              </p:ext>
            </p:extLst>
          </p:nvPr>
        </p:nvGraphicFramePr>
        <p:xfrm>
          <a:off x="2092180" y="1813509"/>
          <a:ext cx="504056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1547664" y="40466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SOLUNUM SIKINTISI NEDEN GELİŞİYOR?</a:t>
            </a:r>
            <a:endParaRPr lang="tr-T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ndotracheal_tube_color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92696"/>
            <a:ext cx="4777381" cy="287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etin kutusu"/>
          <p:cNvSpPr txBox="1"/>
          <p:nvPr/>
        </p:nvSpPr>
        <p:spPr>
          <a:xfrm>
            <a:off x="35496" y="95082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STERTOR</a:t>
            </a:r>
          </a:p>
          <a:p>
            <a:pPr algn="ctr"/>
            <a:r>
              <a:rPr lang="tr-TR" sz="2000" b="1" dirty="0" err="1" smtClean="0"/>
              <a:t>Nasofaringeal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obst</a:t>
            </a:r>
            <a:endParaRPr lang="tr-TR" sz="2000" b="1" dirty="0" smtClean="0"/>
          </a:p>
        </p:txBody>
      </p:sp>
      <p:cxnSp>
        <p:nvCxnSpPr>
          <p:cNvPr id="16" name="15 Düz Ok Bağlayıcısı"/>
          <p:cNvCxnSpPr/>
          <p:nvPr/>
        </p:nvCxnSpPr>
        <p:spPr>
          <a:xfrm flipH="1">
            <a:off x="5436096" y="1616606"/>
            <a:ext cx="1897061" cy="11643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6277223" y="950821"/>
            <a:ext cx="291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STRIDOR-HORULTU</a:t>
            </a:r>
          </a:p>
          <a:p>
            <a:pPr algn="ctr"/>
            <a:r>
              <a:rPr lang="tr-TR" sz="2000" b="1" dirty="0" err="1" smtClean="0"/>
              <a:t>Laringeal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obst</a:t>
            </a:r>
            <a:r>
              <a:rPr lang="tr-TR" sz="2000" b="1" dirty="0" smtClean="0"/>
              <a:t>/</a:t>
            </a:r>
            <a:r>
              <a:rPr lang="tr-TR" sz="2000" b="1" dirty="0" err="1" smtClean="0"/>
              <a:t>malazi</a:t>
            </a:r>
            <a:endParaRPr lang="tr-TR" sz="2000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5892997" y="338370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WHEEZING-HIŞILTI</a:t>
            </a:r>
          </a:p>
          <a:p>
            <a:pPr algn="ctr"/>
            <a:r>
              <a:rPr lang="tr-TR" sz="2000" b="1" dirty="0" smtClean="0"/>
              <a:t>Alt hava yolu</a:t>
            </a:r>
          </a:p>
          <a:p>
            <a:pPr algn="ctr"/>
            <a:r>
              <a:rPr lang="tr-TR" sz="2000" b="1" dirty="0" err="1" smtClean="0"/>
              <a:t>bronşiolit</a:t>
            </a:r>
            <a:endParaRPr lang="tr-TR" sz="2000" b="1" dirty="0"/>
          </a:p>
        </p:txBody>
      </p:sp>
      <p:cxnSp>
        <p:nvCxnSpPr>
          <p:cNvPr id="24" name="23 Düz Ok Bağlayıcısı"/>
          <p:cNvCxnSpPr/>
          <p:nvPr/>
        </p:nvCxnSpPr>
        <p:spPr>
          <a:xfrm>
            <a:off x="2195736" y="1040542"/>
            <a:ext cx="1728192" cy="12363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Düz Ok Bağlayıcısı"/>
          <p:cNvCxnSpPr/>
          <p:nvPr/>
        </p:nvCxnSpPr>
        <p:spPr>
          <a:xfrm flipH="1" flipV="1">
            <a:off x="6660232" y="2708920"/>
            <a:ext cx="667086" cy="6747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Metin kutusu"/>
          <p:cNvSpPr txBox="1"/>
          <p:nvPr/>
        </p:nvSpPr>
        <p:spPr>
          <a:xfrm>
            <a:off x="971600" y="3840897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GRUNTING-İNLEME</a:t>
            </a:r>
            <a:endParaRPr lang="tr-TR" sz="2000" b="1" dirty="0"/>
          </a:p>
        </p:txBody>
      </p:sp>
      <p:cxnSp>
        <p:nvCxnSpPr>
          <p:cNvPr id="21" name="15 Düz Ok Bağlayıcısı"/>
          <p:cNvCxnSpPr/>
          <p:nvPr/>
        </p:nvCxnSpPr>
        <p:spPr>
          <a:xfrm flipH="1">
            <a:off x="2945263" y="2780928"/>
            <a:ext cx="1711759" cy="10038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464496" cy="33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350791" cy="48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4 Resim" descr="soru-isareti-300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79212"/>
            <a:ext cx="3024336" cy="226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Resim" descr="soru-isareti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1885" y="0"/>
            <a:ext cx="1032115" cy="774086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979712" y="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Sorun Akciğer mi? </a:t>
            </a:r>
            <a:r>
              <a:rPr lang="tr-TR" sz="2800" dirty="0" err="1" smtClean="0"/>
              <a:t>Kardiak</a:t>
            </a:r>
            <a:r>
              <a:rPr lang="tr-TR" sz="2800" dirty="0" smtClean="0"/>
              <a:t> mı?</a:t>
            </a:r>
            <a:endParaRPr lang="tr-TR" sz="2800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467544" y="476672"/>
          <a:ext cx="8316416" cy="54829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3688"/>
                <a:gridCol w="4248472"/>
                <a:gridCol w="2304256"/>
              </a:tblGrid>
              <a:tr h="34330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Siyanotik</a:t>
                      </a:r>
                      <a:r>
                        <a:rPr lang="tr-TR" dirty="0" smtClean="0"/>
                        <a:t>  kalp </a:t>
                      </a:r>
                      <a:r>
                        <a:rPr lang="tr-TR" dirty="0" err="1" smtClean="0"/>
                        <a:t>hst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Akciğer </a:t>
                      </a:r>
                      <a:r>
                        <a:rPr lang="tr-TR" dirty="0" err="1" smtClean="0"/>
                        <a:t>hst</a:t>
                      </a:r>
                      <a:endParaRPr lang="tr-TR" dirty="0"/>
                    </a:p>
                  </a:txBody>
                  <a:tcPr/>
                </a:tc>
              </a:tr>
              <a:tr h="600790">
                <a:tc>
                  <a:txBody>
                    <a:bodyPr/>
                    <a:lstStyle/>
                    <a:p>
                      <a:r>
                        <a:rPr lang="tr-TR" dirty="0" smtClean="0"/>
                        <a:t>ÖYKÜ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Kardeş</a:t>
                      </a:r>
                      <a:r>
                        <a:rPr lang="tr-TR" baseline="0" dirty="0" smtClean="0"/>
                        <a:t> öyküsü</a:t>
                      </a:r>
                    </a:p>
                    <a:p>
                      <a:r>
                        <a:rPr lang="tr-TR" baseline="0" dirty="0" err="1" smtClean="0"/>
                        <a:t>Antenatal</a:t>
                      </a:r>
                      <a:r>
                        <a:rPr lang="tr-TR" baseline="0" dirty="0" smtClean="0"/>
                        <a:t> tanı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Maternal</a:t>
                      </a:r>
                      <a:r>
                        <a:rPr lang="tr-TR" dirty="0" smtClean="0"/>
                        <a:t> ateş,MSAF,</a:t>
                      </a:r>
                    </a:p>
                    <a:p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preterm</a:t>
                      </a:r>
                      <a:endParaRPr lang="tr-TR" dirty="0"/>
                    </a:p>
                  </a:txBody>
                  <a:tcPr/>
                </a:tc>
              </a:tr>
              <a:tr h="1630715">
                <a:tc>
                  <a:txBody>
                    <a:bodyPr/>
                    <a:lstStyle/>
                    <a:p>
                      <a:r>
                        <a:rPr lang="tr-TR" dirty="0" smtClean="0"/>
                        <a:t>FM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Siyanoz</a:t>
                      </a:r>
                      <a:endParaRPr lang="tr-TR" dirty="0" smtClean="0"/>
                    </a:p>
                    <a:p>
                      <a:r>
                        <a:rPr lang="tr-TR" dirty="0" err="1" smtClean="0"/>
                        <a:t>Galo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Üfürüm</a:t>
                      </a:r>
                    </a:p>
                    <a:p>
                      <a:r>
                        <a:rPr lang="tr-TR" dirty="0" smtClean="0"/>
                        <a:t>S2 tek</a:t>
                      </a:r>
                    </a:p>
                    <a:p>
                      <a:r>
                        <a:rPr lang="tr-TR" dirty="0" err="1" smtClean="0"/>
                        <a:t>Hepatomegali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Hafif sol.sıkıntısı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Siyanoz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Ciddi </a:t>
                      </a:r>
                      <a:r>
                        <a:rPr lang="tr-TR" dirty="0" err="1" smtClean="0"/>
                        <a:t>retraksiyon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S2</a:t>
                      </a:r>
                      <a:r>
                        <a:rPr lang="tr-TR" baseline="0" dirty="0" smtClean="0"/>
                        <a:t> çift</a:t>
                      </a:r>
                    </a:p>
                    <a:p>
                      <a:r>
                        <a:rPr lang="tr-TR" baseline="0" dirty="0" smtClean="0"/>
                        <a:t>Ateş, </a:t>
                      </a:r>
                      <a:r>
                        <a:rPr lang="tr-TR" baseline="0" dirty="0" err="1" smtClean="0"/>
                        <a:t>hipotermi</a:t>
                      </a:r>
                      <a:endParaRPr lang="tr-TR" dirty="0"/>
                    </a:p>
                  </a:txBody>
                  <a:tcPr/>
                </a:tc>
              </a:tr>
              <a:tr h="997921">
                <a:tc>
                  <a:txBody>
                    <a:bodyPr/>
                    <a:lstStyle/>
                    <a:p>
                      <a:r>
                        <a:rPr lang="tr-TR" dirty="0" smtClean="0"/>
                        <a:t>GRAFİ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Kardiomegali</a:t>
                      </a:r>
                      <a:endParaRPr lang="tr-TR" dirty="0" smtClean="0"/>
                    </a:p>
                    <a:p>
                      <a:r>
                        <a:rPr lang="tr-TR" dirty="0" err="1" smtClean="0"/>
                        <a:t>Pulm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vaskulerite</a:t>
                      </a:r>
                      <a:r>
                        <a:rPr lang="tr-TR" dirty="0" smtClean="0"/>
                        <a:t> artışı (TGA ve PVDA dışında)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 </a:t>
                      </a:r>
                    </a:p>
                    <a:p>
                      <a:r>
                        <a:rPr lang="tr-TR" dirty="0" err="1" smtClean="0"/>
                        <a:t>Parankim</a:t>
                      </a:r>
                      <a:r>
                        <a:rPr lang="tr-TR" baseline="0" dirty="0" smtClean="0"/>
                        <a:t> bulgusu</a:t>
                      </a:r>
                      <a:endParaRPr lang="tr-TR" dirty="0"/>
                    </a:p>
                  </a:txBody>
                  <a:tcPr/>
                </a:tc>
              </a:tr>
              <a:tr h="666432">
                <a:tc>
                  <a:txBody>
                    <a:bodyPr/>
                    <a:lstStyle/>
                    <a:p>
                      <a:r>
                        <a:rPr lang="tr-TR" dirty="0" smtClean="0"/>
                        <a:t>AKG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Paco2 N veya düşük</a:t>
                      </a:r>
                    </a:p>
                    <a:p>
                      <a:r>
                        <a:rPr lang="tr-TR" dirty="0" smtClean="0"/>
                        <a:t>Pao2 düşük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Paco2 artmış</a:t>
                      </a:r>
                    </a:p>
                    <a:p>
                      <a:r>
                        <a:rPr lang="tr-TR" dirty="0" smtClean="0"/>
                        <a:t>Pao2 düşük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858271">
                <a:tc>
                  <a:txBody>
                    <a:bodyPr/>
                    <a:lstStyle/>
                    <a:p>
                      <a:r>
                        <a:rPr lang="tr-TR" b="1" dirty="0" smtClean="0"/>
                        <a:t>HİPEROKSİ TESTİ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Pao2&lt;150 </a:t>
                      </a:r>
                      <a:r>
                        <a:rPr lang="tr-TR" b="1" dirty="0" err="1" smtClean="0"/>
                        <a:t>mmHg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Pao2&gt;150 </a:t>
                      </a:r>
                      <a:r>
                        <a:rPr lang="tr-TR" b="1" dirty="0" err="1" smtClean="0"/>
                        <a:t>mmHg</a:t>
                      </a:r>
                      <a:endParaRPr lang="tr-TR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(PPHN dışı)</a:t>
                      </a:r>
                    </a:p>
                    <a:p>
                      <a:endParaRPr lang="tr-TR" b="1" dirty="0"/>
                    </a:p>
                  </a:txBody>
                  <a:tcPr/>
                </a:tc>
              </a:tr>
              <a:tr h="343308">
                <a:tc>
                  <a:txBody>
                    <a:bodyPr/>
                    <a:lstStyle/>
                    <a:p>
                      <a:r>
                        <a:rPr lang="tr-TR" dirty="0" smtClean="0"/>
                        <a:t>EKO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Anormal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Normal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42910" y="57148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  </a:t>
            </a:r>
            <a:r>
              <a:rPr lang="tr-TR" dirty="0" err="1" smtClean="0"/>
              <a:t>yenidoğan</a:t>
            </a:r>
            <a:r>
              <a:rPr lang="tr-TR" dirty="0" smtClean="0"/>
              <a:t> da solunum sıkıntısı neden gelişti? </a:t>
            </a:r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642910" y="1857364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İYİ BİR ANAMNEZ</a:t>
            </a:r>
          </a:p>
          <a:p>
            <a:endParaRPr lang="tr-TR" dirty="0" smtClean="0"/>
          </a:p>
          <a:p>
            <a:r>
              <a:rPr lang="tr-TR" dirty="0" smtClean="0"/>
              <a:t>Ne zaman başladı</a:t>
            </a:r>
          </a:p>
          <a:p>
            <a:r>
              <a:rPr lang="tr-TR" dirty="0" smtClean="0"/>
              <a:t>Doğum öyküsü</a:t>
            </a:r>
          </a:p>
          <a:p>
            <a:r>
              <a:rPr lang="tr-TR" dirty="0" err="1" smtClean="0"/>
              <a:t>Prenatal</a:t>
            </a:r>
            <a:r>
              <a:rPr lang="tr-TR" dirty="0" smtClean="0"/>
              <a:t> öykü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643306" y="1785926"/>
            <a:ext cx="2501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FİZİK MUAYENE YAP</a:t>
            </a:r>
          </a:p>
          <a:p>
            <a:endParaRPr lang="tr-TR" dirty="0" smtClean="0"/>
          </a:p>
          <a:p>
            <a:r>
              <a:rPr lang="tr-TR" dirty="0" smtClean="0"/>
              <a:t>Solunum sıkıntısı var mı?</a:t>
            </a:r>
          </a:p>
          <a:p>
            <a:r>
              <a:rPr lang="tr-TR" dirty="0" smtClean="0"/>
              <a:t>Solunum sistemi</a:t>
            </a:r>
          </a:p>
          <a:p>
            <a:r>
              <a:rPr lang="tr-TR" dirty="0" err="1" smtClean="0"/>
              <a:t>Kardiak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357950" y="1785926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LAB?</a:t>
            </a:r>
          </a:p>
          <a:p>
            <a:r>
              <a:rPr lang="tr-TR" dirty="0" smtClean="0"/>
              <a:t>Arter kan gazı</a:t>
            </a:r>
          </a:p>
          <a:p>
            <a:r>
              <a:rPr lang="tr-TR" dirty="0" smtClean="0"/>
              <a:t>Tam kan sayımı</a:t>
            </a:r>
          </a:p>
          <a:p>
            <a:r>
              <a:rPr lang="tr-TR" dirty="0" err="1" smtClean="0"/>
              <a:t>Hiperoksi</a:t>
            </a:r>
            <a:r>
              <a:rPr lang="tr-TR" dirty="0" smtClean="0"/>
              <a:t> TESTİ</a:t>
            </a:r>
          </a:p>
          <a:p>
            <a:r>
              <a:rPr lang="tr-TR" dirty="0" smtClean="0"/>
              <a:t>Akciğer </a:t>
            </a:r>
            <a:r>
              <a:rPr lang="tr-TR" dirty="0" err="1" smtClean="0"/>
              <a:t>grafisi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571472" y="1785926"/>
            <a:ext cx="2571768" cy="16430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500430" y="1785926"/>
            <a:ext cx="2643206" cy="16430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6286512" y="1785926"/>
            <a:ext cx="2500330" cy="1571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4212</TotalTime>
  <Words>1849</Words>
  <Application>Microsoft Macintosh PowerPoint</Application>
  <PresentationFormat>Ekran Gösterisi (4:3)</PresentationFormat>
  <Paragraphs>549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Office Teması</vt:lpstr>
      <vt:lpstr>SOLUNUM SIKINTISI OLAN YENİDOĞAN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RİSK FAKTÖRLERİ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116</cp:revision>
  <dcterms:created xsi:type="dcterms:W3CDTF">2015-04-26T06:08:42Z</dcterms:created>
  <dcterms:modified xsi:type="dcterms:W3CDTF">2018-03-22T06:55:00Z</dcterms:modified>
</cp:coreProperties>
</file>