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6" r:id="rId2"/>
    <p:sldId id="27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1" d="100"/>
          <a:sy n="121" d="100"/>
        </p:scale>
        <p:origin x="131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E1B62D-BFEB-4C1D-9B25-A0C7E6F8472C}" type="datetimeFigureOut">
              <a:rPr lang="tr-TR" smtClean="0"/>
              <a:pPr/>
              <a:t>10.12.2020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090811-6ABE-4B40-81EF-B39BBFA19A57}" type="slidenum">
              <a:rPr lang="tr-TR" smtClean="0"/>
              <a:pPr/>
              <a:t>‹#›</a:t>
            </a:fld>
            <a:endParaRPr lang="tr-TR"/>
          </a:p>
        </p:txBody>
      </p:sp>
    </p:spTree>
    <p:extLst>
      <p:ext uri="{BB962C8B-B14F-4D97-AF65-F5344CB8AC3E}">
        <p14:creationId xmlns:p14="http://schemas.microsoft.com/office/powerpoint/2010/main" val="204374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0090811-6ABE-4B40-81EF-B39BBFA19A57}" type="slidenum">
              <a:rPr lang="tr-TR" smtClean="0"/>
              <a:pPr/>
              <a:t>1</a:t>
            </a:fld>
            <a:endParaRPr lang="tr-TR"/>
          </a:p>
        </p:txBody>
      </p:sp>
    </p:spTree>
    <p:extLst>
      <p:ext uri="{BB962C8B-B14F-4D97-AF65-F5344CB8AC3E}">
        <p14:creationId xmlns:p14="http://schemas.microsoft.com/office/powerpoint/2010/main" val="3236613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6EEAC0F-A5AC-451F-BF5F-F045D2D141BF}"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 Çocuk ve Bilim </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E088D49-7D5D-4CC9-88FB-3AB99FB70C34}"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 Çocuk ve Bilim </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9BF5E79-9EA5-46CC-A2D6-8253873326FD}"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 Çocuk ve Bilim </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11A595C-EAFB-4D58-9699-9260F79F92EC}"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 Çocuk ve Bilim </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1A26525-910A-489F-BC50-02BE1C186425}"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 Çocuk ve Bilim </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0E06F71-C328-4640-B73E-EC98D6DA3F29}" type="datetime1">
              <a:rPr lang="tr-TR" smtClean="0"/>
              <a:t>10.12.2020</a:t>
            </a:fld>
            <a:endParaRPr lang="tr-TR"/>
          </a:p>
        </p:txBody>
      </p:sp>
      <p:sp>
        <p:nvSpPr>
          <p:cNvPr id="6" name="5 Altbilgi Yer Tutucusu"/>
          <p:cNvSpPr>
            <a:spLocks noGrp="1"/>
          </p:cNvSpPr>
          <p:nvPr>
            <p:ph type="ftr" sz="quarter" idx="11"/>
          </p:nvPr>
        </p:nvSpPr>
        <p:spPr/>
        <p:txBody>
          <a:bodyPr/>
          <a:lstStyle/>
          <a:p>
            <a:r>
              <a:rPr lang="tr-TR" smtClean="0"/>
              <a:t>Prof. Dr. Neriman ARAL- Çocuk ve Bilim </a:t>
            </a:r>
            <a:endParaRPr lang="tr-TR"/>
          </a:p>
        </p:txBody>
      </p:sp>
      <p:sp>
        <p:nvSpPr>
          <p:cNvPr id="7" name="6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715D95F1-992A-43D5-9C18-FFB16F04027C}" type="datetime1">
              <a:rPr lang="tr-TR" smtClean="0"/>
              <a:t>10.12.2020</a:t>
            </a:fld>
            <a:endParaRPr lang="tr-TR"/>
          </a:p>
        </p:txBody>
      </p:sp>
      <p:sp>
        <p:nvSpPr>
          <p:cNvPr id="8" name="7 Altbilgi Yer Tutucusu"/>
          <p:cNvSpPr>
            <a:spLocks noGrp="1"/>
          </p:cNvSpPr>
          <p:nvPr>
            <p:ph type="ftr" sz="quarter" idx="11"/>
          </p:nvPr>
        </p:nvSpPr>
        <p:spPr/>
        <p:txBody>
          <a:bodyPr/>
          <a:lstStyle/>
          <a:p>
            <a:r>
              <a:rPr lang="tr-TR" smtClean="0"/>
              <a:t>Prof. Dr. Neriman ARAL- Çocuk ve Bilim </a:t>
            </a:r>
            <a:endParaRPr lang="tr-TR"/>
          </a:p>
        </p:txBody>
      </p:sp>
      <p:sp>
        <p:nvSpPr>
          <p:cNvPr id="9" name="8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3FBF605-2971-4BA2-BB53-340CD28663B2}" type="datetime1">
              <a:rPr lang="tr-TR" smtClean="0"/>
              <a:t>10.12.2020</a:t>
            </a:fld>
            <a:endParaRPr lang="tr-TR"/>
          </a:p>
        </p:txBody>
      </p:sp>
      <p:sp>
        <p:nvSpPr>
          <p:cNvPr id="4" name="3 Altbilgi Yer Tutucusu"/>
          <p:cNvSpPr>
            <a:spLocks noGrp="1"/>
          </p:cNvSpPr>
          <p:nvPr>
            <p:ph type="ftr" sz="quarter" idx="11"/>
          </p:nvPr>
        </p:nvSpPr>
        <p:spPr/>
        <p:txBody>
          <a:bodyPr/>
          <a:lstStyle/>
          <a:p>
            <a:r>
              <a:rPr lang="tr-TR" smtClean="0"/>
              <a:t>Prof. Dr. Neriman ARAL- Çocuk ve Bilim </a:t>
            </a:r>
            <a:endParaRPr lang="tr-TR"/>
          </a:p>
        </p:txBody>
      </p:sp>
      <p:sp>
        <p:nvSpPr>
          <p:cNvPr id="5" name="4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31139F8-C8B1-4225-B58D-70E854633FEC}" type="datetime1">
              <a:rPr lang="tr-TR" smtClean="0"/>
              <a:t>10.12.2020</a:t>
            </a:fld>
            <a:endParaRPr lang="tr-TR"/>
          </a:p>
        </p:txBody>
      </p:sp>
      <p:sp>
        <p:nvSpPr>
          <p:cNvPr id="3" name="2 Altbilgi Yer Tutucusu"/>
          <p:cNvSpPr>
            <a:spLocks noGrp="1"/>
          </p:cNvSpPr>
          <p:nvPr>
            <p:ph type="ftr" sz="quarter" idx="11"/>
          </p:nvPr>
        </p:nvSpPr>
        <p:spPr/>
        <p:txBody>
          <a:bodyPr/>
          <a:lstStyle/>
          <a:p>
            <a:r>
              <a:rPr lang="tr-TR" smtClean="0"/>
              <a:t>Prof. Dr. Neriman ARAL- Çocuk ve Bilim </a:t>
            </a:r>
            <a:endParaRPr lang="tr-TR"/>
          </a:p>
        </p:txBody>
      </p:sp>
      <p:sp>
        <p:nvSpPr>
          <p:cNvPr id="4" name="3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168B1B0-1196-4946-A12F-E4281D7EF4D8}" type="datetime1">
              <a:rPr lang="tr-TR" smtClean="0"/>
              <a:t>10.12.2020</a:t>
            </a:fld>
            <a:endParaRPr lang="tr-TR"/>
          </a:p>
        </p:txBody>
      </p:sp>
      <p:sp>
        <p:nvSpPr>
          <p:cNvPr id="6" name="5 Altbilgi Yer Tutucusu"/>
          <p:cNvSpPr>
            <a:spLocks noGrp="1"/>
          </p:cNvSpPr>
          <p:nvPr>
            <p:ph type="ftr" sz="quarter" idx="11"/>
          </p:nvPr>
        </p:nvSpPr>
        <p:spPr/>
        <p:txBody>
          <a:bodyPr/>
          <a:lstStyle/>
          <a:p>
            <a:r>
              <a:rPr lang="tr-TR" smtClean="0"/>
              <a:t>Prof. Dr. Neriman ARAL- Çocuk ve Bilim </a:t>
            </a:r>
            <a:endParaRPr lang="tr-TR"/>
          </a:p>
        </p:txBody>
      </p:sp>
      <p:sp>
        <p:nvSpPr>
          <p:cNvPr id="7" name="6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ABF2665-0570-41D4-A07B-DF76E845E65B}" type="datetime1">
              <a:rPr lang="tr-TR" smtClean="0"/>
              <a:t>10.12.2020</a:t>
            </a:fld>
            <a:endParaRPr lang="tr-TR"/>
          </a:p>
        </p:txBody>
      </p:sp>
      <p:sp>
        <p:nvSpPr>
          <p:cNvPr id="6" name="5 Altbilgi Yer Tutucusu"/>
          <p:cNvSpPr>
            <a:spLocks noGrp="1"/>
          </p:cNvSpPr>
          <p:nvPr>
            <p:ph type="ftr" sz="quarter" idx="11"/>
          </p:nvPr>
        </p:nvSpPr>
        <p:spPr/>
        <p:txBody>
          <a:bodyPr/>
          <a:lstStyle/>
          <a:p>
            <a:r>
              <a:rPr lang="tr-TR" smtClean="0"/>
              <a:t>Prof. Dr. Neriman ARAL- Çocuk ve Bilim </a:t>
            </a:r>
            <a:endParaRPr lang="tr-TR"/>
          </a:p>
        </p:txBody>
      </p:sp>
      <p:sp>
        <p:nvSpPr>
          <p:cNvPr id="7" name="6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AE8831-BB12-48D5-8298-95CC1861B674}" type="datetime1">
              <a:rPr lang="tr-TR" smtClean="0"/>
              <a:t>10.12.2020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Neriman ARAL- Çocuk ve Bilim </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2FC1C7-1EE4-4D96-8180-18FAF1C87F6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ccie-media.s3.amazonaws.com/exchangefocus/001-exchangefocus.pdf" TargetMode="External"/><Relationship Id="rId2" Type="http://schemas.openxmlformats.org/officeDocument/2006/relationships/hyperlink" Target="http://www.naeyc.org/yc/files/yc/file/201205/McManis_YC0512.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9552" y="2130425"/>
            <a:ext cx="8136904" cy="1470025"/>
          </a:xfrm>
        </p:spPr>
        <p:txBody>
          <a:bodyPr>
            <a:normAutofit/>
          </a:bodyPr>
          <a:lstStyle/>
          <a:p>
            <a:r>
              <a:rPr lang="tr-TR" b="1" dirty="0" smtClean="0">
                <a:effectLst>
                  <a:outerShdw blurRad="38100" dist="38100" dir="2700000" algn="tl">
                    <a:srgbClr val="000000">
                      <a:alpha val="43137"/>
                    </a:srgbClr>
                  </a:outerShdw>
                </a:effectLst>
              </a:rPr>
              <a:t>ÇOCUK EĞİTİMİNDE TEKNOLOJİNİN KULLANIMI</a:t>
            </a:r>
            <a:endParaRPr lang="tr-TR" b="1" dirty="0">
              <a:effectLst>
                <a:outerShdw blurRad="38100" dist="38100" dir="2700000" algn="tl">
                  <a:srgbClr val="000000">
                    <a:alpha val="43137"/>
                  </a:srgbClr>
                </a:outerShdw>
              </a:effectLst>
            </a:endParaRPr>
          </a:p>
        </p:txBody>
      </p:sp>
      <p:sp>
        <p:nvSpPr>
          <p:cNvPr id="3" name="2 Alt Başlık"/>
          <p:cNvSpPr>
            <a:spLocks noGrp="1"/>
          </p:cNvSpPr>
          <p:nvPr>
            <p:ph type="subTitle" idx="1"/>
          </p:nvPr>
        </p:nvSpPr>
        <p:spPr/>
        <p:txBody>
          <a:bodyPr/>
          <a:lstStyle/>
          <a:p>
            <a:r>
              <a:rPr lang="tr-TR" dirty="0" smtClean="0"/>
              <a:t>Prof. Dr. Neriman ARAL</a:t>
            </a:r>
          </a:p>
          <a:p>
            <a:r>
              <a:rPr lang="tr-TR" dirty="0" smtClean="0"/>
              <a:t>Sağlık Bilimleri Fakültesi</a:t>
            </a:r>
          </a:p>
          <a:p>
            <a:r>
              <a:rPr lang="tr-TR" dirty="0" smtClean="0"/>
              <a:t>Çocuk Gelişimi Bölümü</a:t>
            </a:r>
            <a:endParaRPr lang="tr-TR" dirty="0"/>
          </a:p>
        </p:txBody>
      </p:sp>
      <p:pic>
        <p:nvPicPr>
          <p:cNvPr id="4" name="Picture 5" descr="Ankara Üniversitesi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23528" y="188640"/>
            <a:ext cx="1296144" cy="1268760"/>
          </a:xfrm>
          <a:prstGeom prst="rect">
            <a:avLst/>
          </a:prstGeom>
          <a:noFill/>
          <a:ln w="9525">
            <a:noFill/>
            <a:miter lim="800000"/>
            <a:headEnd/>
            <a:tailEnd/>
          </a:ln>
        </p:spPr>
      </p:pic>
      <p:sp>
        <p:nvSpPr>
          <p:cNvPr id="1028" name="AutoShape 4"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030" name="AutoShape 6"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032" name="AutoShape 8"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9" name="8 Resim" descr="indir.jpg"/>
          <p:cNvPicPr>
            <a:picLocks noChangeAspect="1"/>
          </p:cNvPicPr>
          <p:nvPr/>
        </p:nvPicPr>
        <p:blipFill>
          <a:blip r:embed="rId4" cstate="print"/>
          <a:stretch>
            <a:fillRect/>
          </a:stretch>
        </p:blipFill>
        <p:spPr>
          <a:xfrm>
            <a:off x="6228184" y="0"/>
            <a:ext cx="2915816" cy="1484784"/>
          </a:xfrm>
          <a:prstGeom prst="rect">
            <a:avLst/>
          </a:prstGeom>
        </p:spPr>
      </p:pic>
      <p:sp>
        <p:nvSpPr>
          <p:cNvPr id="1034" name="AutoShape 10"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Çocukların İnternet Kullanım Amaçları</a:t>
            </a:r>
            <a:br>
              <a:rPr lang="tr-TR" b="1" dirty="0">
                <a:solidFill>
                  <a:schemeClr val="tx2">
                    <a:lumMod val="75000"/>
                  </a:schemeClr>
                </a:solidFill>
                <a:latin typeface="Calibri" pitchFamily="18"/>
                <a:ea typeface="Lucida Sans Unicode" pitchFamily="2"/>
                <a:cs typeface="Mangal" pitchFamily="2"/>
              </a:rPr>
            </a:br>
            <a:endParaRPr lang="tr-TR" dirty="0">
              <a:solidFill>
                <a:schemeClr val="tx2">
                  <a:lumMod val="75000"/>
                </a:schemeClr>
              </a:solidFill>
            </a:endParaRPr>
          </a:p>
        </p:txBody>
      </p:sp>
      <p:sp>
        <p:nvSpPr>
          <p:cNvPr id="3" name="2 İçerik Yer Tutucusu"/>
          <p:cNvSpPr>
            <a:spLocks noGrp="1"/>
          </p:cNvSpPr>
          <p:nvPr>
            <p:ph idx="1"/>
          </p:nvPr>
        </p:nvSpPr>
        <p:spPr/>
        <p:txBody>
          <a:bodyPr>
            <a:normAutofit/>
          </a:bodyPr>
          <a:lstStyle/>
          <a:p>
            <a:r>
              <a:rPr lang="tr-TR" b="1" i="1" u="sng" dirty="0" smtClean="0">
                <a:solidFill>
                  <a:schemeClr val="accent1">
                    <a:lumMod val="75000"/>
                  </a:schemeClr>
                </a:solidFill>
                <a:effectLst>
                  <a:outerShdw blurRad="38100" dist="38100" dir="2700000" algn="tl">
                    <a:srgbClr val="000000">
                      <a:alpha val="43137"/>
                    </a:srgbClr>
                  </a:outerShdw>
                </a:effectLst>
              </a:rPr>
              <a:t>Bilgi Edinmek:</a:t>
            </a:r>
            <a:r>
              <a:rPr lang="tr-TR" b="1" u="sng" dirty="0" smtClean="0">
                <a:solidFill>
                  <a:schemeClr val="accent1">
                    <a:lumMod val="75000"/>
                  </a:schemeClr>
                </a:solidFill>
                <a:effectLst>
                  <a:outerShdw blurRad="38100" dist="38100" dir="2700000" algn="tl">
                    <a:srgbClr val="000000">
                      <a:alpha val="43137"/>
                    </a:srgbClr>
                  </a:outerShdw>
                </a:effectLst>
              </a:rPr>
              <a:t> </a:t>
            </a:r>
            <a:r>
              <a:rPr lang="tr-TR" dirty="0" smtClean="0"/>
              <a:t>Çocukların gelişim dönemleri, öğrenme özellikleri ve öğretme yollarına ilişkin yeni kaynaklara ulaşmak için ve öğretmenin kendini bu alanda yetiştirmesini sağlamak için internetten yararlanılabilir. </a:t>
            </a:r>
          </a:p>
          <a:p>
            <a:endParaRPr lang="tr-TR" dirty="0"/>
          </a:p>
        </p:txBody>
      </p:sp>
      <p:sp>
        <p:nvSpPr>
          <p:cNvPr id="4" name="3 Altbilgi Yer Tutucusu"/>
          <p:cNvSpPr>
            <a:spLocks noGrp="1"/>
          </p:cNvSpPr>
          <p:nvPr>
            <p:ph type="ftr" sz="quarter" idx="11"/>
          </p:nvPr>
        </p:nvSpPr>
        <p:spPr>
          <a:xfrm>
            <a:off x="3124200" y="6381328"/>
            <a:ext cx="3248000"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Çocukların İnternet Kullanım Amaçları</a:t>
            </a:r>
            <a:br>
              <a:rPr lang="tr-TR" b="1" dirty="0">
                <a:solidFill>
                  <a:schemeClr val="tx2">
                    <a:lumMod val="75000"/>
                  </a:schemeClr>
                </a:solidFill>
                <a:latin typeface="Calibri" pitchFamily="18"/>
                <a:ea typeface="Lucida Sans Unicode" pitchFamily="2"/>
                <a:cs typeface="Mangal" pitchFamily="2"/>
              </a:rPr>
            </a:br>
            <a:endParaRPr lang="tr-TR" dirty="0">
              <a:solidFill>
                <a:schemeClr val="tx2">
                  <a:lumMod val="75000"/>
                </a:schemeClr>
              </a:solidFill>
            </a:endParaRPr>
          </a:p>
        </p:txBody>
      </p:sp>
      <p:sp>
        <p:nvSpPr>
          <p:cNvPr id="3" name="2 İçerik Yer Tutucusu"/>
          <p:cNvSpPr>
            <a:spLocks noGrp="1"/>
          </p:cNvSpPr>
          <p:nvPr>
            <p:ph idx="1"/>
          </p:nvPr>
        </p:nvSpPr>
        <p:spPr/>
        <p:txBody>
          <a:bodyPr>
            <a:normAutofit/>
          </a:bodyPr>
          <a:lstStyle/>
          <a:p>
            <a:r>
              <a:rPr lang="tr-TR" b="1" i="1" u="sng" dirty="0" smtClean="0">
                <a:solidFill>
                  <a:schemeClr val="accent1">
                    <a:lumMod val="75000"/>
                  </a:schemeClr>
                </a:solidFill>
                <a:effectLst>
                  <a:outerShdw blurRad="38100" dist="38100" dir="2700000" algn="tl">
                    <a:srgbClr val="000000">
                      <a:alpha val="43137"/>
                    </a:srgbClr>
                  </a:outerShdw>
                </a:effectLst>
              </a:rPr>
              <a:t>Destek Hizmeti İçin Yararlanmak:</a:t>
            </a:r>
            <a:r>
              <a:rPr lang="tr-TR" b="1" u="sng" dirty="0" smtClean="0">
                <a:solidFill>
                  <a:schemeClr val="accent1">
                    <a:lumMod val="75000"/>
                  </a:schemeClr>
                </a:solidFill>
                <a:effectLst>
                  <a:outerShdw blurRad="38100" dist="38100" dir="2700000" algn="tl">
                    <a:srgbClr val="000000">
                      <a:alpha val="43137"/>
                    </a:srgbClr>
                  </a:outerShdw>
                </a:effectLst>
              </a:rPr>
              <a:t> </a:t>
            </a:r>
            <a:r>
              <a:rPr lang="tr-TR" dirty="0" smtClean="0"/>
              <a:t>Çocuklara yönelik bazı materyallerin hazırlanmasında internetten yararlanılabilir. Ayrıca çocukların konuşma ve anlatma becerilerini geliştirmeye yönelik resimlerin oluşturulmasında bu yol kullanılabilir. </a:t>
            </a:r>
            <a:endParaRPr lang="tr-TR" dirty="0"/>
          </a:p>
        </p:txBody>
      </p:sp>
      <p:sp>
        <p:nvSpPr>
          <p:cNvPr id="4" name="3 Altbilgi Yer Tutucusu"/>
          <p:cNvSpPr>
            <a:spLocks noGrp="1"/>
          </p:cNvSpPr>
          <p:nvPr>
            <p:ph type="ftr" sz="quarter" idx="11"/>
          </p:nvPr>
        </p:nvSpPr>
        <p:spPr>
          <a:xfrm>
            <a:off x="3124200" y="6309320"/>
            <a:ext cx="3464024" cy="412155"/>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Çocukların İnternet Kullanım Amaçları</a:t>
            </a:r>
            <a:r>
              <a:rPr lang="tr-TR" b="1" dirty="0">
                <a:solidFill>
                  <a:srgbClr val="000000"/>
                </a:solidFill>
                <a:latin typeface="Calibri" pitchFamily="18"/>
                <a:ea typeface="Lucida Sans Unicode" pitchFamily="2"/>
                <a:cs typeface="Mangal" pitchFamily="2"/>
              </a:rPr>
              <a:t/>
            </a:r>
            <a:br>
              <a:rPr lang="tr-TR" b="1" dirty="0">
                <a:solidFill>
                  <a:srgbClr val="000000"/>
                </a:solidFill>
                <a:latin typeface="Calibri" pitchFamily="18"/>
                <a:ea typeface="Lucida Sans Unicode" pitchFamily="2"/>
                <a:cs typeface="Mangal" pitchFamily="2"/>
              </a:rPr>
            </a:br>
            <a:endParaRPr lang="tr-TR" dirty="0"/>
          </a:p>
        </p:txBody>
      </p:sp>
      <p:sp>
        <p:nvSpPr>
          <p:cNvPr id="3" name="2 İçerik Yer Tutucusu"/>
          <p:cNvSpPr>
            <a:spLocks noGrp="1"/>
          </p:cNvSpPr>
          <p:nvPr>
            <p:ph idx="1"/>
          </p:nvPr>
        </p:nvSpPr>
        <p:spPr/>
        <p:txBody>
          <a:bodyPr/>
          <a:lstStyle/>
          <a:p>
            <a:r>
              <a:rPr lang="tr-TR" b="1" i="1" u="sng" dirty="0" smtClean="0">
                <a:solidFill>
                  <a:schemeClr val="accent1">
                    <a:lumMod val="75000"/>
                  </a:schemeClr>
                </a:solidFill>
                <a:effectLst>
                  <a:outerShdw blurRad="38100" dist="38100" dir="2700000" algn="tl">
                    <a:srgbClr val="000000">
                      <a:alpha val="43137"/>
                    </a:srgbClr>
                  </a:outerShdw>
                </a:effectLst>
              </a:rPr>
              <a:t>Öğrencilerin Etkileşimli Olarak Oyun Oynamalarını Sağlamak</a:t>
            </a:r>
            <a:r>
              <a:rPr lang="tr-TR" b="1" i="1" dirty="0" smtClean="0">
                <a:solidFill>
                  <a:schemeClr val="accent1">
                    <a:lumMod val="75000"/>
                  </a:schemeClr>
                </a:solidFill>
                <a:effectLst>
                  <a:outerShdw blurRad="38100" dist="38100" dir="2700000" algn="tl">
                    <a:srgbClr val="000000">
                      <a:alpha val="43137"/>
                    </a:srgbClr>
                  </a:outerShdw>
                </a:effectLst>
              </a:rPr>
              <a:t>: </a:t>
            </a:r>
            <a:r>
              <a:rPr lang="tr-TR" dirty="0" smtClean="0"/>
              <a:t>Öğrencilerin gelişimlerini sağlamaya yönelik eğitsel oyunların yer aldığı sitelere ulaşarak öğrencinin bu oyunları oynaması sağlanabilir.</a:t>
            </a:r>
          </a:p>
          <a:p>
            <a:endParaRPr lang="tr-TR" dirty="0"/>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Çocukların İnternet Kullanımı</a:t>
            </a:r>
            <a:r>
              <a:rPr lang="tr-TR" b="1" dirty="0">
                <a:solidFill>
                  <a:srgbClr val="000000"/>
                </a:solidFill>
                <a:latin typeface="Calibri" pitchFamily="18"/>
                <a:ea typeface="Lucida Sans Unicode" pitchFamily="2"/>
                <a:cs typeface="Mangal" pitchFamily="2"/>
              </a:rPr>
              <a:t/>
            </a:r>
            <a:br>
              <a:rPr lang="tr-TR" b="1" dirty="0">
                <a:solidFill>
                  <a:srgbClr val="000000"/>
                </a:solidFill>
                <a:latin typeface="Calibri" pitchFamily="18"/>
                <a:ea typeface="Lucida Sans Unicode" pitchFamily="2"/>
                <a:cs typeface="Mangal" pitchFamily="2"/>
              </a:rPr>
            </a:br>
            <a:endParaRPr lang="tr-TR" dirty="0"/>
          </a:p>
        </p:txBody>
      </p:sp>
      <p:sp>
        <p:nvSpPr>
          <p:cNvPr id="3" name="2 İçerik Yer Tutucusu"/>
          <p:cNvSpPr>
            <a:spLocks noGrp="1"/>
          </p:cNvSpPr>
          <p:nvPr>
            <p:ph idx="1"/>
          </p:nvPr>
        </p:nvSpPr>
        <p:spPr/>
        <p:txBody>
          <a:bodyPr/>
          <a:lstStyle/>
          <a:p>
            <a:r>
              <a:rPr lang="tr-TR" dirty="0" smtClean="0"/>
              <a:t>Teknoloji olan İnternet, çocuklar tarafından iletişim, araştırma, eğitim, ulaşım, alışveriş, oyun, eğlence gibi alanlarda kullanılmaktadır. Bunun olumlu etkileri: </a:t>
            </a:r>
          </a:p>
          <a:p>
            <a:endParaRPr lang="tr-TR" dirty="0"/>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İnternet Kullanımının Olumlu Etkileri</a:t>
            </a:r>
            <a:r>
              <a:rPr lang="tr-TR" b="1" dirty="0">
                <a:solidFill>
                  <a:srgbClr val="000000"/>
                </a:solidFill>
                <a:latin typeface="Calibri" pitchFamily="18"/>
                <a:ea typeface="Lucida Sans Unicode" pitchFamily="2"/>
                <a:cs typeface="Mangal" pitchFamily="2"/>
              </a:rPr>
              <a:t/>
            </a:r>
            <a:br>
              <a:rPr lang="tr-TR" b="1" dirty="0">
                <a:solidFill>
                  <a:srgbClr val="000000"/>
                </a:solidFill>
                <a:latin typeface="Calibri" pitchFamily="18"/>
                <a:ea typeface="Lucida Sans Unicode" pitchFamily="2"/>
                <a:cs typeface="Mangal" pitchFamily="2"/>
              </a:rPr>
            </a:br>
            <a:endParaRPr lang="tr-TR" dirty="0"/>
          </a:p>
        </p:txBody>
      </p:sp>
      <p:sp>
        <p:nvSpPr>
          <p:cNvPr id="3" name="2 İçerik Yer Tutucusu"/>
          <p:cNvSpPr>
            <a:spLocks noGrp="1"/>
          </p:cNvSpPr>
          <p:nvPr>
            <p:ph idx="1"/>
          </p:nvPr>
        </p:nvSpPr>
        <p:spPr/>
        <p:txBody>
          <a:bodyPr>
            <a:normAutofit/>
          </a:bodyPr>
          <a:lstStyle/>
          <a:p>
            <a:pPr marL="514350" lvl="0" indent="-514350">
              <a:buFont typeface="+mj-lt"/>
              <a:buAutoNum type="arabicPeriod"/>
            </a:pPr>
            <a:r>
              <a:rPr lang="tr-TR" dirty="0" smtClean="0"/>
              <a:t>Bilgiye ulaşmayı sağlar.</a:t>
            </a:r>
          </a:p>
          <a:p>
            <a:pPr marL="514350" lvl="0" indent="-514350">
              <a:buFont typeface="+mj-lt"/>
              <a:buAutoNum type="arabicPeriod"/>
            </a:pPr>
            <a:r>
              <a:rPr lang="tr-TR" dirty="0" smtClean="0"/>
              <a:t>Bilgiye hızlı ulaşmayı sağlar.</a:t>
            </a:r>
          </a:p>
          <a:p>
            <a:pPr marL="514350" lvl="0" indent="-514350">
              <a:buFont typeface="+mj-lt"/>
              <a:buAutoNum type="arabicPeriod"/>
            </a:pPr>
            <a:r>
              <a:rPr lang="tr-TR" dirty="0" smtClean="0"/>
              <a:t>Gidemediğimiz göremediğimiz her yer hakkında bilgi edinmemizi sağlar.</a:t>
            </a:r>
          </a:p>
          <a:p>
            <a:pPr marL="514350" lvl="0" indent="-514350">
              <a:buFont typeface="+mj-lt"/>
              <a:buAutoNum type="arabicPeriod"/>
            </a:pPr>
            <a:r>
              <a:rPr lang="tr-TR" dirty="0" smtClean="0"/>
              <a:t>Film, müzik ve videolar sayesinde eğlenceli vakit geçirmemizi sağlar.</a:t>
            </a:r>
          </a:p>
          <a:p>
            <a:endParaRPr lang="tr-TR" dirty="0"/>
          </a:p>
        </p:txBody>
      </p:sp>
      <p:sp>
        <p:nvSpPr>
          <p:cNvPr id="4" name="3 Altbilgi Yer Tutucusu"/>
          <p:cNvSpPr>
            <a:spLocks noGrp="1"/>
          </p:cNvSpPr>
          <p:nvPr>
            <p:ph type="ftr" sz="quarter" idx="11"/>
          </p:nvPr>
        </p:nvSpPr>
        <p:spPr>
          <a:xfrm>
            <a:off x="3124200" y="6309320"/>
            <a:ext cx="3392016" cy="412155"/>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İnternet Kullanımının Olumlu Etkileri</a:t>
            </a:r>
            <a:br>
              <a:rPr lang="tr-TR" b="1" dirty="0">
                <a:solidFill>
                  <a:schemeClr val="tx2">
                    <a:lumMod val="75000"/>
                  </a:schemeClr>
                </a:solidFill>
                <a:latin typeface="Calibri" pitchFamily="18"/>
                <a:ea typeface="Lucida Sans Unicode" pitchFamily="2"/>
                <a:cs typeface="Mangal" pitchFamily="2"/>
              </a:rPr>
            </a:br>
            <a:endParaRPr lang="tr-TR" dirty="0">
              <a:solidFill>
                <a:schemeClr val="tx2">
                  <a:lumMod val="75000"/>
                </a:schemeClr>
              </a:solidFill>
            </a:endParaRPr>
          </a:p>
        </p:txBody>
      </p:sp>
      <p:sp>
        <p:nvSpPr>
          <p:cNvPr id="3" name="2 İçerik Yer Tutucusu"/>
          <p:cNvSpPr>
            <a:spLocks noGrp="1"/>
          </p:cNvSpPr>
          <p:nvPr>
            <p:ph idx="1"/>
          </p:nvPr>
        </p:nvSpPr>
        <p:spPr/>
        <p:txBody>
          <a:bodyPr/>
          <a:lstStyle/>
          <a:p>
            <a:pPr marL="514350" lvl="0" indent="-514350">
              <a:buFont typeface="+mj-lt"/>
              <a:buAutoNum type="arabicPeriod"/>
            </a:pPr>
            <a:r>
              <a:rPr lang="tr-TR" dirty="0" smtClean="0"/>
              <a:t>Sosyal iletişim siteleri sayesinde yeni dostluklar ve paylaşımlar edinmemizi sağlar.</a:t>
            </a:r>
          </a:p>
          <a:p>
            <a:pPr marL="514350" lvl="0" indent="-514350">
              <a:buFont typeface="+mj-lt"/>
              <a:buAutoNum type="arabicPeriod"/>
            </a:pPr>
            <a:r>
              <a:rPr lang="tr-TR" dirty="0" smtClean="0"/>
              <a:t>Bilgi ve görsel anlamda en hızlı iletişim aracıdır.</a:t>
            </a:r>
          </a:p>
          <a:p>
            <a:pPr marL="514350" lvl="0" indent="-514350">
              <a:buFont typeface="+mj-lt"/>
              <a:buAutoNum type="arabicPeriod"/>
            </a:pPr>
            <a:r>
              <a:rPr lang="tr-TR" dirty="0" smtClean="0"/>
              <a:t>İnternet ülkeleri ve insanları birbirine yaklaştıran iletişim aracıdır (Kuzu vd., 2008).</a:t>
            </a:r>
          </a:p>
          <a:p>
            <a:endParaRPr lang="tr-TR" dirty="0"/>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KAYNAKLAR</a:t>
            </a:r>
            <a:br>
              <a:rPr lang="tr-TR" b="1" dirty="0" smtClean="0"/>
            </a:br>
            <a:r>
              <a:rPr lang="tr-TR" dirty="0" smtClean="0"/>
              <a:t> </a:t>
            </a:r>
            <a:endParaRPr lang="tr-TR" dirty="0"/>
          </a:p>
        </p:txBody>
      </p:sp>
      <p:sp>
        <p:nvSpPr>
          <p:cNvPr id="3" name="2 İçerik Yer Tutucusu"/>
          <p:cNvSpPr>
            <a:spLocks noGrp="1"/>
          </p:cNvSpPr>
          <p:nvPr>
            <p:ph idx="1"/>
          </p:nvPr>
        </p:nvSpPr>
        <p:spPr>
          <a:xfrm>
            <a:off x="457200" y="980728"/>
            <a:ext cx="8229600" cy="5688632"/>
          </a:xfrm>
        </p:spPr>
        <p:txBody>
          <a:bodyPr>
            <a:normAutofit fontScale="40000" lnSpcReduction="20000"/>
          </a:bodyPr>
          <a:lstStyle/>
          <a:p>
            <a:r>
              <a:rPr lang="tr-TR" dirty="0"/>
              <a:t>BINGIMLAS KA (2009). </a:t>
            </a:r>
            <a:r>
              <a:rPr lang="tr-TR" dirty="0" err="1"/>
              <a:t>Barriers</a:t>
            </a:r>
            <a:r>
              <a:rPr lang="tr-TR" dirty="0"/>
              <a:t> </a:t>
            </a:r>
            <a:r>
              <a:rPr lang="tr-TR" dirty="0" err="1"/>
              <a:t>to</a:t>
            </a:r>
            <a:r>
              <a:rPr lang="tr-TR" dirty="0"/>
              <a:t> </a:t>
            </a:r>
            <a:r>
              <a:rPr lang="tr-TR" dirty="0" err="1"/>
              <a:t>the</a:t>
            </a:r>
            <a:r>
              <a:rPr lang="tr-TR" dirty="0"/>
              <a:t> </a:t>
            </a:r>
            <a:r>
              <a:rPr lang="tr-TR" dirty="0" err="1"/>
              <a:t>successful</a:t>
            </a:r>
            <a:r>
              <a:rPr lang="tr-TR" dirty="0"/>
              <a:t> </a:t>
            </a:r>
            <a:r>
              <a:rPr lang="tr-TR" dirty="0" err="1"/>
              <a:t>integration</a:t>
            </a:r>
            <a:r>
              <a:rPr lang="tr-TR" dirty="0"/>
              <a:t> of ICT in </a:t>
            </a:r>
            <a:r>
              <a:rPr lang="tr-TR" dirty="0" err="1"/>
              <a:t>teaching</a:t>
            </a:r>
            <a:r>
              <a:rPr lang="tr-TR" dirty="0"/>
              <a:t> </a:t>
            </a:r>
            <a:r>
              <a:rPr lang="tr-TR" dirty="0" err="1"/>
              <a:t>and</a:t>
            </a:r>
            <a:r>
              <a:rPr lang="tr-TR" dirty="0"/>
              <a:t> </a:t>
            </a:r>
            <a:r>
              <a:rPr lang="tr-TR" dirty="0" err="1"/>
              <a:t>learning</a:t>
            </a:r>
            <a:r>
              <a:rPr lang="tr-TR" dirty="0"/>
              <a:t> </a:t>
            </a:r>
            <a:r>
              <a:rPr lang="tr-TR" dirty="0" err="1"/>
              <a:t>environments</a:t>
            </a:r>
            <a:r>
              <a:rPr lang="tr-TR" dirty="0"/>
              <a:t>: A </a:t>
            </a:r>
            <a:r>
              <a:rPr lang="tr-TR" dirty="0" err="1"/>
              <a:t>review</a:t>
            </a:r>
            <a:r>
              <a:rPr lang="tr-TR" dirty="0"/>
              <a:t> of </a:t>
            </a:r>
            <a:r>
              <a:rPr lang="tr-TR" dirty="0" err="1"/>
              <a:t>the</a:t>
            </a:r>
            <a:r>
              <a:rPr lang="tr-TR" dirty="0"/>
              <a:t> </a:t>
            </a:r>
            <a:r>
              <a:rPr lang="tr-TR" dirty="0" err="1"/>
              <a:t>literature</a:t>
            </a:r>
            <a:r>
              <a:rPr lang="tr-TR" dirty="0"/>
              <a:t>. </a:t>
            </a:r>
            <a:r>
              <a:rPr lang="tr-TR" i="1" dirty="0"/>
              <a:t>EURASIA </a:t>
            </a:r>
            <a:r>
              <a:rPr lang="tr-TR" i="1" dirty="0" err="1"/>
              <a:t>Journal</a:t>
            </a:r>
            <a:r>
              <a:rPr lang="tr-TR" i="1" dirty="0"/>
              <a:t> of </a:t>
            </a:r>
            <a:r>
              <a:rPr lang="tr-TR" i="1" dirty="0" err="1"/>
              <a:t>Mathematics</a:t>
            </a:r>
            <a:r>
              <a:rPr lang="tr-TR" i="1" dirty="0"/>
              <a:t>, </a:t>
            </a:r>
            <a:r>
              <a:rPr lang="tr-TR" i="1" dirty="0" err="1"/>
              <a:t>Science</a:t>
            </a:r>
            <a:r>
              <a:rPr lang="tr-TR" i="1" dirty="0"/>
              <a:t> &amp; </a:t>
            </a:r>
            <a:r>
              <a:rPr lang="tr-TR" i="1" dirty="0" err="1"/>
              <a:t>Technology</a:t>
            </a:r>
            <a:r>
              <a:rPr lang="tr-TR" i="1" dirty="0"/>
              <a:t> </a:t>
            </a:r>
            <a:r>
              <a:rPr lang="tr-TR" i="1" dirty="0" err="1"/>
              <a:t>Education</a:t>
            </a:r>
            <a:r>
              <a:rPr lang="tr-TR" i="1" dirty="0"/>
              <a:t> </a:t>
            </a:r>
            <a:r>
              <a:rPr lang="tr-TR" b="1" dirty="0"/>
              <a:t>5(3):</a:t>
            </a:r>
            <a:r>
              <a:rPr lang="tr-TR" dirty="0"/>
              <a:t> 235-245</a:t>
            </a:r>
            <a:r>
              <a:rPr lang="tr-TR" dirty="0" smtClean="0"/>
              <a:t>.</a:t>
            </a:r>
          </a:p>
          <a:p>
            <a:endParaRPr lang="tr-TR" dirty="0"/>
          </a:p>
          <a:p>
            <a:r>
              <a:rPr lang="tr-TR" dirty="0"/>
              <a:t>DALE-MCMANIS L, GUNNEWIG SB (2012). </a:t>
            </a:r>
            <a:r>
              <a:rPr lang="tr-TR" dirty="0" err="1"/>
              <a:t>Finding</a:t>
            </a:r>
            <a:r>
              <a:rPr lang="tr-TR" dirty="0"/>
              <a:t> </a:t>
            </a:r>
            <a:r>
              <a:rPr lang="tr-TR" dirty="0" err="1"/>
              <a:t>the</a:t>
            </a:r>
            <a:r>
              <a:rPr lang="tr-TR" dirty="0"/>
              <a:t> </a:t>
            </a:r>
            <a:r>
              <a:rPr lang="tr-TR" dirty="0" err="1"/>
              <a:t>education</a:t>
            </a:r>
            <a:r>
              <a:rPr lang="tr-TR" dirty="0"/>
              <a:t> in </a:t>
            </a:r>
            <a:r>
              <a:rPr lang="tr-TR" dirty="0" err="1"/>
              <a:t>educational</a:t>
            </a:r>
            <a:r>
              <a:rPr lang="tr-TR" dirty="0"/>
              <a:t> </a:t>
            </a:r>
            <a:r>
              <a:rPr lang="tr-TR" dirty="0" err="1"/>
              <a:t>technology</a:t>
            </a:r>
            <a:r>
              <a:rPr lang="tr-TR" dirty="0"/>
              <a:t> </a:t>
            </a:r>
            <a:r>
              <a:rPr lang="tr-TR" dirty="0" err="1"/>
              <a:t>with</a:t>
            </a:r>
            <a:r>
              <a:rPr lang="tr-TR" dirty="0"/>
              <a:t> </a:t>
            </a:r>
            <a:r>
              <a:rPr lang="tr-TR" dirty="0" err="1"/>
              <a:t>early</a:t>
            </a:r>
            <a:r>
              <a:rPr lang="tr-TR" dirty="0"/>
              <a:t> </a:t>
            </a:r>
            <a:r>
              <a:rPr lang="tr-TR" dirty="0" err="1"/>
              <a:t>learners</a:t>
            </a:r>
            <a:r>
              <a:rPr lang="tr-TR" dirty="0"/>
              <a:t>. </a:t>
            </a:r>
            <a:r>
              <a:rPr lang="tr-TR" dirty="0" err="1"/>
              <a:t>Technology</a:t>
            </a:r>
            <a:r>
              <a:rPr lang="tr-TR" dirty="0"/>
              <a:t> </a:t>
            </a:r>
            <a:r>
              <a:rPr lang="tr-TR" dirty="0" err="1"/>
              <a:t>and</a:t>
            </a:r>
            <a:r>
              <a:rPr lang="tr-TR" dirty="0"/>
              <a:t> </a:t>
            </a:r>
            <a:r>
              <a:rPr lang="tr-TR" dirty="0" err="1"/>
              <a:t>Young</a:t>
            </a:r>
            <a:r>
              <a:rPr lang="tr-TR" dirty="0"/>
              <a:t> </a:t>
            </a:r>
            <a:r>
              <a:rPr lang="tr-TR" dirty="0" err="1"/>
              <a:t>Children</a:t>
            </a:r>
            <a:r>
              <a:rPr lang="tr-TR" dirty="0"/>
              <a:t> </a:t>
            </a:r>
            <a:r>
              <a:rPr lang="tr-TR" b="1" dirty="0"/>
              <a:t>67 (3):</a:t>
            </a:r>
            <a:r>
              <a:rPr lang="tr-TR" dirty="0"/>
              <a:t> 14-24. </a:t>
            </a:r>
            <a:r>
              <a:rPr lang="tr-TR" dirty="0">
                <a:hlinkClick r:id="rId2"/>
              </a:rPr>
              <a:t>http://www.naeyc.org/yc/files/yc/file/201205/McManis_YC0512.pdf</a:t>
            </a:r>
            <a:r>
              <a:rPr lang="tr-TR" dirty="0"/>
              <a:t> Erişim tarihi: </a:t>
            </a:r>
            <a:r>
              <a:rPr lang="tr-TR" dirty="0" smtClean="0"/>
              <a:t>10.05.2016</a:t>
            </a:r>
          </a:p>
          <a:p>
            <a:endParaRPr lang="tr-TR" dirty="0"/>
          </a:p>
          <a:p>
            <a:r>
              <a:rPr lang="tr-TR" dirty="0" smtClean="0"/>
              <a:t>EPSTEIN </a:t>
            </a:r>
            <a:r>
              <a:rPr lang="tr-TR" dirty="0"/>
              <a:t>A S (2015). Using </a:t>
            </a:r>
            <a:r>
              <a:rPr lang="tr-TR" dirty="0" err="1"/>
              <a:t>technology</a:t>
            </a:r>
            <a:r>
              <a:rPr lang="tr-TR" dirty="0"/>
              <a:t> </a:t>
            </a:r>
            <a:r>
              <a:rPr lang="tr-TR" dirty="0" err="1"/>
              <a:t>appropriately</a:t>
            </a:r>
            <a:r>
              <a:rPr lang="tr-TR" dirty="0"/>
              <a:t> in </a:t>
            </a:r>
            <a:r>
              <a:rPr lang="tr-TR" dirty="0" err="1"/>
              <a:t>the</a:t>
            </a:r>
            <a:r>
              <a:rPr lang="tr-TR" dirty="0"/>
              <a:t> </a:t>
            </a:r>
            <a:r>
              <a:rPr lang="tr-TR" dirty="0" err="1"/>
              <a:t>preschool</a:t>
            </a:r>
            <a:r>
              <a:rPr lang="tr-TR" dirty="0"/>
              <a:t> </a:t>
            </a:r>
            <a:r>
              <a:rPr lang="tr-TR" dirty="0" err="1"/>
              <a:t>classroom</a:t>
            </a:r>
            <a:r>
              <a:rPr lang="tr-TR" dirty="0"/>
              <a:t>. 1-12. </a:t>
            </a:r>
            <a:r>
              <a:rPr lang="tr-TR" dirty="0">
                <a:hlinkClick r:id="rId3"/>
              </a:rPr>
              <a:t>https://ccie-media.s3.amazonaws.com/exchangefocus/001-exchangefocus.pdf</a:t>
            </a:r>
            <a:r>
              <a:rPr lang="tr-TR" dirty="0"/>
              <a:t> Erişim tarihi: </a:t>
            </a:r>
            <a:r>
              <a:rPr lang="tr-TR" dirty="0" smtClean="0"/>
              <a:t>10.05.2016</a:t>
            </a:r>
          </a:p>
          <a:p>
            <a:endParaRPr lang="tr-TR" dirty="0"/>
          </a:p>
          <a:p>
            <a:r>
              <a:rPr lang="tr-TR" dirty="0"/>
              <a:t>FOX JE, SCHIRRMACHER R (2012). </a:t>
            </a:r>
            <a:r>
              <a:rPr lang="tr-TR" i="1" dirty="0"/>
              <a:t>Çocuklarda sanat ve yaratıcılığın gelişimi.</a:t>
            </a:r>
            <a:r>
              <a:rPr lang="tr-TR" dirty="0"/>
              <a:t> (Çeviri Ed. Aral, N. ve Duman, G.). Ankara Nobel Akademik Yayıncılık</a:t>
            </a:r>
            <a:r>
              <a:rPr lang="tr-TR" dirty="0" smtClean="0"/>
              <a:t>.</a:t>
            </a:r>
          </a:p>
          <a:p>
            <a:endParaRPr lang="tr-TR" dirty="0"/>
          </a:p>
          <a:p>
            <a:r>
              <a:rPr lang="tr-TR" dirty="0"/>
              <a:t>GOLDSTEIN JH (2013). </a:t>
            </a:r>
            <a:r>
              <a:rPr lang="tr-TR" dirty="0" err="1"/>
              <a:t>Technology</a:t>
            </a:r>
            <a:r>
              <a:rPr lang="tr-TR" dirty="0"/>
              <a:t> </a:t>
            </a:r>
            <a:r>
              <a:rPr lang="tr-TR" dirty="0" err="1"/>
              <a:t>and</a:t>
            </a:r>
            <a:r>
              <a:rPr lang="tr-TR" dirty="0"/>
              <a:t> </a:t>
            </a:r>
            <a:r>
              <a:rPr lang="tr-TR" dirty="0" err="1"/>
              <a:t>play</a:t>
            </a:r>
            <a:r>
              <a:rPr lang="tr-TR" dirty="0"/>
              <a:t>. </a:t>
            </a:r>
            <a:r>
              <a:rPr lang="tr-TR" i="1" dirty="0" err="1"/>
              <a:t>Scholarpedia</a:t>
            </a:r>
            <a:r>
              <a:rPr lang="tr-TR" dirty="0"/>
              <a:t> </a:t>
            </a:r>
            <a:r>
              <a:rPr lang="tr-TR" b="1" dirty="0"/>
              <a:t>8(2):</a:t>
            </a:r>
            <a:r>
              <a:rPr lang="tr-TR" dirty="0"/>
              <a:t> 304-340</a:t>
            </a:r>
            <a:r>
              <a:rPr lang="tr-TR" dirty="0" smtClean="0"/>
              <a:t>.</a:t>
            </a:r>
          </a:p>
          <a:p>
            <a:endParaRPr lang="tr-TR" dirty="0"/>
          </a:p>
          <a:p>
            <a:r>
              <a:rPr lang="tr-TR" dirty="0"/>
              <a:t>KUZU A, ODABAŞI F, ERİŞTİ SD, KABAKÇI I, KURT AA (2008). İnternet kullanımı ve aile araştırması. T.C. Başbakanlık Aile ve Sosyal Araştırmalar Genel Müdürlüğü Yayınları</a:t>
            </a:r>
            <a:r>
              <a:rPr lang="tr-TR" dirty="0" smtClean="0"/>
              <a:t>.</a:t>
            </a:r>
          </a:p>
          <a:p>
            <a:endParaRPr lang="tr-TR" dirty="0"/>
          </a:p>
          <a:p>
            <a:r>
              <a:rPr lang="tr-TR" dirty="0"/>
              <a:t>NAMLU AG (2004). </a:t>
            </a:r>
            <a:r>
              <a:rPr lang="tr-TR" dirty="0" err="1"/>
              <a:t>Bilişötesi</a:t>
            </a:r>
            <a:r>
              <a:rPr lang="tr-TR" dirty="0"/>
              <a:t> öğrenme stratejileri ölçme aracının geliştirilmesi: Geçerlilik ve güvenirlik çalışması. Sosyal Bilimler Dergisi </a:t>
            </a:r>
            <a:r>
              <a:rPr lang="tr-TR" b="1" dirty="0"/>
              <a:t>2:</a:t>
            </a:r>
            <a:r>
              <a:rPr lang="tr-TR" dirty="0"/>
              <a:t> 123-136.</a:t>
            </a:r>
          </a:p>
          <a:p>
            <a:pPr marL="0" indent="0">
              <a:buNone/>
            </a:pPr>
            <a:endParaRPr lang="tr-TR" dirty="0" smtClean="0"/>
          </a:p>
          <a:p>
            <a:r>
              <a:rPr lang="tr-TR" dirty="0" smtClean="0"/>
              <a:t>VURAL B (2004). </a:t>
            </a:r>
            <a:r>
              <a:rPr lang="tr-TR" i="1" dirty="0" smtClean="0"/>
              <a:t>Eğitim-öğretim teknoloji ve materyal kullanımı. </a:t>
            </a:r>
            <a:r>
              <a:rPr lang="tr-TR" dirty="0" smtClean="0"/>
              <a:t>(1. Baskı). İstanbul: Hayat Yayıncılık.</a:t>
            </a:r>
          </a:p>
          <a:p>
            <a:pPr marL="0" indent="0">
              <a:buNone/>
            </a:pPr>
            <a:endParaRPr lang="tr-TR" dirty="0" smtClean="0"/>
          </a:p>
          <a:p>
            <a:r>
              <a:rPr lang="tr-TR" dirty="0" smtClean="0"/>
              <a:t>YİĞİT N, ALEV N, ÖZMEN H, ALTUN T, AKYILDIZ S (2007). </a:t>
            </a:r>
            <a:r>
              <a:rPr lang="tr-TR" i="1" dirty="0" smtClean="0"/>
              <a:t>Öğretim teknolojileri ve materyal tasarımı. </a:t>
            </a:r>
            <a:r>
              <a:rPr lang="tr-TR" dirty="0" smtClean="0"/>
              <a:t>(3. Baskı). Trabzon: Akademi Kitapevi.</a:t>
            </a:r>
          </a:p>
          <a:p>
            <a:endParaRPr lang="tr-TR" dirty="0" smtClean="0"/>
          </a:p>
          <a:p>
            <a:endParaRPr lang="tr-TR" dirty="0" smtClean="0"/>
          </a:p>
          <a:p>
            <a:endParaRPr lang="tr-TR" dirty="0" smtClean="0"/>
          </a:p>
          <a:p>
            <a:endParaRPr lang="tr-TR" dirty="0" smtClean="0"/>
          </a:p>
          <a:p>
            <a:endParaRPr lang="tr-TR" dirty="0"/>
          </a:p>
        </p:txBody>
      </p:sp>
      <p:sp>
        <p:nvSpPr>
          <p:cNvPr id="4" name="3 Altbilgi Yer Tutucusu"/>
          <p:cNvSpPr>
            <a:spLocks noGrp="1"/>
          </p:cNvSpPr>
          <p:nvPr>
            <p:ph type="ftr" sz="quarter" idx="11"/>
          </p:nvPr>
        </p:nvSpPr>
        <p:spPr>
          <a:xfrm>
            <a:off x="3124200" y="6356350"/>
            <a:ext cx="3248000" cy="365125"/>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16</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a:latin typeface="Arial" charset="0"/>
                <a:cs typeface="Arial" charset="0"/>
              </a:rPr>
              <a:t>Bu Derste Hedeflenen Kazanımlar </a:t>
            </a:r>
            <a:endParaRPr lang="tr-TR" sz="3200" dirty="0"/>
          </a:p>
        </p:txBody>
      </p:sp>
      <p:sp>
        <p:nvSpPr>
          <p:cNvPr id="3" name="İçerik Yer Tutucusu 2"/>
          <p:cNvSpPr>
            <a:spLocks noGrp="1"/>
          </p:cNvSpPr>
          <p:nvPr>
            <p:ph idx="1"/>
          </p:nvPr>
        </p:nvSpPr>
        <p:spPr/>
        <p:txBody>
          <a:bodyPr/>
          <a:lstStyle/>
          <a:p>
            <a:r>
              <a:rPr lang="tr-TR" dirty="0"/>
              <a:t> </a:t>
            </a:r>
            <a:r>
              <a:rPr lang="tr-TR" dirty="0" smtClean="0"/>
              <a:t>Teknolojiyi </a:t>
            </a:r>
            <a:r>
              <a:rPr lang="tr-TR" dirty="0"/>
              <a:t>çocukların eğitiminde kullanır. </a:t>
            </a:r>
            <a:endParaRPr lang="tr-TR" dirty="0" smtClean="0"/>
          </a:p>
          <a:p>
            <a:r>
              <a:rPr lang="tr-TR" dirty="0" smtClean="0"/>
              <a:t>Çocuklara </a:t>
            </a:r>
            <a:r>
              <a:rPr lang="tr-TR" dirty="0"/>
              <a:t>yönelik bilgisayar programlarının özelliklerini tartışır. </a:t>
            </a:r>
            <a:endParaRPr lang="tr-TR" dirty="0" smtClean="0"/>
          </a:p>
          <a:p>
            <a:r>
              <a:rPr lang="tr-TR" dirty="0" smtClean="0"/>
              <a:t>Çocuk </a:t>
            </a:r>
            <a:r>
              <a:rPr lang="tr-TR" dirty="0"/>
              <a:t>eğitiminde kullanılan teknolojik araçları sıralar. </a:t>
            </a:r>
            <a:endParaRPr lang="tr-TR" dirty="0" smtClean="0"/>
          </a:p>
          <a:p>
            <a:r>
              <a:rPr lang="tr-TR" dirty="0" smtClean="0"/>
              <a:t>Teknolojik </a:t>
            </a:r>
            <a:r>
              <a:rPr lang="tr-TR" dirty="0"/>
              <a:t>araçların çocuğun üzerinde olan etkilerini yorumlar. </a:t>
            </a:r>
          </a:p>
        </p:txBody>
      </p:sp>
      <p:sp>
        <p:nvSpPr>
          <p:cNvPr id="4" name="Altbilgi Yer Tutucusu 3"/>
          <p:cNvSpPr>
            <a:spLocks noGrp="1"/>
          </p:cNvSpPr>
          <p:nvPr>
            <p:ph type="ftr" sz="quarter" idx="11"/>
          </p:nvPr>
        </p:nvSpPr>
        <p:spPr>
          <a:xfrm>
            <a:off x="3124200" y="6381328"/>
            <a:ext cx="3248000" cy="340147"/>
          </a:xfrm>
        </p:spPr>
        <p:txBody>
          <a:bodyPr/>
          <a:lstStyle/>
          <a:p>
            <a:r>
              <a:rPr lang="tr-TR" smtClean="0"/>
              <a:t>Prof. Dr. Neriman ARAL- Çocuk ve Bilim </a:t>
            </a:r>
            <a:endParaRPr lang="tr-TR" dirty="0"/>
          </a:p>
        </p:txBody>
      </p:sp>
      <p:sp>
        <p:nvSpPr>
          <p:cNvPr id="5" name="Slayt Numarası Yer Tutucusu 4"/>
          <p:cNvSpPr>
            <a:spLocks noGrp="1"/>
          </p:cNvSpPr>
          <p:nvPr>
            <p:ph type="sldNum" sz="quarter" idx="12"/>
          </p:nvPr>
        </p:nvSpPr>
        <p:spPr/>
        <p:txBody>
          <a:bodyPr/>
          <a:lstStyle/>
          <a:p>
            <a:fld id="{BD2FC1C7-1EE4-4D96-8180-18FAF1C87F6E}" type="slidenum">
              <a:rPr lang="tr-TR" smtClean="0"/>
              <a:pPr/>
              <a:t>2</a:t>
            </a:fld>
            <a:endParaRPr lang="tr-TR"/>
          </a:p>
        </p:txBody>
      </p:sp>
    </p:spTree>
    <p:extLst>
      <p:ext uri="{BB962C8B-B14F-4D97-AF65-F5344CB8AC3E}">
        <p14:creationId xmlns:p14="http://schemas.microsoft.com/office/powerpoint/2010/main" val="3332883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2">
                    <a:lumMod val="75000"/>
                  </a:schemeClr>
                </a:solidFill>
                <a:effectLst>
                  <a:outerShdw blurRad="38100" dist="38100" dir="2700000" algn="tl">
                    <a:srgbClr val="000000">
                      <a:alpha val="43137"/>
                    </a:srgbClr>
                  </a:outerShdw>
                </a:effectLst>
              </a:rPr>
              <a:t>Giriş</a:t>
            </a:r>
            <a:endParaRPr lang="tr-TR" b="1" dirty="0">
              <a:solidFill>
                <a:schemeClr val="tx2">
                  <a:lumMod val="75000"/>
                </a:schemeClr>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lstStyle/>
          <a:p>
            <a:r>
              <a:rPr lang="tr-TR" dirty="0" smtClean="0"/>
              <a:t>Teknolojinin gelişimsel olarak uygun olması için çocuğun yaş ve gelişim düzeyine, çocuğun ihtiyaç ve ilgi alanlarına, sosyal ve kültürel durumuna uygun olmalıdır (</a:t>
            </a:r>
            <a:r>
              <a:rPr lang="tr-TR" dirty="0" err="1" smtClean="0"/>
              <a:t>Dale</a:t>
            </a:r>
            <a:r>
              <a:rPr lang="tr-TR" dirty="0" smtClean="0"/>
              <a:t>-</a:t>
            </a:r>
            <a:r>
              <a:rPr lang="tr-TR" dirty="0" err="1" smtClean="0"/>
              <a:t>McManis</a:t>
            </a:r>
            <a:r>
              <a:rPr lang="tr-TR" dirty="0" smtClean="0"/>
              <a:t> ve </a:t>
            </a:r>
            <a:r>
              <a:rPr lang="tr-TR" dirty="0" err="1" smtClean="0"/>
              <a:t>Gunnewig</a:t>
            </a:r>
            <a:r>
              <a:rPr lang="tr-TR" dirty="0" smtClean="0"/>
              <a:t>, 2012). </a:t>
            </a:r>
            <a:endParaRPr lang="tr-TR" dirty="0"/>
          </a:p>
        </p:txBody>
      </p:sp>
      <p:sp>
        <p:nvSpPr>
          <p:cNvPr id="4" name="3 Altbilgi Yer Tutucusu"/>
          <p:cNvSpPr>
            <a:spLocks noGrp="1"/>
          </p:cNvSpPr>
          <p:nvPr>
            <p:ph type="ftr" sz="quarter" idx="11"/>
          </p:nvPr>
        </p:nvSpPr>
        <p:spPr>
          <a:xfrm>
            <a:off x="3124200" y="6356350"/>
            <a:ext cx="3464024" cy="365125"/>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2">
                    <a:lumMod val="75000"/>
                  </a:schemeClr>
                </a:solidFill>
                <a:effectLst>
                  <a:outerShdw blurRad="38100" dist="38100" dir="2700000" algn="tl">
                    <a:srgbClr val="000000">
                      <a:alpha val="43137"/>
                    </a:srgbClr>
                  </a:outerShdw>
                </a:effectLst>
              </a:rPr>
              <a:t>Giriş</a:t>
            </a:r>
            <a:endParaRPr lang="tr-TR" dirty="0"/>
          </a:p>
        </p:txBody>
      </p:sp>
      <p:sp>
        <p:nvSpPr>
          <p:cNvPr id="3" name="2 İçerik Yer Tutucusu"/>
          <p:cNvSpPr>
            <a:spLocks noGrp="1"/>
          </p:cNvSpPr>
          <p:nvPr>
            <p:ph idx="1"/>
          </p:nvPr>
        </p:nvSpPr>
        <p:spPr/>
        <p:txBody>
          <a:bodyPr/>
          <a:lstStyle/>
          <a:p>
            <a:r>
              <a:rPr lang="tr-TR" dirty="0" smtClean="0"/>
              <a:t>Ayrıca teknoloji bir araç olarak kullanılarak çocuğun gelişimi desteklenmelidir. Teknoloji erken çocukluk programının sadece bir parçası olup denge ve yaratıcılıkla kullanılmalıdır (</a:t>
            </a:r>
            <a:r>
              <a:rPr lang="tr-TR" dirty="0" err="1" smtClean="0"/>
              <a:t>Epstein</a:t>
            </a:r>
            <a:r>
              <a:rPr lang="tr-TR" dirty="0" smtClean="0"/>
              <a:t>, 2015).</a:t>
            </a:r>
          </a:p>
          <a:p>
            <a:endParaRPr lang="tr-TR" dirty="0" smtClean="0"/>
          </a:p>
          <a:p>
            <a:endParaRPr lang="tr-TR" dirty="0"/>
          </a:p>
        </p:txBody>
      </p:sp>
      <p:sp>
        <p:nvSpPr>
          <p:cNvPr id="4" name="3 Altbilgi Yer Tutucusu"/>
          <p:cNvSpPr>
            <a:spLocks noGrp="1"/>
          </p:cNvSpPr>
          <p:nvPr>
            <p:ph type="ftr" sz="quarter" idx="11"/>
          </p:nvPr>
        </p:nvSpPr>
        <p:spPr>
          <a:xfrm>
            <a:off x="3124200" y="6309320"/>
            <a:ext cx="3320008" cy="412155"/>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274638"/>
            <a:ext cx="8496944" cy="1143000"/>
          </a:xfrm>
        </p:spPr>
        <p:txBody>
          <a:bodyPr>
            <a:normAutofit fontScale="90000"/>
          </a:bodyPr>
          <a:lstStyle/>
          <a:p>
            <a:r>
              <a:rPr lang="tr-TR" b="1" dirty="0" smtClean="0">
                <a:solidFill>
                  <a:schemeClr val="accent1">
                    <a:lumMod val="50000"/>
                  </a:schemeClr>
                </a:solidFill>
                <a:effectLst>
                  <a:outerShdw blurRad="38100" dist="38100" dir="2700000" algn="tl">
                    <a:srgbClr val="000000">
                      <a:alpha val="43137"/>
                    </a:srgbClr>
                  </a:outerShdw>
                </a:effectLst>
              </a:rPr>
              <a:t>Çocuk Eğitiminde Teknolojinin Kullanımı</a:t>
            </a:r>
            <a:endParaRPr lang="tr-TR" b="1" dirty="0">
              <a:solidFill>
                <a:schemeClr val="accent1">
                  <a:lumMod val="50000"/>
                </a:schemeClr>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lstStyle/>
          <a:p>
            <a:r>
              <a:rPr lang="tr-TR" dirty="0" smtClean="0"/>
              <a:t>Eğitim ve öğretimde teknolojik alet kullanımı, çocukların ilgisini çekmeyi, motive olmayı, anlaşılması güç olan olay ve olguları basitleştirip somutlaştırmayı (Vural, 2014) ve öğrenmenin etkili olmasını sağlamakta (Yiğit vd., 2007) dolayısıyla teknolojik alet kullanımının öğrenme üzerinde olumlu etkisi bulunmaktadır (</a:t>
            </a:r>
            <a:r>
              <a:rPr lang="tr-TR" dirty="0" err="1" smtClean="0"/>
              <a:t>Bingimlas</a:t>
            </a:r>
            <a:r>
              <a:rPr lang="tr-TR" dirty="0" smtClean="0"/>
              <a:t>, 2009).</a:t>
            </a:r>
          </a:p>
          <a:p>
            <a:endParaRPr lang="tr-TR" dirty="0"/>
          </a:p>
        </p:txBody>
      </p:sp>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solidFill>
                  <a:schemeClr val="accent1">
                    <a:lumMod val="50000"/>
                  </a:schemeClr>
                </a:solidFill>
                <a:effectLst>
                  <a:outerShdw blurRad="38100" dist="38100" dir="2700000" algn="tl">
                    <a:srgbClr val="000000">
                      <a:alpha val="43137"/>
                    </a:srgbClr>
                  </a:outerShdw>
                </a:effectLst>
              </a:rPr>
              <a:t>Çocuk Eğitiminde Teknolojinin Kullanımı</a:t>
            </a:r>
            <a:endParaRPr lang="tr-TR" dirty="0"/>
          </a:p>
        </p:txBody>
      </p:sp>
      <p:sp>
        <p:nvSpPr>
          <p:cNvPr id="3" name="2 İçerik Yer Tutucusu"/>
          <p:cNvSpPr>
            <a:spLocks noGrp="1"/>
          </p:cNvSpPr>
          <p:nvPr>
            <p:ph idx="1"/>
          </p:nvPr>
        </p:nvSpPr>
        <p:spPr/>
        <p:txBody>
          <a:bodyPr/>
          <a:lstStyle/>
          <a:p>
            <a:r>
              <a:rPr lang="tr-TR" dirty="0" smtClean="0"/>
              <a:t>Teknolojinin öğretmen liderliğindeki etkinlikler ya da akran gruplarıyla kullanılması çocukların özellikle ikinci dil ve sosyal beceri gelişiminde güçlü bir öğrenme türü olabilmektedir (</a:t>
            </a:r>
            <a:r>
              <a:rPr lang="tr-TR" dirty="0" err="1" smtClean="0"/>
              <a:t>Dale</a:t>
            </a:r>
            <a:r>
              <a:rPr lang="tr-TR" dirty="0" smtClean="0"/>
              <a:t>-</a:t>
            </a:r>
            <a:r>
              <a:rPr lang="tr-TR" dirty="0" err="1" smtClean="0"/>
              <a:t>McManis</a:t>
            </a:r>
            <a:r>
              <a:rPr lang="tr-TR" dirty="0" smtClean="0"/>
              <a:t> ve </a:t>
            </a:r>
            <a:r>
              <a:rPr lang="tr-TR" dirty="0" err="1" smtClean="0"/>
              <a:t>Gunnewig</a:t>
            </a:r>
            <a:r>
              <a:rPr lang="tr-TR" dirty="0" smtClean="0"/>
              <a:t>, 2012).</a:t>
            </a:r>
          </a:p>
          <a:p>
            <a:endParaRPr lang="tr-TR" dirty="0"/>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solidFill>
                  <a:schemeClr val="accent1">
                    <a:lumMod val="50000"/>
                  </a:schemeClr>
                </a:solidFill>
                <a:effectLst>
                  <a:outerShdw blurRad="38100" dist="38100" dir="2700000" algn="tl">
                    <a:srgbClr val="000000">
                      <a:alpha val="43137"/>
                    </a:srgbClr>
                  </a:outerShdw>
                </a:effectLst>
              </a:rPr>
              <a:t>Çocuk Eğitiminde Teknolojinin Kullanımı</a:t>
            </a:r>
            <a:endParaRPr lang="tr-TR" dirty="0"/>
          </a:p>
        </p:txBody>
      </p:sp>
      <p:sp>
        <p:nvSpPr>
          <p:cNvPr id="3" name="2 İçerik Yer Tutucusu"/>
          <p:cNvSpPr>
            <a:spLocks noGrp="1"/>
          </p:cNvSpPr>
          <p:nvPr>
            <p:ph idx="1"/>
          </p:nvPr>
        </p:nvSpPr>
        <p:spPr/>
        <p:txBody>
          <a:bodyPr/>
          <a:lstStyle/>
          <a:p>
            <a:r>
              <a:rPr lang="tr-TR" dirty="0" smtClean="0"/>
              <a:t>Küçük çocuklar üzerinde bilgisayarın olumlu etkisi, çocukların bilgisayarla olan deneyimlerinin çeşitliliğine bağlıdır (</a:t>
            </a:r>
            <a:r>
              <a:rPr lang="tr-TR" dirty="0" err="1" smtClean="0"/>
              <a:t>Fox</a:t>
            </a:r>
            <a:r>
              <a:rPr lang="tr-TR" dirty="0" smtClean="0"/>
              <a:t> ve </a:t>
            </a:r>
            <a:r>
              <a:rPr lang="tr-TR" dirty="0" err="1" smtClean="0"/>
              <a:t>Schirrmacher</a:t>
            </a:r>
            <a:r>
              <a:rPr lang="tr-TR" dirty="0" smtClean="0"/>
              <a:t>, 2012). Çocukların yetişkin rehberliğinde bilgisayar kullanmaları soyut akıl yürütme, davranış planlama, görsel-motor koordinasyon ve görsel bellekte artış ile ilişkilidir (</a:t>
            </a:r>
            <a:r>
              <a:rPr lang="tr-TR" dirty="0" err="1" smtClean="0"/>
              <a:t>Dale</a:t>
            </a:r>
            <a:r>
              <a:rPr lang="tr-TR" dirty="0" smtClean="0"/>
              <a:t>-</a:t>
            </a:r>
            <a:r>
              <a:rPr lang="tr-TR" dirty="0" err="1" smtClean="0"/>
              <a:t>McManis</a:t>
            </a:r>
            <a:r>
              <a:rPr lang="tr-TR" dirty="0" smtClean="0"/>
              <a:t> ve </a:t>
            </a:r>
            <a:r>
              <a:rPr lang="tr-TR" dirty="0" err="1" smtClean="0"/>
              <a:t>Gunnewig</a:t>
            </a:r>
            <a:r>
              <a:rPr lang="tr-TR" dirty="0" smtClean="0"/>
              <a:t>, 2012).</a:t>
            </a:r>
          </a:p>
          <a:p>
            <a:endParaRPr lang="tr-TR" dirty="0"/>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solidFill>
                  <a:schemeClr val="accent1">
                    <a:lumMod val="50000"/>
                  </a:schemeClr>
                </a:solidFill>
                <a:effectLst>
                  <a:outerShdw blurRad="38100" dist="38100" dir="2700000" algn="tl">
                    <a:srgbClr val="000000">
                      <a:alpha val="43137"/>
                    </a:srgbClr>
                  </a:outerShdw>
                </a:effectLst>
              </a:rPr>
              <a:t>Çocuk Eğitiminde Teknolojinin Kullanımı</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Elektronik oyuncaklar ve dijital oyunlar ile oynama oyunun tamamlayıcısı olup erken çocukluk döneminin değerli aktivite ve materyallerinin (kum, bloklar, kitaplar ve hikaye anlatımı, sanat ve el sanatları, masa oyunları, hareket ve dans ve dramatik oyun gibi) yerine geçememektedir (</a:t>
            </a:r>
            <a:r>
              <a:rPr lang="tr-TR" dirty="0" err="1" smtClean="0"/>
              <a:t>Goldstein</a:t>
            </a:r>
            <a:r>
              <a:rPr lang="tr-TR" dirty="0" smtClean="0"/>
              <a:t>, 2013). Ayrıca erken çocukluk döneminde bilinçli bir şekilde bilgisayar ve internet ile tanışmış olma çocuğun okula hazırlanmasına önemli katkılar da sağlamaktadır. </a:t>
            </a:r>
            <a:endParaRPr lang="tr-TR" dirty="0"/>
          </a:p>
        </p:txBody>
      </p:sp>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solidFill>
                  <a:schemeClr val="accent1">
                    <a:lumMod val="50000"/>
                  </a:schemeClr>
                </a:solidFill>
                <a:effectLst>
                  <a:outerShdw blurRad="38100" dist="38100" dir="2700000" algn="tl">
                    <a:srgbClr val="000000">
                      <a:alpha val="43137"/>
                    </a:srgbClr>
                  </a:outerShdw>
                </a:effectLst>
              </a:rPr>
              <a:t>Çocuk Eğitiminde Teknolojinin Kullanımı</a:t>
            </a:r>
            <a:endParaRPr lang="tr-TR" dirty="0"/>
          </a:p>
        </p:txBody>
      </p:sp>
      <p:sp>
        <p:nvSpPr>
          <p:cNvPr id="3" name="2 İçerik Yer Tutucusu"/>
          <p:cNvSpPr>
            <a:spLocks noGrp="1"/>
          </p:cNvSpPr>
          <p:nvPr>
            <p:ph idx="1"/>
          </p:nvPr>
        </p:nvSpPr>
        <p:spPr/>
        <p:txBody>
          <a:bodyPr/>
          <a:lstStyle/>
          <a:p>
            <a:r>
              <a:rPr lang="tr-TR" dirty="0" smtClean="0"/>
              <a:t>Okul öncesi eğitiminde ise “bilgi edinmek”, “destek hizmeti için yararlanmak” ve “öğrencilerin etkileşimli olarak oyun oynamalarını sağlamak” amacıyla internetten yararlanmaktadır (Namlu, 2004). </a:t>
            </a:r>
            <a:endParaRPr lang="tr-TR" dirty="0"/>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9</a:t>
            </a:fld>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809</Words>
  <Application>Microsoft Office PowerPoint</Application>
  <PresentationFormat>Ekran Gösterisi (4:3)</PresentationFormat>
  <Paragraphs>92</Paragraphs>
  <Slides>16</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Calibri</vt:lpstr>
      <vt:lpstr>Lucida Sans Unicode</vt:lpstr>
      <vt:lpstr>Mangal</vt:lpstr>
      <vt:lpstr>Ofis Teması</vt:lpstr>
      <vt:lpstr>ÇOCUK EĞİTİMİNDE TEKNOLOJİNİN KULLANIMI</vt:lpstr>
      <vt:lpstr>Bu Derste Hedeflenen Kazanımlar </vt:lpstr>
      <vt:lpstr>Giriş</vt:lpstr>
      <vt:lpstr>Giriş</vt:lpstr>
      <vt:lpstr>Çocuk Eğitiminde Teknolojinin Kullanımı</vt:lpstr>
      <vt:lpstr>Çocuk Eğitiminde Teknolojinin Kullanımı</vt:lpstr>
      <vt:lpstr>Çocuk Eğitiminde Teknolojinin Kullanımı</vt:lpstr>
      <vt:lpstr>Çocuk Eğitiminde Teknolojinin Kullanımı</vt:lpstr>
      <vt:lpstr>Çocuk Eğitiminde Teknolojinin Kullanımı</vt:lpstr>
      <vt:lpstr>Çocukların İnternet Kullanım Amaçları </vt:lpstr>
      <vt:lpstr>Çocukların İnternet Kullanım Amaçları </vt:lpstr>
      <vt:lpstr>Çocukların İnternet Kullanım Amaçları </vt:lpstr>
      <vt:lpstr>Çocukların İnternet Kullanımı </vt:lpstr>
      <vt:lpstr>İnternet Kullanımının Olumlu Etkileri </vt:lpstr>
      <vt:lpstr>İnternet Kullanımının Olumlu Etkileri </vt:lpstr>
      <vt:lpstr>KAYNAKLAR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TEKNOLOJİNİN TANIMI VE ÖNEMİ</dc:title>
  <dc:creator>tuğba</dc:creator>
  <cp:lastModifiedBy>Neriman</cp:lastModifiedBy>
  <cp:revision>47</cp:revision>
  <dcterms:created xsi:type="dcterms:W3CDTF">2017-01-11T08:40:33Z</dcterms:created>
  <dcterms:modified xsi:type="dcterms:W3CDTF">2020-12-10T10:13:02Z</dcterms:modified>
</cp:coreProperties>
</file>