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4" r:id="rId3"/>
    <p:sldId id="275" r:id="rId4"/>
    <p:sldId id="267" r:id="rId5"/>
    <p:sldId id="269" r:id="rId6"/>
    <p:sldId id="263" r:id="rId7"/>
    <p:sldId id="261" r:id="rId8"/>
    <p:sldId id="276" r:id="rId9"/>
    <p:sldId id="271" r:id="rId10"/>
    <p:sldId id="272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DAF93-3529-44B5-BF73-5D072AEBDAC9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6BE0B-0BF5-42B0-B2C3-2CD7107A425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7171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1239F-6567-4DE2-A94B-E7B3C7C9485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96C52-E13D-4ECD-B3FC-9DEAA1C6587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5283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2F555-F33B-4DA3-A57B-1FDF4325B53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3FC5-AEAB-441F-9BE5-926EECDCE9E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1455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BFDC1-10EA-4992-A645-AC9114500C3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23CB0-8C2A-4266-B886-C7090156E4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2003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2FE9F-51B0-49C7-B2E9-A460850D393A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5AD8F-B22D-4CAD-8BA6-9BE4F7C20DE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5802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901F8-28BD-4BA0-A222-0D3D9CAF928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BDA8C-E227-4C85-AF5C-422E8EFBF4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598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67F08-17BC-4FC7-8B5B-A28F5A616956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7470F-ED1A-4947-A71E-CAEB1663A6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0593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D7E92-7CB4-4D7C-AD81-8A47C4F589F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DC4FE-269C-4C44-9A2A-858E52EDE8F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1404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679CD-5AE4-4838-BA75-D2D510E3F77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81C7F-3437-4894-8676-3CCBA82BB40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9674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AA0AE-5BD6-4C41-A3C2-AE476336E648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763D2-D608-4EDD-85BC-0F81FE0D3C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3423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2D6FD-1651-4AF3-8B1D-031F8B83557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E384F-7C16-41AA-9E85-AA7D2409B34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736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20E08D5-74CE-4B1F-9B36-9A0E83CD0DDE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CC012-5412-40D4-B2EA-EF4CA1ABD78C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1094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2017342" y="1362866"/>
            <a:ext cx="865698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/>
              <a:t>SHB-22</a:t>
            </a:r>
            <a:r>
              <a:rPr lang="en-US" sz="2800" dirty="0" smtClean="0"/>
              <a:t>7</a:t>
            </a:r>
            <a:r>
              <a:rPr lang="tr-TR" sz="2800" dirty="0" smtClean="0"/>
              <a:t> TÜRKİYENİN TOPLUMSAL VE EKONOMİK YAPISI</a:t>
            </a:r>
          </a:p>
          <a:p>
            <a:pPr algn="ctr"/>
            <a:endParaRPr lang="tr-TR" sz="2800" b="1" dirty="0" smtClean="0"/>
          </a:p>
          <a:p>
            <a:pPr algn="ctr"/>
            <a:endParaRPr lang="tr-TR" sz="2800" dirty="0" smtClean="0"/>
          </a:p>
          <a:p>
            <a:pPr algn="ctr"/>
            <a:r>
              <a:rPr lang="tr-TR" sz="2800" dirty="0" smtClean="0"/>
              <a:t>ARŞ. GÖR.DR. BURCU ÖZDEMİR OCAKLI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3758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</a:t>
            </a:r>
            <a:r>
              <a:rPr lang="en-US" dirty="0" err="1"/>
              <a:t>D</a:t>
            </a:r>
            <a:r>
              <a:rPr lang="en-US" dirty="0" err="1" smtClean="0"/>
              <a:t>üzeyde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Kurumlar</a:t>
            </a:r>
            <a:endParaRPr lang="en-US" dirty="0"/>
          </a:p>
        </p:txBody>
      </p:sp>
      <p:sp>
        <p:nvSpPr>
          <p:cNvPr id="5122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dirty="0" smtClean="0"/>
          </a:p>
          <a:p>
            <a:pPr algn="just" eaLnBrk="1" hangingPunct="1">
              <a:defRPr/>
            </a:pPr>
            <a:r>
              <a:rPr lang="tr-TR" dirty="0" smtClean="0"/>
              <a:t>Küresel düzeyde</a:t>
            </a:r>
          </a:p>
          <a:p>
            <a:pPr marL="971550" lvl="1" indent="-514350" algn="just" eaLnBrk="1" hangingPunct="1">
              <a:buFont typeface="+mj-lt"/>
              <a:buAutoNum type="romanLcPeriod"/>
              <a:defRPr/>
            </a:pPr>
            <a:r>
              <a:rPr lang="tr-TR" dirty="0"/>
              <a:t>(ekonomik ve siyasi örgütler, uluslararası işbirliği kurumları </a:t>
            </a:r>
            <a:r>
              <a:rPr lang="tr-TR" dirty="0" smtClean="0"/>
              <a:t>)</a:t>
            </a:r>
          </a:p>
          <a:p>
            <a:pPr algn="just" eaLnBrk="1" hangingPunct="1">
              <a:lnSpc>
                <a:spcPct val="100000"/>
              </a:lnSpc>
              <a:defRPr/>
            </a:pPr>
            <a:r>
              <a:rPr lang="tr-TR" dirty="0" smtClean="0"/>
              <a:t>Ulusal düzeyde</a:t>
            </a:r>
          </a:p>
          <a:p>
            <a:pPr marL="971550" lvl="1" indent="-514350" algn="just" eaLnBrk="1" hangingPunct="1">
              <a:lnSpc>
                <a:spcPct val="100000"/>
              </a:lnSpc>
              <a:buFont typeface="+mj-lt"/>
              <a:buAutoNum type="romanLcPeriod"/>
              <a:defRPr/>
            </a:pPr>
            <a:r>
              <a:rPr lang="tr-TR" dirty="0"/>
              <a:t>(ulusal düzeyde toplumu etkileyen eğitim, iş yaşamı, toplumsal </a:t>
            </a:r>
            <a:r>
              <a:rPr lang="tr-TR" dirty="0" err="1"/>
              <a:t>tabakalaşma</a:t>
            </a:r>
            <a:r>
              <a:rPr lang="tr-TR" dirty="0"/>
              <a:t>, ekonomik ve siyasi kurumlar, din ve iletişim gibi yapılar)</a:t>
            </a:r>
          </a:p>
          <a:p>
            <a:pPr algn="just" eaLnBrk="1" hangingPunct="1">
              <a:lnSpc>
                <a:spcPct val="100000"/>
              </a:lnSpc>
              <a:defRPr/>
            </a:pPr>
            <a:r>
              <a:rPr lang="tr-TR" dirty="0" smtClean="0"/>
              <a:t>Yerel düzeyde</a:t>
            </a:r>
          </a:p>
          <a:p>
            <a:pPr marL="971550" lvl="2" indent="-514350" eaLnBrk="1" hangingPunct="1">
              <a:spcBef>
                <a:spcPts val="1000"/>
              </a:spcBef>
              <a:buFont typeface="+mj-lt"/>
              <a:buAutoNum type="romanLcPeriod"/>
              <a:defRPr/>
            </a:pPr>
            <a:r>
              <a:rPr lang="tr-TR" dirty="0"/>
              <a:t>(aile ve hane halkları, kent ve kır örgütleri gibi yapılar)</a:t>
            </a:r>
          </a:p>
          <a:p>
            <a:pPr eaLnBrk="1" hangingPunct="1">
              <a:defRPr/>
            </a:pP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331569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lt Başlık 2"/>
          <p:cNvSpPr>
            <a:spLocks noGrp="1"/>
          </p:cNvSpPr>
          <p:nvPr>
            <p:ph type="subTitle" idx="1"/>
          </p:nvPr>
        </p:nvSpPr>
        <p:spPr>
          <a:xfrm>
            <a:off x="1508125" y="1552575"/>
            <a:ext cx="9144000" cy="2443163"/>
          </a:xfrm>
        </p:spPr>
        <p:txBody>
          <a:bodyPr/>
          <a:lstStyle/>
          <a:p>
            <a:pPr algn="just" eaLnBrk="1" hangingPunct="1"/>
            <a:r>
              <a:rPr lang="tr-TR" altLang="tr-TR" b="1" dirty="0" smtClean="0"/>
              <a:t>Kaynak</a:t>
            </a:r>
            <a:r>
              <a:rPr lang="en-US" altLang="tr-TR" b="1" dirty="0" err="1" smtClean="0"/>
              <a:t>ça</a:t>
            </a:r>
            <a:endParaRPr lang="tr-TR" altLang="tr-TR" b="1" dirty="0" smtClean="0"/>
          </a:p>
          <a:p>
            <a:pPr lvl="0" algn="just" eaLnBrk="1" hangingPunct="1"/>
            <a:r>
              <a:rPr lang="tr-TR" altLang="tr-TR" dirty="0">
                <a:solidFill>
                  <a:prstClr val="black"/>
                </a:solidFill>
              </a:rPr>
              <a:t>Kalaycıoğlu, S. (2012). Toplumsal yapı: Kavramsal arka plan. İçinde </a:t>
            </a:r>
            <a:r>
              <a:rPr lang="tr-TR" altLang="tr-TR" dirty="0" err="1">
                <a:solidFill>
                  <a:prstClr val="black"/>
                </a:solidFill>
              </a:rPr>
              <a:t>Memet</a:t>
            </a:r>
            <a:r>
              <a:rPr lang="tr-TR" altLang="tr-TR" dirty="0">
                <a:solidFill>
                  <a:prstClr val="black"/>
                </a:solidFill>
              </a:rPr>
              <a:t> Zincirkıran (</a:t>
            </a:r>
            <a:r>
              <a:rPr lang="tr-TR" altLang="tr-TR" dirty="0" err="1">
                <a:solidFill>
                  <a:prstClr val="black"/>
                </a:solidFill>
              </a:rPr>
              <a:t>Edt</a:t>
            </a:r>
            <a:r>
              <a:rPr lang="tr-TR" altLang="tr-TR" dirty="0">
                <a:solidFill>
                  <a:prstClr val="black"/>
                </a:solidFill>
              </a:rPr>
              <a:t>.). Dünden bugüne Türkiye’nin toplumsal yapısı (s. 3-18). Bursa: Dora Basım-Yayın </a:t>
            </a:r>
            <a:r>
              <a:rPr lang="tr-TR" altLang="tr-TR" dirty="0" err="1">
                <a:solidFill>
                  <a:prstClr val="black"/>
                </a:solidFill>
              </a:rPr>
              <a:t>Ltd.Şti</a:t>
            </a:r>
            <a:r>
              <a:rPr lang="tr-TR" altLang="tr-TR" dirty="0">
                <a:solidFill>
                  <a:prstClr val="black"/>
                </a:solidFill>
              </a:rPr>
              <a:t>. </a:t>
            </a:r>
          </a:p>
          <a:p>
            <a:pPr algn="just"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65220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Dersin</a:t>
            </a:r>
            <a:r>
              <a:rPr lang="en-US" dirty="0"/>
              <a:t> </a:t>
            </a:r>
            <a:r>
              <a:rPr lang="en-US" dirty="0" err="1"/>
              <a:t>amacı</a:t>
            </a:r>
            <a:r>
              <a:rPr lang="en-US" dirty="0"/>
              <a:t>: </a:t>
            </a:r>
          </a:p>
        </p:txBody>
      </p:sp>
      <p:sp>
        <p:nvSpPr>
          <p:cNvPr id="6146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eaLnBrk="1" hangingPunct="1">
              <a:lnSpc>
                <a:spcPct val="150000"/>
              </a:lnSpc>
              <a:buNone/>
            </a:pPr>
            <a:r>
              <a:rPr lang="en-US" dirty="0" smtClean="0"/>
              <a:t>T</a:t>
            </a:r>
            <a:r>
              <a:rPr lang="tr-TR" dirty="0" err="1" smtClean="0"/>
              <a:t>oplumsal</a:t>
            </a:r>
            <a:r>
              <a:rPr lang="tr-TR" dirty="0" smtClean="0"/>
              <a:t> </a:t>
            </a:r>
            <a:r>
              <a:rPr lang="tr-TR" dirty="0"/>
              <a:t>yapı ile ilişkili kavramlar, genel hatlarıyla Osmanlı </a:t>
            </a:r>
            <a:r>
              <a:rPr lang="tr-TR" dirty="0" smtClean="0"/>
              <a:t>dönemi</a:t>
            </a:r>
            <a:r>
              <a:rPr lang="tr-TR" dirty="0"/>
              <a:t>, Cumhuriyet devrimleri, geçmişten günümüze Türkiye’de ekonomik dönüşüm, kentleşme, demografik dönüşüm, </a:t>
            </a:r>
            <a:r>
              <a:rPr lang="tr-TR" dirty="0" smtClean="0"/>
              <a:t>aile, </a:t>
            </a:r>
            <a:r>
              <a:rPr lang="tr-TR" dirty="0"/>
              <a:t>gençlik, </a:t>
            </a:r>
            <a:r>
              <a:rPr lang="tr-TR" dirty="0" smtClean="0"/>
              <a:t>ve </a:t>
            </a:r>
            <a:r>
              <a:rPr lang="tr-TR" dirty="0"/>
              <a:t>bilgi toplumu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konularda</a:t>
            </a:r>
            <a:r>
              <a:rPr lang="en-US" dirty="0" smtClean="0"/>
              <a:t> </a:t>
            </a:r>
            <a:r>
              <a:rPr lang="tr-TR" dirty="0" smtClean="0"/>
              <a:t>öğrencilere </a:t>
            </a:r>
            <a:r>
              <a:rPr lang="tr-TR" dirty="0"/>
              <a:t>bilgi kazandırmak amaçlanmaktadır.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840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Hafta</a:t>
            </a:r>
            <a:r>
              <a:rPr lang="en-US" dirty="0"/>
              <a:t>: Toplum,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Yapı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Kurumlar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681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Toplum</a:t>
            </a:r>
            <a:r>
              <a:rPr lang="en-US" dirty="0" smtClean="0"/>
              <a:t> </a:t>
            </a:r>
            <a:r>
              <a:rPr lang="en-US" dirty="0" err="1" smtClean="0"/>
              <a:t>Nedir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7170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endParaRPr lang="tr-TR" altLang="tr-TR" b="1" i="1" dirty="0" smtClean="0"/>
          </a:p>
          <a:p>
            <a:pPr eaLnBrk="1" hangingPunct="1"/>
            <a:r>
              <a:rPr lang="tr-TR" altLang="tr-TR" dirty="0" smtClean="0"/>
              <a:t>Gündelik yaşamın sürdürebilmek amacıyla çok çeşitli yapılar ve kurumlar oluşturarak</a:t>
            </a:r>
            <a:r>
              <a:rPr lang="tr-TR" altLang="tr-TR" dirty="0"/>
              <a:t> </a:t>
            </a:r>
            <a:r>
              <a:rPr lang="tr-TR" altLang="tr-TR" dirty="0" smtClean="0"/>
              <a:t>bu kurum ve yapıların belirlediği ilişkiler içinde iletişim kuran bireylerden oluşan topluluk </a:t>
            </a:r>
          </a:p>
          <a:p>
            <a:pPr eaLnBrk="1" hangingPunct="1"/>
            <a:r>
              <a:rPr lang="tr-TR" altLang="tr-TR" dirty="0" smtClean="0"/>
              <a:t>Aralarında tarihi, ekonomik, kültürel, sosyal ilişkileri olan, ortak anlayış ve davranış biçimleri geliştirmiş bireylerden oluşan bir bütün</a:t>
            </a:r>
          </a:p>
          <a:p>
            <a:pPr eaLnBrk="1" hangingPunct="1"/>
            <a:r>
              <a:rPr lang="tr-TR" altLang="tr-TR" dirty="0" smtClean="0"/>
              <a:t>Toplum</a:t>
            </a:r>
            <a:r>
              <a:rPr lang="tr-TR" altLang="tr-TR" dirty="0"/>
              <a:t>: Küresel ya da ulusal ölçekte bir </a:t>
            </a:r>
            <a:r>
              <a:rPr lang="tr-TR" altLang="tr-TR" dirty="0" smtClean="0"/>
              <a:t>birim</a:t>
            </a:r>
            <a:endParaRPr lang="en-US" altLang="tr-TR" dirty="0" smtClean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274119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/>
              <a:t>, </a:t>
            </a:r>
            <a:r>
              <a:rPr lang="en-US" dirty="0" err="1"/>
              <a:t>toplumu</a:t>
            </a:r>
            <a:r>
              <a:rPr lang="en-US" dirty="0"/>
              <a:t> </a:t>
            </a:r>
            <a:r>
              <a:rPr lang="en-US" dirty="0" err="1"/>
              <a:t>oluşturan</a:t>
            </a:r>
            <a:r>
              <a:rPr lang="en-US" dirty="0"/>
              <a:t> organize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kurumlar</a:t>
            </a:r>
            <a:r>
              <a:rPr lang="en-US" dirty="0"/>
              <a:t> </a:t>
            </a:r>
            <a:r>
              <a:rPr lang="en-US" dirty="0" err="1"/>
              <a:t>kümesidir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kurumsallaşmış</a:t>
            </a:r>
            <a:r>
              <a:rPr lang="en-US" dirty="0"/>
              <a:t> </a:t>
            </a:r>
            <a:r>
              <a:rPr lang="en-US" dirty="0" err="1"/>
              <a:t>ilişki</a:t>
            </a:r>
            <a:r>
              <a:rPr lang="en-US" dirty="0"/>
              <a:t> </a:t>
            </a:r>
            <a:r>
              <a:rPr lang="en-US" dirty="0" err="1"/>
              <a:t>kalıplarıdır</a:t>
            </a:r>
            <a:r>
              <a:rPr lang="en-US" dirty="0" smtClean="0"/>
              <a:t>.</a:t>
            </a:r>
          </a:p>
          <a:p>
            <a:r>
              <a:rPr lang="en-US" dirty="0" err="1"/>
              <a:t>Toplumu</a:t>
            </a:r>
            <a:r>
              <a:rPr lang="en-US" dirty="0"/>
              <a:t> </a:t>
            </a:r>
            <a:r>
              <a:rPr lang="en-US" dirty="0" err="1"/>
              <a:t>oluşturan</a:t>
            </a:r>
            <a:r>
              <a:rPr lang="en-US" dirty="0"/>
              <a:t> </a:t>
            </a:r>
            <a:r>
              <a:rPr lang="en-US" dirty="0" err="1"/>
              <a:t>başlıca</a:t>
            </a:r>
            <a:r>
              <a:rPr lang="en-US" dirty="0"/>
              <a:t> </a:t>
            </a:r>
            <a:r>
              <a:rPr lang="en-US" dirty="0" err="1" smtClean="0"/>
              <a:t>öğeler</a:t>
            </a:r>
            <a:r>
              <a:rPr lang="en-US" dirty="0" smtClean="0"/>
              <a:t>, </a:t>
            </a:r>
            <a:r>
              <a:rPr lang="en-US" dirty="0" err="1"/>
              <a:t>bunların</a:t>
            </a:r>
            <a:r>
              <a:rPr lang="en-US" dirty="0"/>
              <a:t> </a:t>
            </a:r>
            <a:r>
              <a:rPr lang="en-US" dirty="0" err="1"/>
              <a:t>toplum</a:t>
            </a:r>
            <a:r>
              <a:rPr lang="en-US" dirty="0"/>
              <a:t> </a:t>
            </a:r>
            <a:r>
              <a:rPr lang="en-US" dirty="0" err="1"/>
              <a:t>içindeki</a:t>
            </a:r>
            <a:r>
              <a:rPr lang="en-US" dirty="0"/>
              <a:t> </a:t>
            </a:r>
            <a:r>
              <a:rPr lang="en-US" dirty="0" err="1" smtClean="0"/>
              <a:t>yerleri</a:t>
            </a:r>
            <a:r>
              <a:rPr lang="en-US" dirty="0" smtClean="0"/>
              <a:t>,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aralarındaki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yapıyı</a:t>
            </a:r>
            <a:r>
              <a:rPr lang="en-US" dirty="0" smtClean="0"/>
              <a:t> </a:t>
            </a:r>
            <a:r>
              <a:rPr lang="en-US" dirty="0" err="1" smtClean="0"/>
              <a:t>oluşturur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45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toplumun</a:t>
            </a:r>
            <a:r>
              <a:rPr lang="en-US" dirty="0" smtClean="0"/>
              <a:t> </a:t>
            </a:r>
            <a:r>
              <a:rPr lang="en-US" dirty="0" err="1" smtClean="0"/>
              <a:t>yapisini</a:t>
            </a:r>
            <a:r>
              <a:rPr lang="en-US" dirty="0" smtClean="0"/>
              <a:t> </a:t>
            </a:r>
            <a:r>
              <a:rPr lang="en-US" dirty="0" err="1" smtClean="0"/>
              <a:t>anlamak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sorulması</a:t>
            </a:r>
            <a:r>
              <a:rPr lang="en-US" dirty="0" smtClean="0"/>
              <a:t> </a:t>
            </a:r>
            <a:r>
              <a:rPr lang="en-US" dirty="0" err="1" smtClean="0"/>
              <a:t>gereken</a:t>
            </a:r>
            <a:r>
              <a:rPr lang="en-US" dirty="0" smtClean="0"/>
              <a:t> </a:t>
            </a:r>
            <a:r>
              <a:rPr lang="en-US" dirty="0" err="1" smtClean="0"/>
              <a:t>sorular</a:t>
            </a:r>
            <a:r>
              <a:rPr lang="en-US" dirty="0" smtClean="0"/>
              <a:t>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0242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Toplumu oluşturan ögeler nelerdir?</a:t>
            </a:r>
          </a:p>
          <a:p>
            <a:pPr eaLnBrk="1" hangingPunct="1"/>
            <a:r>
              <a:rPr lang="tr-TR" altLang="tr-TR" dirty="0" smtClean="0"/>
              <a:t>Tarih boyunca nasıl gelişir?</a:t>
            </a:r>
          </a:p>
          <a:p>
            <a:pPr eaLnBrk="1" hangingPunct="1"/>
            <a:r>
              <a:rPr lang="tr-TR" altLang="tr-TR" dirty="0" smtClean="0"/>
              <a:t>Nasıl yapılanır? </a:t>
            </a:r>
          </a:p>
          <a:p>
            <a:pPr eaLnBrk="1" hangingPunct="1"/>
            <a:r>
              <a:rPr lang="tr-TR" altLang="tr-TR" dirty="0" smtClean="0"/>
              <a:t>O toplumun içinde bulunduğu ilişkileri nasıl etkiler?</a:t>
            </a:r>
          </a:p>
          <a:p>
            <a:pPr eaLnBrk="1" hangingPunct="1"/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200044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Ögeler</a:t>
            </a:r>
            <a:endParaRPr lang="en-US" dirty="0"/>
          </a:p>
        </p:txBody>
      </p:sp>
      <p:sp>
        <p:nvSpPr>
          <p:cNvPr id="8194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Toplumsal kurumlar</a:t>
            </a:r>
          </a:p>
          <a:p>
            <a:pPr eaLnBrk="1" hangingPunct="1"/>
            <a:r>
              <a:rPr lang="tr-TR" altLang="tr-TR" dirty="0" smtClean="0"/>
              <a:t>Toplumsal tabakalar (sınıf, statü, toplumsal hareketlilik)</a:t>
            </a:r>
          </a:p>
          <a:p>
            <a:pPr eaLnBrk="1" hangingPunct="1"/>
            <a:r>
              <a:rPr lang="tr-TR" altLang="tr-TR" dirty="0" smtClean="0"/>
              <a:t>Kültür ve toplumsal yapı</a:t>
            </a:r>
          </a:p>
          <a:p>
            <a:pPr eaLnBrk="1" hangingPunct="1"/>
            <a:r>
              <a:rPr lang="tr-TR" altLang="tr-TR" dirty="0" smtClean="0"/>
              <a:t>Toplumsal değişme</a:t>
            </a:r>
          </a:p>
        </p:txBody>
      </p:sp>
    </p:spTree>
    <p:extLst>
      <p:ext uri="{BB962C8B-B14F-4D97-AF65-F5344CB8AC3E}">
        <p14:creationId xmlns:p14="http://schemas.microsoft.com/office/powerpoint/2010/main" val="38123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YAPISAL- </a:t>
            </a:r>
            <a:r>
              <a:rPr lang="en-US" dirty="0"/>
              <a:t>İŞLEVCİLİK</a:t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beden</a:t>
            </a:r>
            <a:r>
              <a:rPr lang="en-US" dirty="0"/>
              <a:t> (</a:t>
            </a:r>
            <a:r>
              <a:rPr lang="en-US" dirty="0" err="1"/>
              <a:t>organizma</a:t>
            </a:r>
            <a:r>
              <a:rPr lang="en-US" dirty="0"/>
              <a:t>)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birbirine</a:t>
            </a:r>
            <a:r>
              <a:rPr lang="en-US" dirty="0"/>
              <a:t> </a:t>
            </a:r>
            <a:r>
              <a:rPr lang="en-US" dirty="0" err="1"/>
              <a:t>bağımlı</a:t>
            </a:r>
            <a:r>
              <a:rPr lang="en-US" dirty="0"/>
              <a:t> </a:t>
            </a:r>
            <a:r>
              <a:rPr lang="en-US" dirty="0" err="1"/>
              <a:t>parçalardan</a:t>
            </a:r>
            <a:r>
              <a:rPr lang="en-US" dirty="0"/>
              <a:t> (organ) </a:t>
            </a:r>
            <a:r>
              <a:rPr lang="en-US" dirty="0" err="1"/>
              <a:t>oluşuyorsa</a:t>
            </a:r>
            <a:r>
              <a:rPr lang="en-US" dirty="0"/>
              <a:t>, </a:t>
            </a:r>
            <a:r>
              <a:rPr lang="en-US" dirty="0" err="1"/>
              <a:t>toplum</a:t>
            </a:r>
            <a:r>
              <a:rPr lang="en-US" dirty="0"/>
              <a:t> da </a:t>
            </a:r>
            <a:r>
              <a:rPr lang="en-US" dirty="0" err="1"/>
              <a:t>birbirine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alt </a:t>
            </a:r>
            <a:r>
              <a:rPr lang="en-US" dirty="0" err="1"/>
              <a:t>sistemlerden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gelmektedir</a:t>
            </a:r>
            <a:r>
              <a:rPr lang="en-US" dirty="0"/>
              <a:t>. </a:t>
            </a:r>
          </a:p>
          <a:p>
            <a:r>
              <a:rPr lang="en-US" dirty="0" smtClean="0"/>
              <a:t>Bu </a:t>
            </a:r>
            <a:r>
              <a:rPr lang="en-US" dirty="0"/>
              <a:t>alt </a:t>
            </a:r>
            <a:r>
              <a:rPr lang="en-US" dirty="0" err="1"/>
              <a:t>sistemler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bütünün</a:t>
            </a:r>
            <a:r>
              <a:rPr lang="en-US" dirty="0"/>
              <a:t> </a:t>
            </a:r>
            <a:r>
              <a:rPr lang="en-US" dirty="0" err="1"/>
              <a:t>sürdürülebilir</a:t>
            </a:r>
            <a:r>
              <a:rPr lang="en-US" dirty="0"/>
              <a:t> </a:t>
            </a:r>
            <a:r>
              <a:rPr lang="en-US" dirty="0" err="1"/>
              <a:t>olmasına</a:t>
            </a:r>
            <a:r>
              <a:rPr lang="en-US" dirty="0"/>
              <a:t> </a:t>
            </a:r>
            <a:r>
              <a:rPr lang="en-US" dirty="0" err="1"/>
              <a:t>katkı</a:t>
            </a:r>
            <a:r>
              <a:rPr lang="en-US" dirty="0"/>
              <a:t> </a:t>
            </a:r>
            <a:r>
              <a:rPr lang="en-US" dirty="0" err="1"/>
              <a:t>sunmaktadır</a:t>
            </a:r>
            <a:r>
              <a:rPr lang="en-US" dirty="0"/>
              <a:t>.</a:t>
            </a:r>
          </a:p>
          <a:p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/>
              <a:t>roller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rol</a:t>
            </a:r>
            <a:r>
              <a:rPr lang="en-US" dirty="0"/>
              <a:t> </a:t>
            </a:r>
            <a:r>
              <a:rPr lang="en-US" dirty="0" err="1"/>
              <a:t>ilişkileri</a:t>
            </a:r>
            <a:endParaRPr lang="en-US" dirty="0"/>
          </a:p>
          <a:p>
            <a:r>
              <a:rPr lang="en-US" dirty="0" err="1" smtClean="0"/>
              <a:t>Değer</a:t>
            </a:r>
            <a:r>
              <a:rPr lang="en-US" dirty="0" smtClean="0"/>
              <a:t> </a:t>
            </a:r>
            <a:r>
              <a:rPr lang="en-US" dirty="0" err="1"/>
              <a:t>birliği</a:t>
            </a:r>
            <a:r>
              <a:rPr lang="en-US" dirty="0"/>
              <a:t>,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düzen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dengeli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toplum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98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Kurumlar</a:t>
            </a:r>
            <a:endParaRPr lang="en-US" dirty="0"/>
          </a:p>
        </p:txBody>
      </p:sp>
      <p:sp>
        <p:nvSpPr>
          <p:cNvPr id="11266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b="1" dirty="0" smtClean="0"/>
          </a:p>
          <a:p>
            <a:pPr eaLnBrk="1" hangingPunct="1"/>
            <a:r>
              <a:rPr lang="tr-TR" altLang="tr-TR" dirty="0" smtClean="0"/>
              <a:t>Toplumda yaşayan bireylerin gündelik yaşamını ve eylemlerini düzenler. </a:t>
            </a:r>
          </a:p>
          <a:p>
            <a:pPr eaLnBrk="1" hangingPunct="1"/>
            <a:r>
              <a:rPr lang="tr-TR" altLang="tr-TR" dirty="0" smtClean="0"/>
              <a:t>Toplumsal kurumlar, etki alanları doğrultusunda toplumsal düzenin oluşmasına ve bu düzenin devamlılığına katkı verirler</a:t>
            </a:r>
            <a:r>
              <a:rPr lang="en-US" altLang="tr-TR" dirty="0" smtClean="0"/>
              <a:t>.</a:t>
            </a:r>
          </a:p>
          <a:p>
            <a:pPr eaLnBrk="1" hangingPunct="1"/>
            <a:r>
              <a:rPr lang="tr-TR" dirty="0"/>
              <a:t>Toplumsal kurumların işlevleri gelişen ve değişen gereksinimlere duyarlıdır. </a:t>
            </a:r>
            <a:endParaRPr lang="en-US" dirty="0" smtClean="0"/>
          </a:p>
          <a:p>
            <a:pPr eaLnBrk="1" hangingPunct="1"/>
            <a:r>
              <a:rPr lang="tr-TR" dirty="0"/>
              <a:t>Bu duyarlılık toplumsal kurumların yeni işlevlerinin ortaya çıkmasında da etkili </a:t>
            </a:r>
            <a:r>
              <a:rPr lang="tr-TR" dirty="0" smtClean="0"/>
              <a:t>olur</a:t>
            </a:r>
            <a:r>
              <a:rPr lang="en-US" dirty="0" smtClean="0"/>
              <a:t>.</a:t>
            </a:r>
            <a:endParaRPr lang="tr-TR" dirty="0"/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18979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389</Words>
  <Application>Microsoft Office PowerPoint</Application>
  <PresentationFormat>Geniş ekran</PresentationFormat>
  <Paragraphs>47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1_Office Teması</vt:lpstr>
      <vt:lpstr>PowerPoint Sunusu</vt:lpstr>
      <vt:lpstr>Dersin amacı: </vt:lpstr>
      <vt:lpstr>PowerPoint Sunusu</vt:lpstr>
      <vt:lpstr>Toplum Nedir?</vt:lpstr>
      <vt:lpstr>Toplumsal Yapı</vt:lpstr>
      <vt:lpstr>Bir toplumun yapisini anlamak için sorulması gereken sorular: </vt:lpstr>
      <vt:lpstr>Toplumsal Ögeler</vt:lpstr>
      <vt:lpstr>YAPISAL- İŞLEVCİLİK </vt:lpstr>
      <vt:lpstr>Toplumsal Kurumlar</vt:lpstr>
      <vt:lpstr>3 Düzeyde Toplumsal Kurumlar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</dc:creator>
  <cp:lastModifiedBy>Burcu</cp:lastModifiedBy>
  <cp:revision>35</cp:revision>
  <dcterms:created xsi:type="dcterms:W3CDTF">2017-10-25T17:59:16Z</dcterms:created>
  <dcterms:modified xsi:type="dcterms:W3CDTF">2020-11-28T15:20:45Z</dcterms:modified>
</cp:coreProperties>
</file>