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6"/>
  </p:notesMasterIdLst>
  <p:sldIdLst>
    <p:sldId id="256" r:id="rId2"/>
    <p:sldId id="304" r:id="rId3"/>
    <p:sldId id="305" r:id="rId4"/>
    <p:sldId id="306" r:id="rId5"/>
    <p:sldId id="378" r:id="rId6"/>
    <p:sldId id="403" r:id="rId7"/>
    <p:sldId id="404" r:id="rId8"/>
    <p:sldId id="310" r:id="rId9"/>
    <p:sldId id="311" r:id="rId10"/>
    <p:sldId id="312" r:id="rId11"/>
    <p:sldId id="313" r:id="rId12"/>
    <p:sldId id="314" r:id="rId13"/>
    <p:sldId id="377" r:id="rId14"/>
    <p:sldId id="316" r:id="rId15"/>
    <p:sldId id="317" r:id="rId16"/>
    <p:sldId id="318" r:id="rId17"/>
    <p:sldId id="373" r:id="rId18"/>
    <p:sldId id="320" r:id="rId19"/>
    <p:sldId id="325" r:id="rId20"/>
    <p:sldId id="326" r:id="rId21"/>
    <p:sldId id="327" r:id="rId22"/>
    <p:sldId id="386" r:id="rId23"/>
    <p:sldId id="407" r:id="rId24"/>
    <p:sldId id="408" r:id="rId25"/>
    <p:sldId id="409" r:id="rId26"/>
    <p:sldId id="410" r:id="rId27"/>
    <p:sldId id="332" r:id="rId28"/>
    <p:sldId id="333" r:id="rId29"/>
    <p:sldId id="334" r:id="rId30"/>
    <p:sldId id="381" r:id="rId31"/>
    <p:sldId id="411" r:id="rId32"/>
    <p:sldId id="336" r:id="rId33"/>
    <p:sldId id="337" r:id="rId34"/>
    <p:sldId id="338" r:id="rId35"/>
    <p:sldId id="303" r:id="rId36"/>
    <p:sldId id="339" r:id="rId37"/>
    <p:sldId id="375" r:id="rId38"/>
    <p:sldId id="341" r:id="rId39"/>
    <p:sldId id="343" r:id="rId40"/>
    <p:sldId id="344" r:id="rId41"/>
    <p:sldId id="345" r:id="rId42"/>
    <p:sldId id="383" r:id="rId43"/>
    <p:sldId id="384" r:id="rId44"/>
    <p:sldId id="387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-51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FABD-403D-FA47-8078-7419F81BBAD2}" type="datetimeFigureOut">
              <a:rPr lang="tr-TR" smtClean="0"/>
              <a:pPr/>
              <a:t>08.11.2021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34A8E-6F07-6C40-96F1-433814D4D0D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4746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>
            <a:extLst>
              <a:ext uri="{FF2B5EF4-FFF2-40B4-BE49-F238E27FC236}">
                <a16:creationId xmlns:a16="http://schemas.microsoft.com/office/drawing/2014/main" xmlns="" id="{DAE2C4FC-8835-5E4E-B4BC-DA0672923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08D3F1AF-8DFE-7948-B75F-26898BF45A0F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160771" name="Rectangle 2">
            <a:extLst>
              <a:ext uri="{FF2B5EF4-FFF2-40B4-BE49-F238E27FC236}">
                <a16:creationId xmlns:a16="http://schemas.microsoft.com/office/drawing/2014/main" xmlns="" id="{20412C23-BB4C-F94F-A807-957FD80C6A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0772" name="Rectangle 3">
            <a:extLst>
              <a:ext uri="{FF2B5EF4-FFF2-40B4-BE49-F238E27FC236}">
                <a16:creationId xmlns:a16="http://schemas.microsoft.com/office/drawing/2014/main" xmlns="" id="{6646119F-814C-0E49-9909-14E44C362E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544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>
            <a:extLst>
              <a:ext uri="{FF2B5EF4-FFF2-40B4-BE49-F238E27FC236}">
                <a16:creationId xmlns:a16="http://schemas.microsoft.com/office/drawing/2014/main" xmlns="" id="{91B1B0BC-0249-924E-8F57-E3473441E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EFE8EC9-5D45-5642-B81B-DC8995093EB3}" type="slidenum">
              <a:rPr lang="en-US" altLang="x-none" sz="1200"/>
              <a:pPr/>
              <a:t>11</a:t>
            </a:fld>
            <a:endParaRPr lang="en-US" altLang="x-none" sz="1200"/>
          </a:p>
        </p:txBody>
      </p:sp>
      <p:sp>
        <p:nvSpPr>
          <p:cNvPr id="169987" name="Rectangle 2">
            <a:extLst>
              <a:ext uri="{FF2B5EF4-FFF2-40B4-BE49-F238E27FC236}">
                <a16:creationId xmlns:a16="http://schemas.microsoft.com/office/drawing/2014/main" xmlns="" id="{41ADA354-E731-5D42-A6B0-DC807A9CF9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9988" name="Rectangle 3">
            <a:extLst>
              <a:ext uri="{FF2B5EF4-FFF2-40B4-BE49-F238E27FC236}">
                <a16:creationId xmlns:a16="http://schemas.microsoft.com/office/drawing/2014/main" xmlns="" id="{CB44F726-4B25-CA4C-8FCF-2BF6CD6E2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4455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>
            <a:extLst>
              <a:ext uri="{FF2B5EF4-FFF2-40B4-BE49-F238E27FC236}">
                <a16:creationId xmlns:a16="http://schemas.microsoft.com/office/drawing/2014/main" xmlns="" id="{B26FC9C6-2E59-D147-BFB6-3381EE797D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86AF9BF-40E9-5C4D-A823-9274C5CDB1BB}" type="slidenum">
              <a:rPr lang="en-US" altLang="x-none" sz="1200"/>
              <a:pPr/>
              <a:t>12</a:t>
            </a:fld>
            <a:endParaRPr lang="en-US" altLang="x-none" sz="1200"/>
          </a:p>
        </p:txBody>
      </p:sp>
      <p:sp>
        <p:nvSpPr>
          <p:cNvPr id="171011" name="Rectangle 2">
            <a:extLst>
              <a:ext uri="{FF2B5EF4-FFF2-40B4-BE49-F238E27FC236}">
                <a16:creationId xmlns:a16="http://schemas.microsoft.com/office/drawing/2014/main" xmlns="" id="{1D426F8F-601F-F24A-9405-52F827C1D4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1012" name="Rectangle 3">
            <a:extLst>
              <a:ext uri="{FF2B5EF4-FFF2-40B4-BE49-F238E27FC236}">
                <a16:creationId xmlns:a16="http://schemas.microsoft.com/office/drawing/2014/main" xmlns="" id="{E75EEB4D-EE8F-FB48-8E1C-255DE723F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6224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>
            <a:extLst>
              <a:ext uri="{FF2B5EF4-FFF2-40B4-BE49-F238E27FC236}">
                <a16:creationId xmlns:a16="http://schemas.microsoft.com/office/drawing/2014/main" xmlns="" id="{5B7AAAE9-F5CF-9646-A77E-C61EF94FC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B07B715-A1CA-2242-B147-4815154CEDCE}" type="slidenum">
              <a:rPr lang="en-US" altLang="x-none" sz="1200"/>
              <a:pPr/>
              <a:t>13</a:t>
            </a:fld>
            <a:endParaRPr lang="en-US" altLang="x-none" sz="1200"/>
          </a:p>
        </p:txBody>
      </p:sp>
      <p:sp>
        <p:nvSpPr>
          <p:cNvPr id="172035" name="Rectangle 2">
            <a:extLst>
              <a:ext uri="{FF2B5EF4-FFF2-40B4-BE49-F238E27FC236}">
                <a16:creationId xmlns:a16="http://schemas.microsoft.com/office/drawing/2014/main" xmlns="" id="{AD9D507A-93C9-AE41-A658-F28670944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>
            <a:extLst>
              <a:ext uri="{FF2B5EF4-FFF2-40B4-BE49-F238E27FC236}">
                <a16:creationId xmlns:a16="http://schemas.microsoft.com/office/drawing/2014/main" xmlns="" id="{CE35BAA0-B262-754F-8990-0015E164D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14.11 Multiple alleles for the ABO blood groups.</a:t>
            </a:r>
          </a:p>
        </p:txBody>
      </p:sp>
    </p:spTree>
    <p:extLst>
      <p:ext uri="{BB962C8B-B14F-4D97-AF65-F5344CB8AC3E}">
        <p14:creationId xmlns:p14="http://schemas.microsoft.com/office/powerpoint/2010/main" xmlns="" val="3418746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>
            <a:extLst>
              <a:ext uri="{FF2B5EF4-FFF2-40B4-BE49-F238E27FC236}">
                <a16:creationId xmlns:a16="http://schemas.microsoft.com/office/drawing/2014/main" xmlns="" id="{56502F5B-71BC-9849-ABE8-37F5F741D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A78ADEF-7F32-9F48-AD7D-D7B67D26F68B}" type="slidenum">
              <a:rPr lang="en-US" altLang="x-none" sz="1200"/>
              <a:pPr/>
              <a:t>14</a:t>
            </a:fld>
            <a:endParaRPr lang="en-US" altLang="x-none" sz="1200"/>
          </a:p>
        </p:txBody>
      </p:sp>
      <p:sp>
        <p:nvSpPr>
          <p:cNvPr id="173059" name="Rectangle 2">
            <a:extLst>
              <a:ext uri="{FF2B5EF4-FFF2-40B4-BE49-F238E27FC236}">
                <a16:creationId xmlns:a16="http://schemas.microsoft.com/office/drawing/2014/main" xmlns="" id="{262298AD-5EBB-7748-A6E9-7B857A83C9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3060" name="Rectangle 3">
            <a:extLst>
              <a:ext uri="{FF2B5EF4-FFF2-40B4-BE49-F238E27FC236}">
                <a16:creationId xmlns:a16="http://schemas.microsoft.com/office/drawing/2014/main" xmlns="" id="{D4212ED1-23F2-9D4B-B27D-C9252477E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0973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>
            <a:extLst>
              <a:ext uri="{FF2B5EF4-FFF2-40B4-BE49-F238E27FC236}">
                <a16:creationId xmlns:a16="http://schemas.microsoft.com/office/drawing/2014/main" xmlns="" id="{C9F77A2F-3EAF-9B42-8B50-42C5E3003D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4655310-C178-9C43-9BDE-9AED9F3ABB6F}" type="slidenum">
              <a:rPr lang="en-US" altLang="x-none" sz="1200"/>
              <a:pPr/>
              <a:t>15</a:t>
            </a:fld>
            <a:endParaRPr lang="en-US" altLang="x-none" sz="1200"/>
          </a:p>
        </p:txBody>
      </p:sp>
      <p:sp>
        <p:nvSpPr>
          <p:cNvPr id="174083" name="Rectangle 2">
            <a:extLst>
              <a:ext uri="{FF2B5EF4-FFF2-40B4-BE49-F238E27FC236}">
                <a16:creationId xmlns:a16="http://schemas.microsoft.com/office/drawing/2014/main" xmlns="" id="{083F6DF5-513C-DE46-96D4-2DF444A5A0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084" name="Rectangle 3">
            <a:extLst>
              <a:ext uri="{FF2B5EF4-FFF2-40B4-BE49-F238E27FC236}">
                <a16:creationId xmlns:a16="http://schemas.microsoft.com/office/drawing/2014/main" xmlns="" id="{B0A882F6-0FBB-6244-8744-DC6CD57ED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841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>
            <a:extLst>
              <a:ext uri="{FF2B5EF4-FFF2-40B4-BE49-F238E27FC236}">
                <a16:creationId xmlns:a16="http://schemas.microsoft.com/office/drawing/2014/main" xmlns="" id="{2D2C1FEE-73FC-2748-BF1F-FEB67FD84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FB7764D-0FBF-014F-9D19-3FCCEF7703F5}" type="slidenum">
              <a:rPr lang="en-US" altLang="x-none" sz="1200"/>
              <a:pPr/>
              <a:t>16</a:t>
            </a:fld>
            <a:endParaRPr lang="en-US" altLang="x-none" sz="1200"/>
          </a:p>
        </p:txBody>
      </p:sp>
      <p:sp>
        <p:nvSpPr>
          <p:cNvPr id="175107" name="Rectangle 2">
            <a:extLst>
              <a:ext uri="{FF2B5EF4-FFF2-40B4-BE49-F238E27FC236}">
                <a16:creationId xmlns:a16="http://schemas.microsoft.com/office/drawing/2014/main" xmlns="" id="{5EEB7BE7-91C0-2C4E-AC5D-FA6A92C6AE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5108" name="Rectangle 3">
            <a:extLst>
              <a:ext uri="{FF2B5EF4-FFF2-40B4-BE49-F238E27FC236}">
                <a16:creationId xmlns:a16="http://schemas.microsoft.com/office/drawing/2014/main" xmlns="" id="{210A5563-A5D8-D743-A76E-3A7121C08A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9957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>
            <a:extLst>
              <a:ext uri="{FF2B5EF4-FFF2-40B4-BE49-F238E27FC236}">
                <a16:creationId xmlns:a16="http://schemas.microsoft.com/office/drawing/2014/main" xmlns="" id="{AB8F458D-5C25-9B40-8143-CC5D9C90FD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B433EE8-3899-004F-AEFF-0E85EC0A57D1}" type="slidenum">
              <a:rPr lang="en-US" altLang="x-none" sz="1200"/>
              <a:pPr/>
              <a:t>17</a:t>
            </a:fld>
            <a:endParaRPr lang="en-US" altLang="x-none" sz="1200"/>
          </a:p>
        </p:txBody>
      </p:sp>
      <p:sp>
        <p:nvSpPr>
          <p:cNvPr id="176131" name="Rectangle 2">
            <a:extLst>
              <a:ext uri="{FF2B5EF4-FFF2-40B4-BE49-F238E27FC236}">
                <a16:creationId xmlns:a16="http://schemas.microsoft.com/office/drawing/2014/main" xmlns="" id="{249F9C38-455E-144E-942F-8F6D522324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>
            <a:extLst>
              <a:ext uri="{FF2B5EF4-FFF2-40B4-BE49-F238E27FC236}">
                <a16:creationId xmlns:a16="http://schemas.microsoft.com/office/drawing/2014/main" xmlns="" id="{01FFB05D-9C7E-594C-B377-9C8387678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14.12 An example of epistasis.</a:t>
            </a:r>
          </a:p>
        </p:txBody>
      </p:sp>
    </p:spTree>
    <p:extLst>
      <p:ext uri="{BB962C8B-B14F-4D97-AF65-F5344CB8AC3E}">
        <p14:creationId xmlns:p14="http://schemas.microsoft.com/office/powerpoint/2010/main" xmlns="" val="5181335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>
            <a:extLst>
              <a:ext uri="{FF2B5EF4-FFF2-40B4-BE49-F238E27FC236}">
                <a16:creationId xmlns:a16="http://schemas.microsoft.com/office/drawing/2014/main" xmlns="" id="{5BBC5EA7-0AFC-D04F-8F1E-0EE55AB881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7CCDEC3-7C87-494E-B0DC-BD9AA35E4A4B}" type="slidenum">
              <a:rPr lang="en-US" altLang="x-none" sz="1200"/>
              <a:pPr/>
              <a:t>18</a:t>
            </a:fld>
            <a:endParaRPr lang="en-US" altLang="x-none" sz="1200"/>
          </a:p>
        </p:txBody>
      </p:sp>
      <p:sp>
        <p:nvSpPr>
          <p:cNvPr id="177155" name="Rectangle 2">
            <a:extLst>
              <a:ext uri="{FF2B5EF4-FFF2-40B4-BE49-F238E27FC236}">
                <a16:creationId xmlns:a16="http://schemas.microsoft.com/office/drawing/2014/main" xmlns="" id="{A892E212-E6A3-884C-AC17-A80099A188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7156" name="Rectangle 3">
            <a:extLst>
              <a:ext uri="{FF2B5EF4-FFF2-40B4-BE49-F238E27FC236}">
                <a16:creationId xmlns:a16="http://schemas.microsoft.com/office/drawing/2014/main" xmlns="" id="{1AFCF42B-B192-8A40-9DE5-D0426336D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10423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>
            <a:extLst>
              <a:ext uri="{FF2B5EF4-FFF2-40B4-BE49-F238E27FC236}">
                <a16:creationId xmlns:a16="http://schemas.microsoft.com/office/drawing/2014/main" xmlns="" id="{1ABB9D33-772B-2841-A976-11D66CAD96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CB1EA37-9D31-804F-9982-A8EC7B1AB366}" type="slidenum">
              <a:rPr lang="en-US" altLang="x-none" sz="1200"/>
              <a:pPr/>
              <a:t>19</a:t>
            </a:fld>
            <a:endParaRPr lang="en-US" altLang="x-none" sz="1200"/>
          </a:p>
        </p:txBody>
      </p:sp>
      <p:sp>
        <p:nvSpPr>
          <p:cNvPr id="184323" name="Rectangle 2">
            <a:extLst>
              <a:ext uri="{FF2B5EF4-FFF2-40B4-BE49-F238E27FC236}">
                <a16:creationId xmlns:a16="http://schemas.microsoft.com/office/drawing/2014/main" xmlns="" id="{84947A5C-EA63-7546-B791-A7AA217C91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24" name="Rectangle 3">
            <a:extLst>
              <a:ext uri="{FF2B5EF4-FFF2-40B4-BE49-F238E27FC236}">
                <a16:creationId xmlns:a16="http://schemas.microsoft.com/office/drawing/2014/main" xmlns="" id="{9AF73B1B-45A8-DC4F-9B2A-175B7C577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1668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>
            <a:extLst>
              <a:ext uri="{FF2B5EF4-FFF2-40B4-BE49-F238E27FC236}">
                <a16:creationId xmlns:a16="http://schemas.microsoft.com/office/drawing/2014/main" xmlns="" id="{9A2BFA36-8EED-F74C-B302-0981964C2D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76610A4-39C3-5449-833F-D24835401784}" type="slidenum">
              <a:rPr lang="en-US" altLang="x-none" sz="1200"/>
              <a:pPr/>
              <a:t>20</a:t>
            </a:fld>
            <a:endParaRPr lang="en-US" altLang="x-none" sz="1200"/>
          </a:p>
        </p:txBody>
      </p:sp>
      <p:sp>
        <p:nvSpPr>
          <p:cNvPr id="185347" name="Rectangle 2">
            <a:extLst>
              <a:ext uri="{FF2B5EF4-FFF2-40B4-BE49-F238E27FC236}">
                <a16:creationId xmlns:a16="http://schemas.microsoft.com/office/drawing/2014/main" xmlns="" id="{7F20D6C3-E03D-D24B-858B-2E31BE75DD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5348" name="Rectangle 3">
            <a:extLst>
              <a:ext uri="{FF2B5EF4-FFF2-40B4-BE49-F238E27FC236}">
                <a16:creationId xmlns:a16="http://schemas.microsoft.com/office/drawing/2014/main" xmlns="" id="{9A3DE549-EF7D-E043-A132-F02C553D5A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3310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>
            <a:extLst>
              <a:ext uri="{FF2B5EF4-FFF2-40B4-BE49-F238E27FC236}">
                <a16:creationId xmlns:a16="http://schemas.microsoft.com/office/drawing/2014/main" xmlns="" id="{0D7C911A-7950-3643-A90F-9120BEAC35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7431F99-8801-8044-83C6-24C24BFECC0F}" type="slidenum">
              <a:rPr lang="en-US" altLang="x-none" sz="1200"/>
              <a:pPr/>
              <a:t>3</a:t>
            </a:fld>
            <a:endParaRPr lang="en-US" altLang="x-none" sz="1200"/>
          </a:p>
        </p:txBody>
      </p:sp>
      <p:sp>
        <p:nvSpPr>
          <p:cNvPr id="161795" name="Rectangle 2">
            <a:extLst>
              <a:ext uri="{FF2B5EF4-FFF2-40B4-BE49-F238E27FC236}">
                <a16:creationId xmlns:a16="http://schemas.microsoft.com/office/drawing/2014/main" xmlns="" id="{B2724FC5-AF29-F142-BFA0-9BCC19B12F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1796" name="Rectangle 3">
            <a:extLst>
              <a:ext uri="{FF2B5EF4-FFF2-40B4-BE49-F238E27FC236}">
                <a16:creationId xmlns:a16="http://schemas.microsoft.com/office/drawing/2014/main" xmlns="" id="{ECDCF6ED-1F08-5343-B306-F49A900EF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9531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>
            <a:extLst>
              <a:ext uri="{FF2B5EF4-FFF2-40B4-BE49-F238E27FC236}">
                <a16:creationId xmlns:a16="http://schemas.microsoft.com/office/drawing/2014/main" xmlns="" id="{70CBFEC8-064C-124C-80C4-B09F69F556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7B568B9-6A8F-6C47-AF58-F6590C2F1930}" type="slidenum">
              <a:rPr lang="en-US" altLang="x-none" sz="1200"/>
              <a:pPr/>
              <a:t>21</a:t>
            </a:fld>
            <a:endParaRPr lang="en-US" altLang="x-none" sz="1200"/>
          </a:p>
        </p:txBody>
      </p:sp>
      <p:sp>
        <p:nvSpPr>
          <p:cNvPr id="186371" name="Rectangle 2">
            <a:extLst>
              <a:ext uri="{FF2B5EF4-FFF2-40B4-BE49-F238E27FC236}">
                <a16:creationId xmlns:a16="http://schemas.microsoft.com/office/drawing/2014/main" xmlns="" id="{F85E1631-8906-CE46-BC17-0713243CD8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2" name="Rectangle 3">
            <a:extLst>
              <a:ext uri="{FF2B5EF4-FFF2-40B4-BE49-F238E27FC236}">
                <a16:creationId xmlns:a16="http://schemas.microsoft.com/office/drawing/2014/main" xmlns="" id="{2A09B91E-4129-9E41-ACE5-2E19F1F24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8090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>
            <a:extLst>
              <a:ext uri="{FF2B5EF4-FFF2-40B4-BE49-F238E27FC236}">
                <a16:creationId xmlns:a16="http://schemas.microsoft.com/office/drawing/2014/main" xmlns="" id="{BA424D4B-55A1-514D-B815-7F2714D6A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9B51A4F6-B1D4-5F4A-8AFC-B4ABD42B8B7B}" type="slidenum">
              <a:rPr lang="en-US" altLang="x-none" sz="1200"/>
              <a:pPr/>
              <a:t>22</a:t>
            </a:fld>
            <a:endParaRPr lang="en-US" altLang="x-none" sz="1200"/>
          </a:p>
        </p:txBody>
      </p:sp>
      <p:sp>
        <p:nvSpPr>
          <p:cNvPr id="187395" name="Rectangle 2">
            <a:extLst>
              <a:ext uri="{FF2B5EF4-FFF2-40B4-BE49-F238E27FC236}">
                <a16:creationId xmlns:a16="http://schemas.microsoft.com/office/drawing/2014/main" xmlns="" id="{848655EE-8AFC-9A42-83C4-BD74877F0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>
            <a:extLst>
              <a:ext uri="{FF2B5EF4-FFF2-40B4-BE49-F238E27FC236}">
                <a16:creationId xmlns:a16="http://schemas.microsoft.com/office/drawing/2014/main" xmlns="" id="{95528B9E-6F3B-2C45-A3E4-AD11863EE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xmlns="" val="33709002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>
            <a:extLst>
              <a:ext uri="{FF2B5EF4-FFF2-40B4-BE49-F238E27FC236}">
                <a16:creationId xmlns:a16="http://schemas.microsoft.com/office/drawing/2014/main" xmlns="" id="{34A42E4F-C96A-5D43-AF24-E5C63A7A07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C335778-93F3-8144-A9A1-612DBE34C488}" type="slidenum">
              <a:rPr lang="en-US" altLang="x-none" sz="1200"/>
              <a:pPr/>
              <a:t>23</a:t>
            </a:fld>
            <a:endParaRPr lang="en-US" altLang="x-none" sz="1200"/>
          </a:p>
        </p:txBody>
      </p:sp>
      <p:sp>
        <p:nvSpPr>
          <p:cNvPr id="188419" name="Rectangle 2">
            <a:extLst>
              <a:ext uri="{FF2B5EF4-FFF2-40B4-BE49-F238E27FC236}">
                <a16:creationId xmlns:a16="http://schemas.microsoft.com/office/drawing/2014/main" xmlns="" id="{BFA59F51-12DB-D14F-B219-5F1F520F43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>
            <a:extLst>
              <a:ext uri="{FF2B5EF4-FFF2-40B4-BE49-F238E27FC236}">
                <a16:creationId xmlns:a16="http://schemas.microsoft.com/office/drawing/2014/main" xmlns="" id="{DA3926EE-D0DF-2744-BD96-F3DD8BB10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xmlns="" val="27983508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>
            <a:extLst>
              <a:ext uri="{FF2B5EF4-FFF2-40B4-BE49-F238E27FC236}">
                <a16:creationId xmlns:a16="http://schemas.microsoft.com/office/drawing/2014/main" xmlns="" id="{6BF60B00-52B0-A447-865C-5E4FCFDB50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FAFB24B-D073-8A41-9763-577E4808F6E0}" type="slidenum">
              <a:rPr lang="en-US" altLang="x-none" sz="1200"/>
              <a:pPr/>
              <a:t>24</a:t>
            </a:fld>
            <a:endParaRPr lang="en-US" altLang="x-none" sz="1200"/>
          </a:p>
        </p:txBody>
      </p:sp>
      <p:sp>
        <p:nvSpPr>
          <p:cNvPr id="189443" name="Rectangle 2">
            <a:extLst>
              <a:ext uri="{FF2B5EF4-FFF2-40B4-BE49-F238E27FC236}">
                <a16:creationId xmlns:a16="http://schemas.microsoft.com/office/drawing/2014/main" xmlns="" id="{DC6D7878-88A1-9543-81C8-C8E4C59CE7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>
            <a:extLst>
              <a:ext uri="{FF2B5EF4-FFF2-40B4-BE49-F238E27FC236}">
                <a16:creationId xmlns:a16="http://schemas.microsoft.com/office/drawing/2014/main" xmlns="" id="{4BA4C5F4-587E-774C-A2C6-CBC001FB58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xmlns="" val="22393904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>
            <a:extLst>
              <a:ext uri="{FF2B5EF4-FFF2-40B4-BE49-F238E27FC236}">
                <a16:creationId xmlns:a16="http://schemas.microsoft.com/office/drawing/2014/main" xmlns="" id="{458C508C-E19D-7B40-86DE-3CA760B97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677EA4ED-0082-9B40-BA33-380787EA53F4}" type="slidenum">
              <a:rPr lang="en-US" altLang="x-none" sz="1200"/>
              <a:pPr/>
              <a:t>25</a:t>
            </a:fld>
            <a:endParaRPr lang="en-US" altLang="x-none" sz="1200"/>
          </a:p>
        </p:txBody>
      </p:sp>
      <p:sp>
        <p:nvSpPr>
          <p:cNvPr id="190467" name="Rectangle 2">
            <a:extLst>
              <a:ext uri="{FF2B5EF4-FFF2-40B4-BE49-F238E27FC236}">
                <a16:creationId xmlns:a16="http://schemas.microsoft.com/office/drawing/2014/main" xmlns="" id="{B6D92F16-100F-DF48-8315-560F1868BA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>
            <a:extLst>
              <a:ext uri="{FF2B5EF4-FFF2-40B4-BE49-F238E27FC236}">
                <a16:creationId xmlns:a16="http://schemas.microsoft.com/office/drawing/2014/main" xmlns="" id="{C12AA270-8C4A-5C43-8A93-0814AD91C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xmlns="" val="2001217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>
            <a:extLst>
              <a:ext uri="{FF2B5EF4-FFF2-40B4-BE49-F238E27FC236}">
                <a16:creationId xmlns:a16="http://schemas.microsoft.com/office/drawing/2014/main" xmlns="" id="{521CD581-73EC-0C4D-981A-4AB3EB7A67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DEEB818-0848-454E-8D71-C905D5CBA8D3}" type="slidenum">
              <a:rPr lang="en-US" altLang="x-none" sz="1200"/>
              <a:pPr/>
              <a:t>26</a:t>
            </a:fld>
            <a:endParaRPr lang="en-US" altLang="x-none" sz="1200"/>
          </a:p>
        </p:txBody>
      </p:sp>
      <p:sp>
        <p:nvSpPr>
          <p:cNvPr id="191491" name="Rectangle 2">
            <a:extLst>
              <a:ext uri="{FF2B5EF4-FFF2-40B4-BE49-F238E27FC236}">
                <a16:creationId xmlns:a16="http://schemas.microsoft.com/office/drawing/2014/main" xmlns="" id="{48D5C538-44C4-8E45-A2EE-AE38127624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>
            <a:extLst>
              <a:ext uri="{FF2B5EF4-FFF2-40B4-BE49-F238E27FC236}">
                <a16:creationId xmlns:a16="http://schemas.microsoft.com/office/drawing/2014/main" xmlns="" id="{FFDB6C09-1381-0D43-B40F-8DE07E3EA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14.15 Pedigree analysis.</a:t>
            </a:r>
          </a:p>
        </p:txBody>
      </p:sp>
    </p:spTree>
    <p:extLst>
      <p:ext uri="{BB962C8B-B14F-4D97-AF65-F5344CB8AC3E}">
        <p14:creationId xmlns:p14="http://schemas.microsoft.com/office/powerpoint/2010/main" xmlns="" val="42057568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>
            <a:extLst>
              <a:ext uri="{FF2B5EF4-FFF2-40B4-BE49-F238E27FC236}">
                <a16:creationId xmlns:a16="http://schemas.microsoft.com/office/drawing/2014/main" xmlns="" id="{02392A21-5A53-9B49-AB2D-BB93A6645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D07ED01-4D5C-E342-8466-C3F332D97616}" type="slidenum">
              <a:rPr lang="en-US" altLang="x-none" sz="1200"/>
              <a:pPr/>
              <a:t>27</a:t>
            </a:fld>
            <a:endParaRPr lang="en-US" altLang="x-none" sz="1200"/>
          </a:p>
        </p:txBody>
      </p:sp>
      <p:sp>
        <p:nvSpPr>
          <p:cNvPr id="192515" name="Rectangle 2">
            <a:extLst>
              <a:ext uri="{FF2B5EF4-FFF2-40B4-BE49-F238E27FC236}">
                <a16:creationId xmlns:a16="http://schemas.microsoft.com/office/drawing/2014/main" xmlns="" id="{92A817D8-FC1D-134C-9C6A-DE3773496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2516" name="Rectangle 3">
            <a:extLst>
              <a:ext uri="{FF2B5EF4-FFF2-40B4-BE49-F238E27FC236}">
                <a16:creationId xmlns:a16="http://schemas.microsoft.com/office/drawing/2014/main" xmlns="" id="{B7E6B04F-D2CF-3A4D-A5FD-E17F584419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4593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>
            <a:extLst>
              <a:ext uri="{FF2B5EF4-FFF2-40B4-BE49-F238E27FC236}">
                <a16:creationId xmlns:a16="http://schemas.microsoft.com/office/drawing/2014/main" xmlns="" id="{1B943F10-AFD4-8C4A-A205-1E72147BC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2095CA4-4469-E04E-B87B-0E71EDC160C2}" type="slidenum">
              <a:rPr lang="en-US" altLang="x-none" sz="1200"/>
              <a:pPr/>
              <a:t>28</a:t>
            </a:fld>
            <a:endParaRPr lang="en-US" altLang="x-none" sz="1200"/>
          </a:p>
        </p:txBody>
      </p:sp>
      <p:sp>
        <p:nvSpPr>
          <p:cNvPr id="193539" name="Rectangle 2">
            <a:extLst>
              <a:ext uri="{FF2B5EF4-FFF2-40B4-BE49-F238E27FC236}">
                <a16:creationId xmlns:a16="http://schemas.microsoft.com/office/drawing/2014/main" xmlns="" id="{EFA58911-7693-9A4A-AEFF-342D2DA79F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3540" name="Rectangle 3">
            <a:extLst>
              <a:ext uri="{FF2B5EF4-FFF2-40B4-BE49-F238E27FC236}">
                <a16:creationId xmlns:a16="http://schemas.microsoft.com/office/drawing/2014/main" xmlns="" id="{C785078C-69AD-0046-A2F9-E806A072C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45062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>
            <a:extLst>
              <a:ext uri="{FF2B5EF4-FFF2-40B4-BE49-F238E27FC236}">
                <a16:creationId xmlns:a16="http://schemas.microsoft.com/office/drawing/2014/main" xmlns="" id="{3745388F-D78E-414F-A075-9FDC5047CD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BF42FCE-A165-C84E-A777-790DD7C95F15}" type="slidenum">
              <a:rPr lang="en-US" altLang="x-none" sz="1200"/>
              <a:pPr/>
              <a:t>29</a:t>
            </a:fld>
            <a:endParaRPr lang="en-US" altLang="x-none" sz="1200"/>
          </a:p>
        </p:txBody>
      </p:sp>
      <p:sp>
        <p:nvSpPr>
          <p:cNvPr id="194563" name="Rectangle 2">
            <a:extLst>
              <a:ext uri="{FF2B5EF4-FFF2-40B4-BE49-F238E27FC236}">
                <a16:creationId xmlns:a16="http://schemas.microsoft.com/office/drawing/2014/main" xmlns="" id="{DF5FDDB6-5756-3E48-B778-57FECFD44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64" name="Rectangle 3">
            <a:extLst>
              <a:ext uri="{FF2B5EF4-FFF2-40B4-BE49-F238E27FC236}">
                <a16:creationId xmlns:a16="http://schemas.microsoft.com/office/drawing/2014/main" xmlns="" id="{79BD011A-C9E5-E748-8001-D6A424416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50405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>
            <a:extLst>
              <a:ext uri="{FF2B5EF4-FFF2-40B4-BE49-F238E27FC236}">
                <a16:creationId xmlns:a16="http://schemas.microsoft.com/office/drawing/2014/main" xmlns="" id="{0E9DE03D-5C5A-D84C-BF59-1C649AB80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7A568E7-AF3C-5C48-BD5B-C4BC0A633A9F}" type="slidenum">
              <a:rPr lang="en-US" altLang="x-none" sz="1200"/>
              <a:pPr/>
              <a:t>30</a:t>
            </a:fld>
            <a:endParaRPr lang="en-US" altLang="x-none" sz="1200"/>
          </a:p>
        </p:txBody>
      </p:sp>
      <p:sp>
        <p:nvSpPr>
          <p:cNvPr id="195587" name="Rectangle 2">
            <a:extLst>
              <a:ext uri="{FF2B5EF4-FFF2-40B4-BE49-F238E27FC236}">
                <a16:creationId xmlns:a16="http://schemas.microsoft.com/office/drawing/2014/main" xmlns="" id="{60E7EE14-8CC9-6E4F-8E65-68BED22178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>
            <a:extLst>
              <a:ext uri="{FF2B5EF4-FFF2-40B4-BE49-F238E27FC236}">
                <a16:creationId xmlns:a16="http://schemas.microsoft.com/office/drawing/2014/main" xmlns="" id="{DC6AF282-68BC-BB4F-8F54-3BBFE82C5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14.16 Albinism: a recessive trait.</a:t>
            </a:r>
          </a:p>
        </p:txBody>
      </p:sp>
    </p:spTree>
    <p:extLst>
      <p:ext uri="{BB962C8B-B14F-4D97-AF65-F5344CB8AC3E}">
        <p14:creationId xmlns:p14="http://schemas.microsoft.com/office/powerpoint/2010/main" xmlns="" val="54034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>
            <a:extLst>
              <a:ext uri="{FF2B5EF4-FFF2-40B4-BE49-F238E27FC236}">
                <a16:creationId xmlns:a16="http://schemas.microsoft.com/office/drawing/2014/main" xmlns="" id="{2FE81605-7F72-F649-AF4B-F3399F3D4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3FA38A2-D14C-584F-9676-14FFAD694E1D}" type="slidenum">
              <a:rPr lang="en-US" altLang="x-none" sz="1200"/>
              <a:pPr/>
              <a:t>4</a:t>
            </a:fld>
            <a:endParaRPr lang="en-US" altLang="x-none" sz="1200"/>
          </a:p>
        </p:txBody>
      </p:sp>
      <p:sp>
        <p:nvSpPr>
          <p:cNvPr id="162819" name="Rectangle 2">
            <a:extLst>
              <a:ext uri="{FF2B5EF4-FFF2-40B4-BE49-F238E27FC236}">
                <a16:creationId xmlns:a16="http://schemas.microsoft.com/office/drawing/2014/main" xmlns="" id="{2DBCD9AD-3F1D-5D44-8145-7897343CBA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2820" name="Rectangle 3">
            <a:extLst>
              <a:ext uri="{FF2B5EF4-FFF2-40B4-BE49-F238E27FC236}">
                <a16:creationId xmlns:a16="http://schemas.microsoft.com/office/drawing/2014/main" xmlns="" id="{AB6D415B-A506-9345-9028-69D5715C9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92061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>
            <a:extLst>
              <a:ext uri="{FF2B5EF4-FFF2-40B4-BE49-F238E27FC236}">
                <a16:creationId xmlns:a16="http://schemas.microsoft.com/office/drawing/2014/main" xmlns="" id="{C78ED4FB-CB1E-EB45-A08E-EF0ED8BB95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7E774AF-E34B-D749-B240-50276212704B}" type="slidenum">
              <a:rPr lang="en-US" altLang="x-none" sz="1200"/>
              <a:pPr/>
              <a:t>31</a:t>
            </a:fld>
            <a:endParaRPr lang="en-US" altLang="x-none" sz="1200"/>
          </a:p>
        </p:txBody>
      </p:sp>
      <p:sp>
        <p:nvSpPr>
          <p:cNvPr id="196611" name="Rectangle 2">
            <a:extLst>
              <a:ext uri="{FF2B5EF4-FFF2-40B4-BE49-F238E27FC236}">
                <a16:creationId xmlns:a16="http://schemas.microsoft.com/office/drawing/2014/main" xmlns="" id="{C7E30E4D-E32F-1C46-9EE0-6DCEC43FB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>
            <a:extLst>
              <a:ext uri="{FF2B5EF4-FFF2-40B4-BE49-F238E27FC236}">
                <a16:creationId xmlns:a16="http://schemas.microsoft.com/office/drawing/2014/main" xmlns="" id="{6D279083-9778-0248-B837-7AB8FDD98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14.16 Albinism: a recessive trait.</a:t>
            </a:r>
          </a:p>
        </p:txBody>
      </p:sp>
    </p:spTree>
    <p:extLst>
      <p:ext uri="{BB962C8B-B14F-4D97-AF65-F5344CB8AC3E}">
        <p14:creationId xmlns:p14="http://schemas.microsoft.com/office/powerpoint/2010/main" xmlns="" val="18830648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>
            <a:extLst>
              <a:ext uri="{FF2B5EF4-FFF2-40B4-BE49-F238E27FC236}">
                <a16:creationId xmlns:a16="http://schemas.microsoft.com/office/drawing/2014/main" xmlns="" id="{2A7DB10E-944B-0F44-B925-C45B21C77A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3EC24F94-186D-184D-972D-F336075D720B}" type="slidenum">
              <a:rPr lang="en-US" altLang="x-none" sz="1200"/>
              <a:pPr/>
              <a:t>32</a:t>
            </a:fld>
            <a:endParaRPr lang="en-US" altLang="x-none" sz="1200"/>
          </a:p>
        </p:txBody>
      </p:sp>
      <p:sp>
        <p:nvSpPr>
          <p:cNvPr id="197635" name="Rectangle 2">
            <a:extLst>
              <a:ext uri="{FF2B5EF4-FFF2-40B4-BE49-F238E27FC236}">
                <a16:creationId xmlns:a16="http://schemas.microsoft.com/office/drawing/2014/main" xmlns="" id="{E45EAB8C-F2CC-C647-93FF-A470BAA0AD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7636" name="Rectangle 3">
            <a:extLst>
              <a:ext uri="{FF2B5EF4-FFF2-40B4-BE49-F238E27FC236}">
                <a16:creationId xmlns:a16="http://schemas.microsoft.com/office/drawing/2014/main" xmlns="" id="{8BF11588-2DC5-3C49-A4E0-312ABECDB3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4038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>
            <a:extLst>
              <a:ext uri="{FF2B5EF4-FFF2-40B4-BE49-F238E27FC236}">
                <a16:creationId xmlns:a16="http://schemas.microsoft.com/office/drawing/2014/main" xmlns="" id="{623E89D0-6B19-714E-B937-10E901303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5E487AA8-6F42-684B-8A31-3408CD058E23}" type="slidenum">
              <a:rPr lang="en-US" altLang="x-none" sz="1200"/>
              <a:pPr/>
              <a:t>33</a:t>
            </a:fld>
            <a:endParaRPr lang="en-US" altLang="x-none" sz="1200"/>
          </a:p>
        </p:txBody>
      </p:sp>
      <p:sp>
        <p:nvSpPr>
          <p:cNvPr id="198659" name="Rectangle 2">
            <a:extLst>
              <a:ext uri="{FF2B5EF4-FFF2-40B4-BE49-F238E27FC236}">
                <a16:creationId xmlns:a16="http://schemas.microsoft.com/office/drawing/2014/main" xmlns="" id="{F9E3E568-CD00-CE40-BE5D-5DC29A549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8660" name="Rectangle 3">
            <a:extLst>
              <a:ext uri="{FF2B5EF4-FFF2-40B4-BE49-F238E27FC236}">
                <a16:creationId xmlns:a16="http://schemas.microsoft.com/office/drawing/2014/main" xmlns="" id="{007BCE7D-EA41-6C44-9985-D25FED4F1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0873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>
            <a:extLst>
              <a:ext uri="{FF2B5EF4-FFF2-40B4-BE49-F238E27FC236}">
                <a16:creationId xmlns:a16="http://schemas.microsoft.com/office/drawing/2014/main" xmlns="" id="{5563F138-9D4B-9941-8533-3B4A640C7F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10AABC8A-8536-EC4D-ABAC-9B1320CDFB8C}" type="slidenum">
              <a:rPr lang="en-US" altLang="x-none" sz="1200"/>
              <a:pPr/>
              <a:t>34</a:t>
            </a:fld>
            <a:endParaRPr lang="en-US" altLang="x-none" sz="1200"/>
          </a:p>
        </p:txBody>
      </p:sp>
      <p:sp>
        <p:nvSpPr>
          <p:cNvPr id="199683" name="Rectangle 2">
            <a:extLst>
              <a:ext uri="{FF2B5EF4-FFF2-40B4-BE49-F238E27FC236}">
                <a16:creationId xmlns:a16="http://schemas.microsoft.com/office/drawing/2014/main" xmlns="" id="{F02A4E50-097E-4049-87B8-60FCE6291A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9684" name="Rectangle 3">
            <a:extLst>
              <a:ext uri="{FF2B5EF4-FFF2-40B4-BE49-F238E27FC236}">
                <a16:creationId xmlns:a16="http://schemas.microsoft.com/office/drawing/2014/main" xmlns="" id="{9128962C-669E-6541-A6A7-3C7F6EBCD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3956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>
            <a:extLst>
              <a:ext uri="{FF2B5EF4-FFF2-40B4-BE49-F238E27FC236}">
                <a16:creationId xmlns:a16="http://schemas.microsoft.com/office/drawing/2014/main" xmlns="" id="{34769824-BF98-7F46-91D0-85FB6A2F7B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BC9B6F7-D94F-3345-B6B9-580D1FCDE297}" type="slidenum">
              <a:rPr lang="en-US" altLang="x-none" sz="1200"/>
              <a:pPr/>
              <a:t>35</a:t>
            </a:fld>
            <a:endParaRPr lang="en-US" altLang="x-none" sz="1200"/>
          </a:p>
        </p:txBody>
      </p:sp>
      <p:sp>
        <p:nvSpPr>
          <p:cNvPr id="200707" name="Rectangle 2">
            <a:extLst>
              <a:ext uri="{FF2B5EF4-FFF2-40B4-BE49-F238E27FC236}">
                <a16:creationId xmlns:a16="http://schemas.microsoft.com/office/drawing/2014/main" xmlns="" id="{A5756CA0-4D6F-BF46-ACFA-2312E4C559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0708" name="Rectangle 3">
            <a:extLst>
              <a:ext uri="{FF2B5EF4-FFF2-40B4-BE49-F238E27FC236}">
                <a16:creationId xmlns:a16="http://schemas.microsoft.com/office/drawing/2014/main" xmlns="" id="{96A88953-134E-3546-837E-750DD9530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2610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>
            <a:extLst>
              <a:ext uri="{FF2B5EF4-FFF2-40B4-BE49-F238E27FC236}">
                <a16:creationId xmlns:a16="http://schemas.microsoft.com/office/drawing/2014/main" xmlns="" id="{8CEDF58C-AFDA-4143-8392-9C476EE51B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909DB5F-7E7B-4845-ABF6-6FF4267CBFCA}" type="slidenum">
              <a:rPr lang="en-US" altLang="x-none" sz="1200"/>
              <a:pPr/>
              <a:t>36</a:t>
            </a:fld>
            <a:endParaRPr lang="en-US" altLang="x-none" sz="1200"/>
          </a:p>
        </p:txBody>
      </p:sp>
      <p:sp>
        <p:nvSpPr>
          <p:cNvPr id="201731" name="Rectangle 2">
            <a:extLst>
              <a:ext uri="{FF2B5EF4-FFF2-40B4-BE49-F238E27FC236}">
                <a16:creationId xmlns:a16="http://schemas.microsoft.com/office/drawing/2014/main" xmlns="" id="{0E619E0B-00BF-704A-9396-0DBFB139CE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1732" name="Rectangle 3">
            <a:extLst>
              <a:ext uri="{FF2B5EF4-FFF2-40B4-BE49-F238E27FC236}">
                <a16:creationId xmlns:a16="http://schemas.microsoft.com/office/drawing/2014/main" xmlns="" id="{576B1590-4FD4-834D-920D-D8E88E2A1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9279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>
            <a:extLst>
              <a:ext uri="{FF2B5EF4-FFF2-40B4-BE49-F238E27FC236}">
                <a16:creationId xmlns:a16="http://schemas.microsoft.com/office/drawing/2014/main" xmlns="" id="{4F36B7E5-C1E8-4B44-8089-A72F57E749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901ECABA-8732-0943-8EF9-1FA84697CB69}" type="slidenum">
              <a:rPr lang="en-US" altLang="x-none" sz="1200"/>
              <a:pPr/>
              <a:t>37</a:t>
            </a:fld>
            <a:endParaRPr lang="en-US" altLang="x-none" sz="1200"/>
          </a:p>
        </p:txBody>
      </p:sp>
      <p:sp>
        <p:nvSpPr>
          <p:cNvPr id="202755" name="Rectangle 2">
            <a:extLst>
              <a:ext uri="{FF2B5EF4-FFF2-40B4-BE49-F238E27FC236}">
                <a16:creationId xmlns:a16="http://schemas.microsoft.com/office/drawing/2014/main" xmlns="" id="{9F4F53D1-C18F-5943-8A90-B121FEFE9C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>
            <a:extLst>
              <a:ext uri="{FF2B5EF4-FFF2-40B4-BE49-F238E27FC236}">
                <a16:creationId xmlns:a16="http://schemas.microsoft.com/office/drawing/2014/main" xmlns="" id="{10C34A93-3604-C944-BBC3-957627A94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14.17 Achondroplasia: a dominant trait.</a:t>
            </a:r>
          </a:p>
        </p:txBody>
      </p:sp>
    </p:spTree>
    <p:extLst>
      <p:ext uri="{BB962C8B-B14F-4D97-AF65-F5344CB8AC3E}">
        <p14:creationId xmlns:p14="http://schemas.microsoft.com/office/powerpoint/2010/main" xmlns="" val="30311637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>
            <a:extLst>
              <a:ext uri="{FF2B5EF4-FFF2-40B4-BE49-F238E27FC236}">
                <a16:creationId xmlns:a16="http://schemas.microsoft.com/office/drawing/2014/main" xmlns="" id="{0220C0E1-0B39-EF4E-BA3E-230230B48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7A67D2B8-93CC-F54A-9034-E5D4F1995CB6}" type="slidenum">
              <a:rPr lang="en-US" altLang="x-none" sz="1200"/>
              <a:pPr/>
              <a:t>38</a:t>
            </a:fld>
            <a:endParaRPr lang="en-US" altLang="x-none" sz="1200"/>
          </a:p>
        </p:txBody>
      </p:sp>
      <p:sp>
        <p:nvSpPr>
          <p:cNvPr id="204803" name="Rectangle 2">
            <a:extLst>
              <a:ext uri="{FF2B5EF4-FFF2-40B4-BE49-F238E27FC236}">
                <a16:creationId xmlns:a16="http://schemas.microsoft.com/office/drawing/2014/main" xmlns="" id="{EE2E26DA-5A26-3748-8CBB-98D24D8295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04" name="Rectangle 3">
            <a:extLst>
              <a:ext uri="{FF2B5EF4-FFF2-40B4-BE49-F238E27FC236}">
                <a16:creationId xmlns:a16="http://schemas.microsoft.com/office/drawing/2014/main" xmlns="" id="{F43A1556-5B71-6140-B764-72FBA138D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909633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>
            <a:extLst>
              <a:ext uri="{FF2B5EF4-FFF2-40B4-BE49-F238E27FC236}">
                <a16:creationId xmlns:a16="http://schemas.microsoft.com/office/drawing/2014/main" xmlns="" id="{05610441-E3C0-BD44-AA3C-516E81171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FE48F059-8FAF-374F-84E5-5FB2F0888D71}" type="slidenum">
              <a:rPr lang="en-US" altLang="x-none" sz="1200"/>
              <a:pPr/>
              <a:t>39</a:t>
            </a:fld>
            <a:endParaRPr lang="en-US" altLang="x-none" sz="1200"/>
          </a:p>
        </p:txBody>
      </p:sp>
      <p:sp>
        <p:nvSpPr>
          <p:cNvPr id="206851" name="Rectangle 2">
            <a:extLst>
              <a:ext uri="{FF2B5EF4-FFF2-40B4-BE49-F238E27FC236}">
                <a16:creationId xmlns:a16="http://schemas.microsoft.com/office/drawing/2014/main" xmlns="" id="{04807487-C88B-3842-9C8A-2932256A09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6852" name="Rectangle 3">
            <a:extLst>
              <a:ext uri="{FF2B5EF4-FFF2-40B4-BE49-F238E27FC236}">
                <a16:creationId xmlns:a16="http://schemas.microsoft.com/office/drawing/2014/main" xmlns="" id="{7CF2B845-941C-7543-AF65-E3B9B0BA4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25834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>
            <a:extLst>
              <a:ext uri="{FF2B5EF4-FFF2-40B4-BE49-F238E27FC236}">
                <a16:creationId xmlns:a16="http://schemas.microsoft.com/office/drawing/2014/main" xmlns="" id="{DF6F9606-9E4C-574E-9C56-F6592ACD4F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EA1BA520-F697-414E-96CB-F0931E9DA725}" type="slidenum">
              <a:rPr lang="en-US" altLang="x-none" sz="1200"/>
              <a:pPr/>
              <a:t>40</a:t>
            </a:fld>
            <a:endParaRPr lang="en-US" altLang="x-none" sz="1200"/>
          </a:p>
        </p:txBody>
      </p:sp>
      <p:sp>
        <p:nvSpPr>
          <p:cNvPr id="207875" name="Rectangle 2">
            <a:extLst>
              <a:ext uri="{FF2B5EF4-FFF2-40B4-BE49-F238E27FC236}">
                <a16:creationId xmlns:a16="http://schemas.microsoft.com/office/drawing/2014/main" xmlns="" id="{FD5822BA-67BA-F945-96C7-0AB72C3DFB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7876" name="Rectangle 3">
            <a:extLst>
              <a:ext uri="{FF2B5EF4-FFF2-40B4-BE49-F238E27FC236}">
                <a16:creationId xmlns:a16="http://schemas.microsoft.com/office/drawing/2014/main" xmlns="" id="{1BD1A7D8-5E39-2F4A-9989-B98AA191E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050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>
            <a:extLst>
              <a:ext uri="{FF2B5EF4-FFF2-40B4-BE49-F238E27FC236}">
                <a16:creationId xmlns:a16="http://schemas.microsoft.com/office/drawing/2014/main" xmlns="" id="{9AB93103-58B7-B948-BF79-F6BA83DB7A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F3CA24-5CB6-A640-9BF4-D710F33AF43C}" type="slidenum">
              <a:rPr lang="en-US" altLang="x-none" sz="1200"/>
              <a:pPr/>
              <a:t>5</a:t>
            </a:fld>
            <a:endParaRPr lang="en-US" altLang="x-none" sz="1200"/>
          </a:p>
        </p:txBody>
      </p:sp>
      <p:sp>
        <p:nvSpPr>
          <p:cNvPr id="163843" name="Rectangle 2">
            <a:extLst>
              <a:ext uri="{FF2B5EF4-FFF2-40B4-BE49-F238E27FC236}">
                <a16:creationId xmlns:a16="http://schemas.microsoft.com/office/drawing/2014/main" xmlns="" id="{F35F7097-916A-D241-ADC6-160C9B85EC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>
            <a:extLst>
              <a:ext uri="{FF2B5EF4-FFF2-40B4-BE49-F238E27FC236}">
                <a16:creationId xmlns:a16="http://schemas.microsoft.com/office/drawing/2014/main" xmlns="" id="{1EAB379F-50C0-9543-9766-8D7ED9AFA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xmlns="" val="29265726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>
            <a:extLst>
              <a:ext uri="{FF2B5EF4-FFF2-40B4-BE49-F238E27FC236}">
                <a16:creationId xmlns:a16="http://schemas.microsoft.com/office/drawing/2014/main" xmlns="" id="{355C89BD-68B4-CA45-854E-4904255FB2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A5D997-36AB-134C-AFEF-050540409AEB}" type="slidenum">
              <a:rPr lang="en-US" altLang="x-none" sz="1200"/>
              <a:pPr/>
              <a:t>41</a:t>
            </a:fld>
            <a:endParaRPr lang="en-US" altLang="x-none" sz="1200"/>
          </a:p>
        </p:txBody>
      </p:sp>
      <p:sp>
        <p:nvSpPr>
          <p:cNvPr id="208899" name="Rectangle 2">
            <a:extLst>
              <a:ext uri="{FF2B5EF4-FFF2-40B4-BE49-F238E27FC236}">
                <a16:creationId xmlns:a16="http://schemas.microsoft.com/office/drawing/2014/main" xmlns="" id="{C214910E-9AC1-5246-89C2-6BFA39A52D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8900" name="Rectangle 3">
            <a:extLst>
              <a:ext uri="{FF2B5EF4-FFF2-40B4-BE49-F238E27FC236}">
                <a16:creationId xmlns:a16="http://schemas.microsoft.com/office/drawing/2014/main" xmlns="" id="{9C5F209D-2345-AA45-96E6-A3E1C5998A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1422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>
            <a:extLst>
              <a:ext uri="{FF2B5EF4-FFF2-40B4-BE49-F238E27FC236}">
                <a16:creationId xmlns:a16="http://schemas.microsoft.com/office/drawing/2014/main" xmlns="" id="{48AD1456-3E27-714B-B28A-BC11C7E809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741AC9F-B55C-3240-A315-4411BA81BD59}" type="slidenum">
              <a:rPr lang="en-US" altLang="x-none" sz="1200"/>
              <a:pPr/>
              <a:t>42</a:t>
            </a:fld>
            <a:endParaRPr lang="en-US" altLang="x-none" sz="1200"/>
          </a:p>
        </p:txBody>
      </p:sp>
      <p:sp>
        <p:nvSpPr>
          <p:cNvPr id="215043" name="Rectangle 2">
            <a:extLst>
              <a:ext uri="{FF2B5EF4-FFF2-40B4-BE49-F238E27FC236}">
                <a16:creationId xmlns:a16="http://schemas.microsoft.com/office/drawing/2014/main" xmlns="" id="{D365DF06-DF8E-1948-8C32-3AC50AC81F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>
            <a:extLst>
              <a:ext uri="{FF2B5EF4-FFF2-40B4-BE49-F238E27FC236}">
                <a16:creationId xmlns:a16="http://schemas.microsoft.com/office/drawing/2014/main" xmlns="" id="{32D8907E-39C9-0D4E-9685-8DBB5A4B96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14.UN03 Summary figure, Concept 14.3 </a:t>
            </a:r>
          </a:p>
        </p:txBody>
      </p:sp>
    </p:spTree>
    <p:extLst>
      <p:ext uri="{BB962C8B-B14F-4D97-AF65-F5344CB8AC3E}">
        <p14:creationId xmlns:p14="http://schemas.microsoft.com/office/powerpoint/2010/main" xmlns="" val="260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>
            <a:extLst>
              <a:ext uri="{FF2B5EF4-FFF2-40B4-BE49-F238E27FC236}">
                <a16:creationId xmlns:a16="http://schemas.microsoft.com/office/drawing/2014/main" xmlns="" id="{8C2A7013-3F80-844B-AFA1-F5753CE82F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D0B4A5E-91DF-5B44-8E3E-11080AA2C861}" type="slidenum">
              <a:rPr lang="en-US" altLang="x-none" sz="1200"/>
              <a:pPr/>
              <a:t>43</a:t>
            </a:fld>
            <a:endParaRPr lang="en-US" altLang="x-none" sz="1200"/>
          </a:p>
        </p:txBody>
      </p:sp>
      <p:sp>
        <p:nvSpPr>
          <p:cNvPr id="216067" name="Rectangle 2">
            <a:extLst>
              <a:ext uri="{FF2B5EF4-FFF2-40B4-BE49-F238E27FC236}">
                <a16:creationId xmlns:a16="http://schemas.microsoft.com/office/drawing/2014/main" xmlns="" id="{667A6BFF-4F65-C543-9739-095C0A6C6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>
            <a:extLst>
              <a:ext uri="{FF2B5EF4-FFF2-40B4-BE49-F238E27FC236}">
                <a16:creationId xmlns:a16="http://schemas.microsoft.com/office/drawing/2014/main" xmlns="" id="{11586D84-3A5E-B04F-B39A-2E2D3DF64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14.UN04 Summary figure, Concept 14.3 </a:t>
            </a:r>
          </a:p>
        </p:txBody>
      </p:sp>
    </p:spTree>
    <p:extLst>
      <p:ext uri="{BB962C8B-B14F-4D97-AF65-F5344CB8AC3E}">
        <p14:creationId xmlns:p14="http://schemas.microsoft.com/office/powerpoint/2010/main" xmlns="" val="3245250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>
            <a:extLst>
              <a:ext uri="{FF2B5EF4-FFF2-40B4-BE49-F238E27FC236}">
                <a16:creationId xmlns:a16="http://schemas.microsoft.com/office/drawing/2014/main" xmlns="" id="{9B41AEB6-1EC1-6341-96B5-47EA8BB78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AE4F3033-493B-094B-8D8E-75591C506DC1}" type="slidenum">
              <a:rPr lang="en-US" altLang="x-none" sz="1200"/>
              <a:pPr/>
              <a:t>44</a:t>
            </a:fld>
            <a:endParaRPr lang="en-US" altLang="x-none" sz="1200"/>
          </a:p>
        </p:txBody>
      </p:sp>
      <p:sp>
        <p:nvSpPr>
          <p:cNvPr id="217091" name="Rectangle 2">
            <a:extLst>
              <a:ext uri="{FF2B5EF4-FFF2-40B4-BE49-F238E27FC236}">
                <a16:creationId xmlns:a16="http://schemas.microsoft.com/office/drawing/2014/main" xmlns="" id="{7B258405-B9F8-574B-BEC2-E7045FB3B6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>
            <a:extLst>
              <a:ext uri="{FF2B5EF4-FFF2-40B4-BE49-F238E27FC236}">
                <a16:creationId xmlns:a16="http://schemas.microsoft.com/office/drawing/2014/main" xmlns="" id="{E754A26C-7039-E749-BE74-0BCCBB785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14.UN05 Test Your Understanding, question 7 </a:t>
            </a:r>
          </a:p>
        </p:txBody>
      </p:sp>
    </p:spTree>
    <p:extLst>
      <p:ext uri="{BB962C8B-B14F-4D97-AF65-F5344CB8AC3E}">
        <p14:creationId xmlns:p14="http://schemas.microsoft.com/office/powerpoint/2010/main" xmlns="" val="3042784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>
            <a:extLst>
              <a:ext uri="{FF2B5EF4-FFF2-40B4-BE49-F238E27FC236}">
                <a16:creationId xmlns:a16="http://schemas.microsoft.com/office/drawing/2014/main" xmlns="" id="{9FB2162C-1B76-D84E-B41A-5033AF2325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D647A7C0-C81F-BB48-AB88-35F32DF7058E}" type="slidenum">
              <a:rPr lang="en-US" altLang="x-none" sz="1200"/>
              <a:pPr/>
              <a:t>6</a:t>
            </a:fld>
            <a:endParaRPr lang="en-US" altLang="x-none" sz="1200"/>
          </a:p>
        </p:txBody>
      </p:sp>
      <p:sp>
        <p:nvSpPr>
          <p:cNvPr id="164867" name="Rectangle 2">
            <a:extLst>
              <a:ext uri="{FF2B5EF4-FFF2-40B4-BE49-F238E27FC236}">
                <a16:creationId xmlns:a16="http://schemas.microsoft.com/office/drawing/2014/main" xmlns="" id="{57909A4D-47C1-3046-B0C3-42FFBC613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>
            <a:extLst>
              <a:ext uri="{FF2B5EF4-FFF2-40B4-BE49-F238E27FC236}">
                <a16:creationId xmlns:a16="http://schemas.microsoft.com/office/drawing/2014/main" xmlns="" id="{3ECA3928-32AB-7D40-8395-514DBBF8E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xmlns="" val="1760311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>
            <a:extLst>
              <a:ext uri="{FF2B5EF4-FFF2-40B4-BE49-F238E27FC236}">
                <a16:creationId xmlns:a16="http://schemas.microsoft.com/office/drawing/2014/main" xmlns="" id="{D51802DD-B0FA-D644-A788-C1AD936B87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6975846B-7146-4445-8135-A995340FDE32}" type="slidenum">
              <a:rPr lang="en-US" altLang="x-none" sz="1200"/>
              <a:pPr/>
              <a:t>7</a:t>
            </a:fld>
            <a:endParaRPr lang="en-US" altLang="x-none" sz="1200"/>
          </a:p>
        </p:txBody>
      </p:sp>
      <p:sp>
        <p:nvSpPr>
          <p:cNvPr id="165891" name="Rectangle 2">
            <a:extLst>
              <a:ext uri="{FF2B5EF4-FFF2-40B4-BE49-F238E27FC236}">
                <a16:creationId xmlns:a16="http://schemas.microsoft.com/office/drawing/2014/main" xmlns="" id="{967FF627-7DA0-CD40-904E-F60428804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>
            <a:extLst>
              <a:ext uri="{FF2B5EF4-FFF2-40B4-BE49-F238E27FC236}">
                <a16:creationId xmlns:a16="http://schemas.microsoft.com/office/drawing/2014/main" xmlns="" id="{EEE41688-925C-A74C-A378-4C416C66B0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x-none">
                <a:latin typeface="Arial" panose="020B0604020202020204" pitchFamily="34" charset="0"/>
                <a:ea typeface="ヒラギノ角ゴ Pro W3" panose="020B0300000000000000" pitchFamily="34" charset="-128"/>
              </a:rPr>
              <a:t>Figure 14.10 Incomplete dominance in snapdragon color.</a:t>
            </a:r>
          </a:p>
        </p:txBody>
      </p:sp>
    </p:spTree>
    <p:extLst>
      <p:ext uri="{BB962C8B-B14F-4D97-AF65-F5344CB8AC3E}">
        <p14:creationId xmlns:p14="http://schemas.microsoft.com/office/powerpoint/2010/main" xmlns="" val="3616590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>
            <a:extLst>
              <a:ext uri="{FF2B5EF4-FFF2-40B4-BE49-F238E27FC236}">
                <a16:creationId xmlns:a16="http://schemas.microsoft.com/office/drawing/2014/main" xmlns="" id="{352EDB84-80EF-D049-9539-E0DA7D20CD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05016CFA-538E-894B-B1D1-F23D9028B976}" type="slidenum">
              <a:rPr lang="en-US" altLang="x-none" sz="1200"/>
              <a:pPr/>
              <a:t>8</a:t>
            </a:fld>
            <a:endParaRPr lang="en-US" altLang="x-none" sz="1200"/>
          </a:p>
        </p:txBody>
      </p:sp>
      <p:sp>
        <p:nvSpPr>
          <p:cNvPr id="166915" name="Rectangle 2">
            <a:extLst>
              <a:ext uri="{FF2B5EF4-FFF2-40B4-BE49-F238E27FC236}">
                <a16:creationId xmlns:a16="http://schemas.microsoft.com/office/drawing/2014/main" xmlns="" id="{59388AD3-3B52-9C4D-8FA5-F80FD3B5A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6916" name="Rectangle 3">
            <a:extLst>
              <a:ext uri="{FF2B5EF4-FFF2-40B4-BE49-F238E27FC236}">
                <a16:creationId xmlns:a16="http://schemas.microsoft.com/office/drawing/2014/main" xmlns="" id="{D08D0C65-EDCB-A540-BADC-7697C6025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2772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xmlns="" id="{3195412C-1A47-B847-8A04-080898D79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B7BFB30E-1118-F646-BC69-99F3F4C91EF8}" type="slidenum">
              <a:rPr lang="en-US" altLang="x-none" sz="1200"/>
              <a:pPr/>
              <a:t>9</a:t>
            </a:fld>
            <a:endParaRPr lang="en-US" altLang="x-none" sz="1200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xmlns="" id="{EC8B79AD-EDE7-2F40-9191-B186E4D170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xmlns="" id="{A8A17F39-A7A0-7043-802A-CBBFB45F6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349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>
            <a:extLst>
              <a:ext uri="{FF2B5EF4-FFF2-40B4-BE49-F238E27FC236}">
                <a16:creationId xmlns:a16="http://schemas.microsoft.com/office/drawing/2014/main" xmlns="" id="{5DBD23D4-0D7F-994D-8273-EA0EFAE1FC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C9189E8F-9BB5-EA4F-B352-2489D13C3BF1}" type="slidenum">
              <a:rPr lang="en-US" altLang="x-none" sz="1200"/>
              <a:pPr/>
              <a:t>10</a:t>
            </a:fld>
            <a:endParaRPr lang="en-US" altLang="x-none" sz="1200"/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xmlns="" id="{EE3A4BB0-E52F-1047-8BFC-F9B5F16F8A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8964" name="Rectangle 3">
            <a:extLst>
              <a:ext uri="{FF2B5EF4-FFF2-40B4-BE49-F238E27FC236}">
                <a16:creationId xmlns:a16="http://schemas.microsoft.com/office/drawing/2014/main" xmlns="" id="{0F5F147A-3159-6649-99C4-E51805D05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x-none" altLang="x-none">
              <a:latin typeface="Arial" panose="020B0604020202020204" pitchFamily="34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33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636BD6-913E-3148-B3B1-4E246F8399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Non-Mendelian</a:t>
            </a:r>
            <a:r>
              <a:rPr lang="tr-TR" dirty="0"/>
              <a:t> Genetics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BE756B-02EF-BB48-AFC0-16C894916A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57384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6886BB42-E830-EA4F-8C67-1B54BBCC0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3981450"/>
          </a:xfrm>
        </p:spPr>
        <p:txBody>
          <a:bodyPr/>
          <a:lstStyle/>
          <a:p>
            <a:pPr eaLnBrk="1" hangingPunct="1">
              <a:buFont typeface="Times" pitchFamily="2" charset="0"/>
              <a:buNone/>
            </a:pPr>
            <a:r>
              <a:rPr lang="en-US" altLang="x-none" b="1"/>
              <a:t>Frequency of Dominant Alleles</a:t>
            </a:r>
            <a:endParaRPr lang="en-US" altLang="x-none"/>
          </a:p>
          <a:p>
            <a:pPr eaLnBrk="1" hangingPunct="1"/>
            <a:r>
              <a:rPr lang="en-US" altLang="x-none"/>
              <a:t>Dominant alleles are not necessarily more common in populations than recessive alleles</a:t>
            </a:r>
          </a:p>
          <a:p>
            <a:pPr eaLnBrk="1" hangingPunct="1"/>
            <a:r>
              <a:rPr lang="en-US" altLang="x-none"/>
              <a:t>For example, one baby out of 400 in the United States is born with extra fingers or toes</a:t>
            </a:r>
          </a:p>
        </p:txBody>
      </p:sp>
      <p:sp>
        <p:nvSpPr>
          <p:cNvPr id="57348" name="Rectangle 9">
            <a:extLst>
              <a:ext uri="{FF2B5EF4-FFF2-40B4-BE49-F238E27FC236}">
                <a16:creationId xmlns:a16="http://schemas.microsoft.com/office/drawing/2014/main" xmlns="" id="{0BF6F5F6-1216-D64B-A355-B7F76C0D7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  <p:sp>
        <p:nvSpPr>
          <p:cNvPr id="57350" name="Rectangle 13">
            <a:extLst>
              <a:ext uri="{FF2B5EF4-FFF2-40B4-BE49-F238E27FC236}">
                <a16:creationId xmlns:a16="http://schemas.microsoft.com/office/drawing/2014/main" xmlns="" id="{F0785486-D50E-934E-996D-3E9245C1F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  <p:sp>
        <p:nvSpPr>
          <p:cNvPr id="57352" name="Rectangle 17">
            <a:extLst>
              <a:ext uri="{FF2B5EF4-FFF2-40B4-BE49-F238E27FC236}">
                <a16:creationId xmlns:a16="http://schemas.microsoft.com/office/drawing/2014/main" xmlns="" id="{C2E917DA-1D05-3F48-9DE9-3FDA89663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22851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xmlns="" id="{AD1839A4-59EB-0E46-91C3-716602685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3683000"/>
          </a:xfrm>
        </p:spPr>
        <p:txBody>
          <a:bodyPr/>
          <a:lstStyle/>
          <a:p>
            <a:pPr eaLnBrk="1" hangingPunct="1"/>
            <a:r>
              <a:rPr lang="en-US" altLang="x-none"/>
              <a:t>The allele for this unusual trait is dominant to the allele for the more common trait of five digits per appendage</a:t>
            </a:r>
          </a:p>
          <a:p>
            <a:pPr eaLnBrk="1" hangingPunct="1"/>
            <a:r>
              <a:rPr lang="en-US" altLang="x-none"/>
              <a:t>In this example, the recessive allele is far more prevalent than the population’s dominant allele</a:t>
            </a:r>
          </a:p>
        </p:txBody>
      </p:sp>
      <p:sp>
        <p:nvSpPr>
          <p:cNvPr id="58372" name="Rectangle 9">
            <a:extLst>
              <a:ext uri="{FF2B5EF4-FFF2-40B4-BE49-F238E27FC236}">
                <a16:creationId xmlns:a16="http://schemas.microsoft.com/office/drawing/2014/main" xmlns="" id="{ED35A026-4ADE-F245-A9ED-D3EF6ECC4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185730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96D7D48D-112B-7A46-B0F1-F980882A87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Multiple Alleles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xmlns="" id="{FC9AA161-A452-754E-8383-06D5579CC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401764"/>
            <a:ext cx="8534400" cy="5303837"/>
          </a:xfrm>
        </p:spPr>
        <p:txBody>
          <a:bodyPr/>
          <a:lstStyle/>
          <a:p>
            <a:pPr marL="350838" indent="-350838">
              <a:lnSpc>
                <a:spcPct val="90000"/>
              </a:lnSpc>
            </a:pPr>
            <a:r>
              <a:rPr lang="en-US" altLang="x-none"/>
              <a:t>Most genes exist in populations in more than two allelic forms</a:t>
            </a:r>
          </a:p>
          <a:p>
            <a:pPr marL="350838" indent="-350838">
              <a:lnSpc>
                <a:spcPct val="90000"/>
              </a:lnSpc>
            </a:pPr>
            <a:r>
              <a:rPr lang="en-US" altLang="x-none"/>
              <a:t>For example, the  four phenotypes of the ABO blood group in humans are determined by three alleles for the enzyme (I) that attaches A or B carbohydrates to red blood cells: </a:t>
            </a:r>
            <a:r>
              <a:rPr lang="en-US" altLang="x-none" i="1"/>
              <a:t>I</a:t>
            </a:r>
            <a:r>
              <a:rPr lang="en-US" altLang="x-none" i="1" baseline="30000"/>
              <a:t>A</a:t>
            </a:r>
            <a:r>
              <a:rPr lang="en-US" altLang="x-none"/>
              <a:t>, </a:t>
            </a:r>
            <a:r>
              <a:rPr lang="en-US" altLang="x-none" i="1"/>
              <a:t>I</a:t>
            </a:r>
            <a:r>
              <a:rPr lang="en-US" altLang="x-none" i="1" baseline="30000"/>
              <a:t>B</a:t>
            </a:r>
            <a:r>
              <a:rPr lang="en-US" altLang="x-none"/>
              <a:t>, and </a:t>
            </a:r>
            <a:r>
              <a:rPr lang="en-US" altLang="x-none" i="1"/>
              <a:t>i</a:t>
            </a:r>
            <a:r>
              <a:rPr lang="en-US" altLang="x-none"/>
              <a:t>.</a:t>
            </a:r>
          </a:p>
          <a:p>
            <a:pPr marL="350838" indent="-350838">
              <a:lnSpc>
                <a:spcPct val="90000"/>
              </a:lnSpc>
            </a:pPr>
            <a:r>
              <a:rPr lang="en-US" altLang="x-none"/>
              <a:t>The enzyme encoded by the</a:t>
            </a:r>
            <a:r>
              <a:rPr lang="en-US" altLang="x-none" i="1"/>
              <a:t> I</a:t>
            </a:r>
            <a:r>
              <a:rPr lang="en-US" altLang="x-none" i="1" baseline="30000"/>
              <a:t>A</a:t>
            </a:r>
            <a:r>
              <a:rPr lang="en-US" altLang="x-none"/>
              <a:t> allele adds the A carbohydrate, whereas the enzyme encoded by the </a:t>
            </a:r>
            <a:r>
              <a:rPr lang="en-US" altLang="x-none" i="1"/>
              <a:t>I</a:t>
            </a:r>
            <a:r>
              <a:rPr lang="en-US" altLang="x-none" i="1" baseline="30000"/>
              <a:t>B</a:t>
            </a:r>
            <a:r>
              <a:rPr lang="en-US" altLang="x-none"/>
              <a:t> allele adds the B carbohydrate; the enzyme encoded by the </a:t>
            </a:r>
            <a:r>
              <a:rPr lang="en-US" altLang="x-none" i="1"/>
              <a:t>i</a:t>
            </a:r>
            <a:r>
              <a:rPr lang="en-US" altLang="x-none"/>
              <a:t> allele adds neither</a:t>
            </a:r>
          </a:p>
        </p:txBody>
      </p:sp>
      <p:sp>
        <p:nvSpPr>
          <p:cNvPr id="59397" name="Rectangle 10">
            <a:extLst>
              <a:ext uri="{FF2B5EF4-FFF2-40B4-BE49-F238E27FC236}">
                <a16:creationId xmlns:a16="http://schemas.microsoft.com/office/drawing/2014/main" xmlns="" id="{8F7374A9-55D8-A64A-B3B2-6D65B376B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12396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xmlns="" id="{D0A15657-F56A-6A4B-92E4-81501C022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14.11</a:t>
            </a:r>
          </a:p>
        </p:txBody>
      </p:sp>
      <p:sp>
        <p:nvSpPr>
          <p:cNvPr id="60420" name="Text Box 5">
            <a:extLst>
              <a:ext uri="{FF2B5EF4-FFF2-40B4-BE49-F238E27FC236}">
                <a16:creationId xmlns:a16="http://schemas.microsoft.com/office/drawing/2014/main" xmlns="" id="{E13192C1-3241-5044-A1D5-7996E70BB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988" y="2168525"/>
            <a:ext cx="1776412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Carbohydrate</a:t>
            </a:r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xmlns="" id="{9F9C27A8-9F5E-4649-A7CA-934F450EE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576" y="1500188"/>
            <a:ext cx="796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Allele</a:t>
            </a:r>
          </a:p>
        </p:txBody>
      </p:sp>
      <p:sp>
        <p:nvSpPr>
          <p:cNvPr id="60422" name="Text Box 7">
            <a:extLst>
              <a:ext uri="{FF2B5EF4-FFF2-40B4-BE49-F238E27FC236}">
                <a16:creationId xmlns:a16="http://schemas.microsoft.com/office/drawing/2014/main" xmlns="" id="{32E2ADA6-B97E-B549-B422-71DE7FE19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454025"/>
            <a:ext cx="7240588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(a) The three alleles for the ABO blood groups and their</a:t>
            </a:r>
            <a:br>
              <a:rPr lang="en-US" altLang="x-none" sz="2100" b="1"/>
            </a:br>
            <a:r>
              <a:rPr lang="en-US" altLang="x-none" sz="2100" b="1"/>
              <a:t>      carbohydrates</a:t>
            </a:r>
          </a:p>
        </p:txBody>
      </p:sp>
      <p:sp>
        <p:nvSpPr>
          <p:cNvPr id="60423" name="Text Box 8">
            <a:extLst>
              <a:ext uri="{FF2B5EF4-FFF2-40B4-BE49-F238E27FC236}">
                <a16:creationId xmlns:a16="http://schemas.microsoft.com/office/drawing/2014/main" xmlns="" id="{140F346D-AB16-094F-8E98-9D899C27A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3040063"/>
            <a:ext cx="5588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(b) Blood group genotypes and phenotypes</a:t>
            </a:r>
          </a:p>
        </p:txBody>
      </p:sp>
      <p:sp>
        <p:nvSpPr>
          <p:cNvPr id="60424" name="Text Box 9">
            <a:extLst>
              <a:ext uri="{FF2B5EF4-FFF2-40B4-BE49-F238E27FC236}">
                <a16:creationId xmlns:a16="http://schemas.microsoft.com/office/drawing/2014/main" xmlns="" id="{FDADF879-9DCC-9642-AEF1-778054C26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13" y="3754438"/>
            <a:ext cx="132715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Genotype</a:t>
            </a:r>
          </a:p>
        </p:txBody>
      </p:sp>
      <p:sp>
        <p:nvSpPr>
          <p:cNvPr id="60425" name="Text Box 10">
            <a:extLst>
              <a:ext uri="{FF2B5EF4-FFF2-40B4-BE49-F238E27FC236}">
                <a16:creationId xmlns:a16="http://schemas.microsoft.com/office/drawing/2014/main" xmlns="" id="{D5D8C14D-CF74-274E-B776-0733CE032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9" y="4633914"/>
            <a:ext cx="185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Red blood cell</a:t>
            </a:r>
            <a:br>
              <a:rPr lang="en-US" altLang="x-none" sz="2100" b="1"/>
            </a:br>
            <a:r>
              <a:rPr lang="en-US" altLang="x-none" sz="2100" b="1"/>
              <a:t>appearance</a:t>
            </a:r>
          </a:p>
        </p:txBody>
      </p:sp>
      <p:sp>
        <p:nvSpPr>
          <p:cNvPr id="60426" name="Text Box 11">
            <a:extLst>
              <a:ext uri="{FF2B5EF4-FFF2-40B4-BE49-F238E27FC236}">
                <a16:creationId xmlns:a16="http://schemas.microsoft.com/office/drawing/2014/main" xmlns="" id="{347653DE-4E2A-BE4A-8FB0-7BB499E2B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9" y="5805489"/>
            <a:ext cx="185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Phenotype</a:t>
            </a:r>
            <a:br>
              <a:rPr lang="en-US" altLang="x-none" sz="2100" b="1"/>
            </a:br>
            <a:r>
              <a:rPr lang="en-US" altLang="x-none" sz="2100" b="1"/>
              <a:t>(blood group)</a:t>
            </a:r>
          </a:p>
        </p:txBody>
      </p:sp>
      <p:sp>
        <p:nvSpPr>
          <p:cNvPr id="60427" name="Text Box 12">
            <a:extLst>
              <a:ext uri="{FF2B5EF4-FFF2-40B4-BE49-F238E27FC236}">
                <a16:creationId xmlns:a16="http://schemas.microsoft.com/office/drawing/2014/main" xmlns="" id="{AA9FD99E-204C-414E-9743-ECB1F8F22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1" y="217963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A</a:t>
            </a:r>
          </a:p>
        </p:txBody>
      </p:sp>
      <p:sp>
        <p:nvSpPr>
          <p:cNvPr id="60428" name="Text Box 13">
            <a:extLst>
              <a:ext uri="{FF2B5EF4-FFF2-40B4-BE49-F238E27FC236}">
                <a16:creationId xmlns:a16="http://schemas.microsoft.com/office/drawing/2014/main" xmlns="" id="{15110176-54A1-5440-90C5-75449A206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6" y="5959476"/>
            <a:ext cx="257175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A</a:t>
            </a:r>
          </a:p>
        </p:txBody>
      </p:sp>
      <p:sp>
        <p:nvSpPr>
          <p:cNvPr id="60429" name="Text Box 14">
            <a:extLst>
              <a:ext uri="{FF2B5EF4-FFF2-40B4-BE49-F238E27FC236}">
                <a16:creationId xmlns:a16="http://schemas.microsoft.com/office/drawing/2014/main" xmlns="" id="{50C3309A-464E-1342-9E0B-1F37D8E9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1" y="217328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B</a:t>
            </a:r>
          </a:p>
        </p:txBody>
      </p:sp>
      <p:sp>
        <p:nvSpPr>
          <p:cNvPr id="60430" name="Text Box 15">
            <a:extLst>
              <a:ext uri="{FF2B5EF4-FFF2-40B4-BE49-F238E27FC236}">
                <a16:creationId xmlns:a16="http://schemas.microsoft.com/office/drawing/2014/main" xmlns="" id="{88DDF8A6-8FBE-7145-8D64-D6DAAF134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26" y="5965826"/>
            <a:ext cx="257175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B</a:t>
            </a:r>
          </a:p>
        </p:txBody>
      </p:sp>
      <p:sp>
        <p:nvSpPr>
          <p:cNvPr id="60431" name="Text Box 16">
            <a:extLst>
              <a:ext uri="{FF2B5EF4-FFF2-40B4-BE49-F238E27FC236}">
                <a16:creationId xmlns:a16="http://schemas.microsoft.com/office/drawing/2014/main" xmlns="" id="{CA322074-CFD4-714F-A32A-203B07895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7789" y="5964238"/>
            <a:ext cx="376237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AB</a:t>
            </a:r>
          </a:p>
        </p:txBody>
      </p:sp>
      <p:sp>
        <p:nvSpPr>
          <p:cNvPr id="60432" name="Text Box 17">
            <a:extLst>
              <a:ext uri="{FF2B5EF4-FFF2-40B4-BE49-F238E27FC236}">
                <a16:creationId xmlns:a16="http://schemas.microsoft.com/office/drawing/2014/main" xmlns="" id="{35161DDE-116C-C642-BA68-763D41327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050" y="2155826"/>
            <a:ext cx="693738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none</a:t>
            </a:r>
          </a:p>
        </p:txBody>
      </p:sp>
      <p:sp>
        <p:nvSpPr>
          <p:cNvPr id="60433" name="Text Box 18">
            <a:extLst>
              <a:ext uri="{FF2B5EF4-FFF2-40B4-BE49-F238E27FC236}">
                <a16:creationId xmlns:a16="http://schemas.microsoft.com/office/drawing/2014/main" xmlns="" id="{59435F40-F013-AE4E-AE6B-4A143A343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1314" y="5964238"/>
            <a:ext cx="257175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/>
              <a:t>O</a:t>
            </a:r>
          </a:p>
        </p:txBody>
      </p:sp>
      <p:sp>
        <p:nvSpPr>
          <p:cNvPr id="60434" name="Text Box 19">
            <a:extLst>
              <a:ext uri="{FF2B5EF4-FFF2-40B4-BE49-F238E27FC236}">
                <a16:creationId xmlns:a16="http://schemas.microsoft.com/office/drawing/2014/main" xmlns="" id="{2F1CB940-8F7B-2D45-BCF8-84F2B5D5F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3193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A</a:t>
            </a:r>
            <a:endParaRPr lang="en-US" altLang="x-none" sz="2100" b="1" i="1">
              <a:latin typeface="Times" pitchFamily="2" charset="0"/>
            </a:endParaRPr>
          </a:p>
        </p:txBody>
      </p:sp>
      <p:sp>
        <p:nvSpPr>
          <p:cNvPr id="60435" name="Text Box 20">
            <a:extLst>
              <a:ext uri="{FF2B5EF4-FFF2-40B4-BE49-F238E27FC236}">
                <a16:creationId xmlns:a16="http://schemas.microsoft.com/office/drawing/2014/main" xmlns="" id="{3FDE6087-AA0C-7644-AC0D-8F71D9C13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6275" y="15382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B</a:t>
            </a:r>
            <a:endParaRPr lang="en-US" altLang="x-none" sz="2100" b="1" i="1">
              <a:latin typeface="Times" pitchFamily="2" charset="0"/>
            </a:endParaRPr>
          </a:p>
        </p:txBody>
      </p:sp>
      <p:sp>
        <p:nvSpPr>
          <p:cNvPr id="60436" name="Text Box 21">
            <a:extLst>
              <a:ext uri="{FF2B5EF4-FFF2-40B4-BE49-F238E27FC236}">
                <a16:creationId xmlns:a16="http://schemas.microsoft.com/office/drawing/2014/main" xmlns="" id="{49E12210-27A5-B942-9044-01AFC84B0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3350" y="15382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</a:p>
        </p:txBody>
      </p:sp>
      <p:sp>
        <p:nvSpPr>
          <p:cNvPr id="60437" name="Text Box 22">
            <a:extLst>
              <a:ext uri="{FF2B5EF4-FFF2-40B4-BE49-F238E27FC236}">
                <a16:creationId xmlns:a16="http://schemas.microsoft.com/office/drawing/2014/main" xmlns="" id="{9B10C5FA-4295-874F-9D0C-F227D7048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4175" y="3773488"/>
            <a:ext cx="3238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ii</a:t>
            </a:r>
          </a:p>
        </p:txBody>
      </p:sp>
      <p:sp>
        <p:nvSpPr>
          <p:cNvPr id="60438" name="Text Box 23">
            <a:extLst>
              <a:ext uri="{FF2B5EF4-FFF2-40B4-BE49-F238E27FC236}">
                <a16:creationId xmlns:a16="http://schemas.microsoft.com/office/drawing/2014/main" xmlns="" id="{F451BA38-9FF6-C044-9C8A-565BFEAF4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2863" y="3786188"/>
            <a:ext cx="49530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A</a:t>
            </a: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B</a:t>
            </a:r>
          </a:p>
        </p:txBody>
      </p:sp>
      <p:sp>
        <p:nvSpPr>
          <p:cNvPr id="60439" name="Text Box 24">
            <a:extLst>
              <a:ext uri="{FF2B5EF4-FFF2-40B4-BE49-F238E27FC236}">
                <a16:creationId xmlns:a16="http://schemas.microsoft.com/office/drawing/2014/main" xmlns="" id="{434B9A08-E61F-AA49-AB5E-D3D10CFF0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288" y="3775076"/>
            <a:ext cx="12763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A</a:t>
            </a: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A</a:t>
            </a:r>
            <a:r>
              <a:rPr lang="en-US" altLang="x-none" sz="2100" b="1"/>
              <a:t> or </a:t>
            </a: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A</a:t>
            </a:r>
            <a:r>
              <a:rPr lang="en-US" altLang="x-none" sz="2100" b="1" i="1">
                <a:latin typeface="Times" pitchFamily="2" charset="0"/>
              </a:rPr>
              <a:t>i</a:t>
            </a:r>
          </a:p>
        </p:txBody>
      </p:sp>
      <p:sp>
        <p:nvSpPr>
          <p:cNvPr id="60440" name="Text Box 25">
            <a:extLst>
              <a:ext uri="{FF2B5EF4-FFF2-40B4-BE49-F238E27FC236}">
                <a16:creationId xmlns:a16="http://schemas.microsoft.com/office/drawing/2014/main" xmlns="" id="{B2096191-FACC-D942-A54D-FF2356C3B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3781426"/>
            <a:ext cx="12763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B</a:t>
            </a: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B</a:t>
            </a:r>
            <a:r>
              <a:rPr lang="en-US" altLang="x-none" sz="2100" b="1"/>
              <a:t> or </a:t>
            </a:r>
            <a:r>
              <a:rPr lang="en-US" altLang="x-none" sz="2100" b="1" i="1">
                <a:latin typeface="Times" pitchFamily="2" charset="0"/>
              </a:rPr>
              <a:t>I</a:t>
            </a:r>
            <a:r>
              <a:rPr lang="en-US" altLang="x-none" sz="2100" b="1" i="1" baseline="30000">
                <a:latin typeface="Times" pitchFamily="2" charset="0"/>
              </a:rPr>
              <a:t>B</a:t>
            </a:r>
            <a:r>
              <a:rPr lang="en-US" altLang="x-none" sz="2100" b="1" i="1">
                <a:latin typeface="Times" pitchFamily="2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xmlns="" val="3986174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xmlns="" id="{8AF7E163-40F4-164B-8079-6B1BEEB7B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Pleiotropy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xmlns="" id="{E3C17828-C766-7D4B-8B13-61326A7BF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3683000"/>
          </a:xfrm>
        </p:spPr>
        <p:txBody>
          <a:bodyPr/>
          <a:lstStyle/>
          <a:p>
            <a:pPr marL="350838" indent="-350838"/>
            <a:r>
              <a:rPr lang="en-US" altLang="x-none"/>
              <a:t>Most genes have multiple phenotypic effects, a property called </a:t>
            </a:r>
            <a:r>
              <a:rPr lang="en-US" altLang="x-none" b="1"/>
              <a:t>pleiotropy </a:t>
            </a:r>
          </a:p>
          <a:p>
            <a:pPr marL="350838" indent="-350838"/>
            <a:r>
              <a:rPr lang="en-US" altLang="x-none"/>
              <a:t>For example, pleiotropic alleles are responsible for the multiple symptoms of certain hereditary diseases, such as cystic fibrosis and sickle-cell disease</a:t>
            </a:r>
          </a:p>
        </p:txBody>
      </p:sp>
      <p:sp>
        <p:nvSpPr>
          <p:cNvPr id="61445" name="Rectangle 10">
            <a:extLst>
              <a:ext uri="{FF2B5EF4-FFF2-40B4-BE49-F238E27FC236}">
                <a16:creationId xmlns:a16="http://schemas.microsoft.com/office/drawing/2014/main" xmlns="" id="{F43C5E35-0362-9A44-9985-39BCAF1B2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565939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0AB1CF8D-7B67-2147-8F01-16CDD5B68D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Extending Mendelian Genetics for Two or More Genes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xmlns="" id="{BAB2FA16-8047-E045-969E-EF8493FE9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8650"/>
            <a:ext cx="8534400" cy="1098550"/>
          </a:xfrm>
        </p:spPr>
        <p:txBody>
          <a:bodyPr/>
          <a:lstStyle/>
          <a:p>
            <a:pPr eaLnBrk="1" hangingPunct="1"/>
            <a:r>
              <a:rPr lang="en-US" altLang="x-none"/>
              <a:t>Some traits may be determined by two or more genes</a:t>
            </a:r>
          </a:p>
        </p:txBody>
      </p:sp>
      <p:sp>
        <p:nvSpPr>
          <p:cNvPr id="62469" name="Rectangle 10">
            <a:extLst>
              <a:ext uri="{FF2B5EF4-FFF2-40B4-BE49-F238E27FC236}">
                <a16:creationId xmlns:a16="http://schemas.microsoft.com/office/drawing/2014/main" xmlns="" id="{6EBCFD79-9802-C445-ABD7-8932FEFAB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  <p:sp>
        <p:nvSpPr>
          <p:cNvPr id="62471" name="Rectangle 14">
            <a:extLst>
              <a:ext uri="{FF2B5EF4-FFF2-40B4-BE49-F238E27FC236}">
                <a16:creationId xmlns:a16="http://schemas.microsoft.com/office/drawing/2014/main" xmlns="" id="{27B5FE76-45CB-B941-9E6A-442C23E14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414811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xmlns="" id="{07E214F6-33D2-DB4E-A726-B62343F27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Epistasis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8B64BCFB-2F0A-4042-88ED-FA1AA8F1E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90650"/>
            <a:ext cx="8001000" cy="531495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x-none"/>
              <a:t>In </a:t>
            </a:r>
            <a:r>
              <a:rPr lang="en-US" altLang="x-none" b="1"/>
              <a:t>epistasis</a:t>
            </a:r>
            <a:r>
              <a:rPr lang="en-US" altLang="x-none"/>
              <a:t>, a gene at one locus alters the phenotypic expression of a gene at a second locus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x-none"/>
              <a:t>For example, in Labrador retrievers and many other mammals, coat color depends on two genes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x-none"/>
              <a:t>One gene determines the pigment color (with alleles </a:t>
            </a:r>
            <a:r>
              <a:rPr lang="en-US" altLang="x-none" i="1"/>
              <a:t>B</a:t>
            </a:r>
            <a:r>
              <a:rPr lang="en-US" altLang="x-none"/>
              <a:t> for black and </a:t>
            </a:r>
            <a:r>
              <a:rPr lang="en-US" altLang="x-none" i="1"/>
              <a:t>b</a:t>
            </a:r>
            <a:r>
              <a:rPr lang="en-US" altLang="x-none"/>
              <a:t> for brown)</a:t>
            </a:r>
          </a:p>
          <a:p>
            <a:pPr eaLnBrk="1" hangingPunct="1">
              <a:lnSpc>
                <a:spcPct val="95000"/>
              </a:lnSpc>
            </a:pPr>
            <a:r>
              <a:rPr lang="en-US" altLang="x-none"/>
              <a:t>The other gene (with alleles </a:t>
            </a:r>
            <a:r>
              <a:rPr lang="en-US" altLang="x-none" i="1"/>
              <a:t>C</a:t>
            </a:r>
            <a:r>
              <a:rPr lang="en-US" altLang="x-none"/>
              <a:t> for color and </a:t>
            </a:r>
            <a:r>
              <a:rPr lang="en-US" altLang="x-none" i="1"/>
              <a:t>c</a:t>
            </a:r>
            <a:r>
              <a:rPr lang="en-US" altLang="x-none"/>
              <a:t> for no color) determines whether the pigment will be deposited in the hair</a:t>
            </a:r>
          </a:p>
        </p:txBody>
      </p:sp>
      <p:sp>
        <p:nvSpPr>
          <p:cNvPr id="63493" name="Rectangle 10">
            <a:extLst>
              <a:ext uri="{FF2B5EF4-FFF2-40B4-BE49-F238E27FC236}">
                <a16:creationId xmlns:a16="http://schemas.microsoft.com/office/drawing/2014/main" xmlns="" id="{B830054E-77F3-1B4A-9909-5B1384AD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569323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xmlns="" id="{E788F139-918E-4440-826B-B9E6EB928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14.12</a:t>
            </a:r>
          </a:p>
        </p:txBody>
      </p:sp>
      <p:sp>
        <p:nvSpPr>
          <p:cNvPr id="64516" name="Text Box 5">
            <a:extLst>
              <a:ext uri="{FF2B5EF4-FFF2-40B4-BE49-F238E27FC236}">
                <a16:creationId xmlns:a16="http://schemas.microsoft.com/office/drawing/2014/main" xmlns="" id="{88A54760-BAE2-EF42-B784-566FFA476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3089" y="1381126"/>
            <a:ext cx="746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Sperm</a:t>
            </a:r>
          </a:p>
        </p:txBody>
      </p:sp>
      <p:sp>
        <p:nvSpPr>
          <p:cNvPr id="64517" name="Text Box 6">
            <a:extLst>
              <a:ext uri="{FF2B5EF4-FFF2-40B4-BE49-F238E27FC236}">
                <a16:creationId xmlns:a16="http://schemas.microsoft.com/office/drawing/2014/main" xmlns="" id="{9C50518E-C446-C744-90D5-7F17E5464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1" y="1943101"/>
            <a:ext cx="746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Eggs</a:t>
            </a:r>
          </a:p>
        </p:txBody>
      </p:sp>
      <p:sp>
        <p:nvSpPr>
          <p:cNvPr id="64518" name="Text Box 7">
            <a:extLst>
              <a:ext uri="{FF2B5EF4-FFF2-40B4-BE49-F238E27FC236}">
                <a16:creationId xmlns:a16="http://schemas.microsoft.com/office/drawing/2014/main" xmlns="" id="{E7F854C4-5AE4-1D42-B1B3-00B895669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5972175"/>
            <a:ext cx="17621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9</a:t>
            </a:r>
          </a:p>
        </p:txBody>
      </p:sp>
      <p:sp>
        <p:nvSpPr>
          <p:cNvPr id="64519" name="Text Box 8">
            <a:extLst>
              <a:ext uri="{FF2B5EF4-FFF2-40B4-BE49-F238E27FC236}">
                <a16:creationId xmlns:a16="http://schemas.microsoft.com/office/drawing/2014/main" xmlns="" id="{55C97F8A-7A06-D64A-A6C9-0B0E6E089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965825"/>
            <a:ext cx="400050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:   3</a:t>
            </a:r>
          </a:p>
        </p:txBody>
      </p:sp>
      <p:sp>
        <p:nvSpPr>
          <p:cNvPr id="64520" name="Text Box 9">
            <a:extLst>
              <a:ext uri="{FF2B5EF4-FFF2-40B4-BE49-F238E27FC236}">
                <a16:creationId xmlns:a16="http://schemas.microsoft.com/office/drawing/2014/main" xmlns="" id="{A32173B1-0248-EA47-9AC4-82A5FF23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4513" y="5973764"/>
            <a:ext cx="40005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:   4</a:t>
            </a:r>
          </a:p>
        </p:txBody>
      </p:sp>
      <p:sp>
        <p:nvSpPr>
          <p:cNvPr id="64521" name="Text Box 10">
            <a:extLst>
              <a:ext uri="{FF2B5EF4-FFF2-40B4-BE49-F238E27FC236}">
                <a16:creationId xmlns:a16="http://schemas.microsoft.com/office/drawing/2014/main" xmlns="" id="{BD3F5100-8EA0-9141-B187-A2CC5EFB1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6" y="17097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2" name="Text Box 11">
            <a:extLst>
              <a:ext uri="{FF2B5EF4-FFF2-40B4-BE49-F238E27FC236}">
                <a16:creationId xmlns:a16="http://schemas.microsoft.com/office/drawing/2014/main" xmlns="" id="{BA191692-F7E5-CE41-9B5B-912E5FF71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1703389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3" name="Text Box 12">
            <a:extLst>
              <a:ext uri="{FF2B5EF4-FFF2-40B4-BE49-F238E27FC236}">
                <a16:creationId xmlns:a16="http://schemas.microsoft.com/office/drawing/2014/main" xmlns="" id="{4FB4B40E-25B3-3346-8C88-BDF75318B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1" y="170338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4" name="Text Box 13">
            <a:extLst>
              <a:ext uri="{FF2B5EF4-FFF2-40B4-BE49-F238E27FC236}">
                <a16:creationId xmlns:a16="http://schemas.microsoft.com/office/drawing/2014/main" xmlns="" id="{F965542B-B036-2940-8900-0914C7410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313" y="1690689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5" name="Text Box 14">
            <a:extLst>
              <a:ext uri="{FF2B5EF4-FFF2-40B4-BE49-F238E27FC236}">
                <a16:creationId xmlns:a16="http://schemas.microsoft.com/office/drawing/2014/main" xmlns="" id="{71E87283-50AA-BD45-AF4A-BF27C3F0A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235267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6" name="Text Box 15">
            <a:extLst>
              <a:ext uri="{FF2B5EF4-FFF2-40B4-BE49-F238E27FC236}">
                <a16:creationId xmlns:a16="http://schemas.microsoft.com/office/drawing/2014/main" xmlns="" id="{BD38F210-36EB-DB4B-9898-F758A496B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18452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7" name="Text Box 16">
            <a:extLst>
              <a:ext uri="{FF2B5EF4-FFF2-40B4-BE49-F238E27FC236}">
                <a16:creationId xmlns:a16="http://schemas.microsoft.com/office/drawing/2014/main" xmlns="" id="{64BA1BD8-8CE2-1540-90ED-832B94D13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4016375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8" name="Text Box 17">
            <a:extLst>
              <a:ext uri="{FF2B5EF4-FFF2-40B4-BE49-F238E27FC236}">
                <a16:creationId xmlns:a16="http://schemas.microsoft.com/office/drawing/2014/main" xmlns="" id="{37571B7A-6F87-8745-B037-DF75D5C42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48641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4</a:t>
            </a:r>
            <a:endParaRPr lang="en-US" altLang="x-none" sz="1800" b="1"/>
          </a:p>
        </p:txBody>
      </p:sp>
      <p:sp>
        <p:nvSpPr>
          <p:cNvPr id="64529" name="Text Box 18">
            <a:extLst>
              <a:ext uri="{FF2B5EF4-FFF2-40B4-BE49-F238E27FC236}">
                <a16:creationId xmlns:a16="http://schemas.microsoft.com/office/drawing/2014/main" xmlns="" id="{F176DE59-C948-554B-A067-54D5676D2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926" y="693739"/>
            <a:ext cx="6143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BbEe</a:t>
            </a:r>
          </a:p>
        </p:txBody>
      </p:sp>
      <p:sp>
        <p:nvSpPr>
          <p:cNvPr id="64530" name="Text Box 19">
            <a:extLst>
              <a:ext uri="{FF2B5EF4-FFF2-40B4-BE49-F238E27FC236}">
                <a16:creationId xmlns:a16="http://schemas.microsoft.com/office/drawing/2014/main" xmlns="" id="{00E652DD-0DC5-9443-B08C-7E7C2BAC2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8" y="700089"/>
            <a:ext cx="61436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BbEe</a:t>
            </a:r>
          </a:p>
        </p:txBody>
      </p:sp>
      <p:sp>
        <p:nvSpPr>
          <p:cNvPr id="64531" name="Text Box 20">
            <a:extLst>
              <a:ext uri="{FF2B5EF4-FFF2-40B4-BE49-F238E27FC236}">
                <a16:creationId xmlns:a16="http://schemas.microsoft.com/office/drawing/2014/main" xmlns="" id="{F5A7F750-3378-E342-8C17-D28526B7C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6" y="1757363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2" name="Text Box 21">
            <a:extLst>
              <a:ext uri="{FF2B5EF4-FFF2-40B4-BE49-F238E27FC236}">
                <a16:creationId xmlns:a16="http://schemas.microsoft.com/office/drawing/2014/main" xmlns="" id="{75F40834-493B-7047-9D30-A27AE7830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263" y="2424113"/>
            <a:ext cx="29686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3" name="Text Box 22">
            <a:extLst>
              <a:ext uri="{FF2B5EF4-FFF2-40B4-BE49-F238E27FC236}">
                <a16:creationId xmlns:a16="http://schemas.microsoft.com/office/drawing/2014/main" xmlns="" id="{AD0A7E42-C87F-6741-BA4C-B99EB5D76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1" y="1763713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4" name="Text Box 23">
            <a:extLst>
              <a:ext uri="{FF2B5EF4-FFF2-40B4-BE49-F238E27FC236}">
                <a16:creationId xmlns:a16="http://schemas.microsoft.com/office/drawing/2014/main" xmlns="" id="{9DB45752-B310-0E4C-8830-55FC2B7B1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3211513"/>
            <a:ext cx="29686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5" name="Text Box 24">
            <a:extLst>
              <a:ext uri="{FF2B5EF4-FFF2-40B4-BE49-F238E27FC236}">
                <a16:creationId xmlns:a16="http://schemas.microsoft.com/office/drawing/2014/main" xmlns="" id="{2518FA34-822B-C140-BA6E-F6DB99F19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1" y="1755775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6" name="Text Box 25">
            <a:extLst>
              <a:ext uri="{FF2B5EF4-FFF2-40B4-BE49-F238E27FC236}">
                <a16:creationId xmlns:a16="http://schemas.microsoft.com/office/drawing/2014/main" xmlns="" id="{4F5FEFFE-E7AB-AD4F-A82B-1842C4111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1" y="4090988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7" name="Text Box 26">
            <a:extLst>
              <a:ext uri="{FF2B5EF4-FFF2-40B4-BE49-F238E27FC236}">
                <a16:creationId xmlns:a16="http://schemas.microsoft.com/office/drawing/2014/main" xmlns="" id="{814872F8-063A-2E49-82C8-7B2F048D5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76" y="1762125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8" name="Text Box 27">
            <a:extLst>
              <a:ext uri="{FF2B5EF4-FFF2-40B4-BE49-F238E27FC236}">
                <a16:creationId xmlns:a16="http://schemas.microsoft.com/office/drawing/2014/main" xmlns="" id="{5DE17348-195E-5C4B-9518-5EADC13DA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1" y="4903788"/>
            <a:ext cx="2968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be</a:t>
            </a:r>
          </a:p>
        </p:txBody>
      </p:sp>
      <p:sp>
        <p:nvSpPr>
          <p:cNvPr id="64539" name="Text Box 28">
            <a:extLst>
              <a:ext uri="{FF2B5EF4-FFF2-40B4-BE49-F238E27FC236}">
                <a16:creationId xmlns:a16="http://schemas.microsoft.com/office/drawing/2014/main" xmlns="" id="{507ED793-7DD4-0840-AA3A-0F9348BCA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425" y="258762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0" name="Text Box 29">
            <a:extLst>
              <a:ext uri="{FF2B5EF4-FFF2-40B4-BE49-F238E27FC236}">
                <a16:creationId xmlns:a16="http://schemas.microsoft.com/office/drawing/2014/main" xmlns="" id="{62B2957E-43C5-3745-94DA-946F715E5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325" y="25669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1" name="Text Box 30">
            <a:extLst>
              <a:ext uri="{FF2B5EF4-FFF2-40B4-BE49-F238E27FC236}">
                <a16:creationId xmlns:a16="http://schemas.microsoft.com/office/drawing/2014/main" xmlns="" id="{DAB4A0D4-E214-B247-8593-1D0A42647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8588" y="25812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2" name="Text Box 31">
            <a:extLst>
              <a:ext uri="{FF2B5EF4-FFF2-40B4-BE49-F238E27FC236}">
                <a16:creationId xmlns:a16="http://schemas.microsoft.com/office/drawing/2014/main" xmlns="" id="{AD7BEFF4-635B-EE43-B1A7-074389FC3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25812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3" name="Text Box 32">
            <a:extLst>
              <a:ext uri="{FF2B5EF4-FFF2-40B4-BE49-F238E27FC236}">
                <a16:creationId xmlns:a16="http://schemas.microsoft.com/office/drawing/2014/main" xmlns="" id="{7E59B3B5-6E72-8C47-AEEB-533C19664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34147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4" name="Text Box 33">
            <a:extLst>
              <a:ext uri="{FF2B5EF4-FFF2-40B4-BE49-F238E27FC236}">
                <a16:creationId xmlns:a16="http://schemas.microsoft.com/office/drawing/2014/main" xmlns="" id="{32327772-A47F-B14C-BB02-39467D998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0" y="34274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5" name="Text Box 34">
            <a:extLst>
              <a:ext uri="{FF2B5EF4-FFF2-40B4-BE49-F238E27FC236}">
                <a16:creationId xmlns:a16="http://schemas.microsoft.com/office/drawing/2014/main" xmlns="" id="{5081E0D6-6535-0649-9706-35C45D22F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5575" y="34274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6" name="Text Box 35">
            <a:extLst>
              <a:ext uri="{FF2B5EF4-FFF2-40B4-BE49-F238E27FC236}">
                <a16:creationId xmlns:a16="http://schemas.microsoft.com/office/drawing/2014/main" xmlns="" id="{C1705ADD-E7B2-D24E-A60E-A1FD5780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8" y="3414713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7" name="Text Box 36">
            <a:extLst>
              <a:ext uri="{FF2B5EF4-FFF2-40B4-BE49-F238E27FC236}">
                <a16:creationId xmlns:a16="http://schemas.microsoft.com/office/drawing/2014/main" xmlns="" id="{3D40644B-8D6C-9449-9FB8-48F26DB7D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8" name="Text Box 37">
            <a:extLst>
              <a:ext uri="{FF2B5EF4-FFF2-40B4-BE49-F238E27FC236}">
                <a16:creationId xmlns:a16="http://schemas.microsoft.com/office/drawing/2014/main" xmlns="" id="{6CA8BCF8-7D4E-8944-9A98-BA1F4EA8F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2738" y="42608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49" name="Text Box 38">
            <a:extLst>
              <a:ext uri="{FF2B5EF4-FFF2-40B4-BE49-F238E27FC236}">
                <a16:creationId xmlns:a16="http://schemas.microsoft.com/office/drawing/2014/main" xmlns="" id="{73961BA0-5F20-6D43-A24E-EBD964007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1288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50" name="Text Box 39">
            <a:extLst>
              <a:ext uri="{FF2B5EF4-FFF2-40B4-BE49-F238E27FC236}">
                <a16:creationId xmlns:a16="http://schemas.microsoft.com/office/drawing/2014/main" xmlns="" id="{ED15FD93-BBD1-9E40-8111-353477DA8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50" y="4248151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51" name="Text Box 40">
            <a:extLst>
              <a:ext uri="{FF2B5EF4-FFF2-40B4-BE49-F238E27FC236}">
                <a16:creationId xmlns:a16="http://schemas.microsoft.com/office/drawing/2014/main" xmlns="" id="{E4FD861F-A92E-8141-BB7D-32956B137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3075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52" name="Text Box 41">
            <a:extLst>
              <a:ext uri="{FF2B5EF4-FFF2-40B4-BE49-F238E27FC236}">
                <a16:creationId xmlns:a16="http://schemas.microsoft.com/office/drawing/2014/main" xmlns="" id="{291EDFE1-97B5-0743-81F7-0263EA592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038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53" name="Text Box 42">
            <a:extLst>
              <a:ext uri="{FF2B5EF4-FFF2-40B4-BE49-F238E27FC236}">
                <a16:creationId xmlns:a16="http://schemas.microsoft.com/office/drawing/2014/main" xmlns="" id="{B0EDD85E-35E2-7D46-A454-5A784C721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988" y="5083176"/>
            <a:ext cx="495300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  <p:sp>
        <p:nvSpPr>
          <p:cNvPr id="64554" name="Text Box 43">
            <a:extLst>
              <a:ext uri="{FF2B5EF4-FFF2-40B4-BE49-F238E27FC236}">
                <a16:creationId xmlns:a16="http://schemas.microsoft.com/office/drawing/2014/main" xmlns="" id="{B609C7D8-561C-EF46-90E5-A5F158832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5081588"/>
            <a:ext cx="495300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400" b="1" i="1">
                <a:latin typeface="Times" pitchFamily="2" charset="0"/>
              </a:rPr>
              <a:t>bbee</a:t>
            </a:r>
          </a:p>
        </p:txBody>
      </p:sp>
    </p:spTree>
    <p:extLst>
      <p:ext uri="{BB962C8B-B14F-4D97-AF65-F5344CB8AC3E}">
        <p14:creationId xmlns:p14="http://schemas.microsoft.com/office/powerpoint/2010/main" xmlns="" val="1638128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xmlns="" id="{C20D104B-2BCB-B24E-87B2-B341579209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545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Polygenic Inheritance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xmlns="" id="{901D130D-59B5-9F4E-BFF2-2B7B54372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4895850"/>
          </a:xfrm>
        </p:spPr>
        <p:txBody>
          <a:bodyPr/>
          <a:lstStyle/>
          <a:p>
            <a:pPr marL="350838" indent="-350838"/>
            <a:r>
              <a:rPr lang="en-US" altLang="x-none" b="1"/>
              <a:t>Quantitative characters</a:t>
            </a:r>
            <a:r>
              <a:rPr lang="en-US" altLang="x-none"/>
              <a:t> are those that vary in the population along a continuum</a:t>
            </a:r>
          </a:p>
          <a:p>
            <a:pPr marL="350838" indent="-350838"/>
            <a:r>
              <a:rPr lang="en-US" altLang="x-none"/>
              <a:t>Quantitative variation usually indicates </a:t>
            </a:r>
            <a:r>
              <a:rPr lang="en-US" altLang="x-none" b="1"/>
              <a:t>polygenic inheritance</a:t>
            </a:r>
            <a:r>
              <a:rPr lang="en-US" altLang="x-none"/>
              <a:t>, an additive effect of two or more genes on a single phenotype</a:t>
            </a:r>
          </a:p>
          <a:p>
            <a:pPr marL="350838" indent="-350838"/>
            <a:r>
              <a:rPr lang="en-US" altLang="x-none"/>
              <a:t>Skin color in humans is an example of polygenic inheritance</a:t>
            </a:r>
          </a:p>
        </p:txBody>
      </p:sp>
      <p:sp>
        <p:nvSpPr>
          <p:cNvPr id="65541" name="Rectangle 10">
            <a:extLst>
              <a:ext uri="{FF2B5EF4-FFF2-40B4-BE49-F238E27FC236}">
                <a16:creationId xmlns:a16="http://schemas.microsoft.com/office/drawing/2014/main" xmlns="" id="{A2100A22-4FB8-9E43-AB44-A21A4A196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795176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xmlns="" id="{BFE766F8-E601-2546-AC96-3FC042168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Integrating a Mendelian View of Heredity and Variation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xmlns="" id="{180D0595-1134-CB47-8642-DCF9347F5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534400" cy="3225800"/>
          </a:xfrm>
        </p:spPr>
        <p:txBody>
          <a:bodyPr/>
          <a:lstStyle/>
          <a:p>
            <a:pPr eaLnBrk="1" hangingPunct="1"/>
            <a:r>
              <a:rPr lang="en-US" altLang="x-none"/>
              <a:t>An organism’s phenotype includes its physical appearance, internal anatomy, physiology, and behavior</a:t>
            </a:r>
          </a:p>
          <a:p>
            <a:pPr eaLnBrk="1" hangingPunct="1"/>
            <a:r>
              <a:rPr lang="en-US" altLang="x-none"/>
              <a:t>An organism’s phenotype reflects its overall genotype and unique environmental history</a:t>
            </a:r>
          </a:p>
        </p:txBody>
      </p:sp>
      <p:sp>
        <p:nvSpPr>
          <p:cNvPr id="72709" name="Rectangle 10">
            <a:extLst>
              <a:ext uri="{FF2B5EF4-FFF2-40B4-BE49-F238E27FC236}">
                <a16:creationId xmlns:a16="http://schemas.microsoft.com/office/drawing/2014/main" xmlns="" id="{4AE2F767-9F7F-2543-90B2-29F3419F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4669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xmlns="" id="{C40443C7-570A-E049-8ACB-EFB2E4BE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642938"/>
            <a:ext cx="8978900" cy="1325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dirty="0"/>
              <a:t>Inheritance patterns are often more complex than predicted by simple Mendelian genetics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xmlns="" id="{48C45ABD-E0D9-7E44-AA38-AA6AF8460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2430464"/>
            <a:ext cx="8077200" cy="4186237"/>
          </a:xfrm>
        </p:spPr>
        <p:txBody>
          <a:bodyPr/>
          <a:lstStyle/>
          <a:p>
            <a:pPr eaLnBrk="1" hangingPunct="1"/>
            <a:r>
              <a:rPr lang="en-US" altLang="x-none"/>
              <a:t>The relationship between genotype and phenotype is rarely as simple as in the pea plant characters Mendel studied</a:t>
            </a:r>
          </a:p>
          <a:p>
            <a:pPr eaLnBrk="1" hangingPunct="1"/>
            <a:r>
              <a:rPr lang="en-US" altLang="x-none"/>
              <a:t>Many heritable characters are not determined by only one gene with two alleles</a:t>
            </a:r>
          </a:p>
          <a:p>
            <a:pPr eaLnBrk="1" hangingPunct="1"/>
            <a:r>
              <a:rPr lang="en-US" altLang="x-none"/>
              <a:t>However, the basic principles of segregation and independent assortment apply even to more complex patterns of inheritance</a:t>
            </a:r>
          </a:p>
        </p:txBody>
      </p:sp>
      <p:sp>
        <p:nvSpPr>
          <p:cNvPr id="49157" name="Rectangle 10">
            <a:extLst>
              <a:ext uri="{FF2B5EF4-FFF2-40B4-BE49-F238E27FC236}">
                <a16:creationId xmlns:a16="http://schemas.microsoft.com/office/drawing/2014/main" xmlns="" id="{97857A83-D110-9B46-873F-925C00524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971706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xmlns="" id="{6C8AB8F7-6EB3-A24D-81E0-0B29BFF41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dirty="0"/>
              <a:t>Many human traits follow Mendelian patterns of inheritance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xmlns="" id="{F5576588-D7BC-1145-A7BF-30885561FA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7064"/>
            <a:ext cx="7772400" cy="4122737"/>
          </a:xfrm>
        </p:spPr>
        <p:txBody>
          <a:bodyPr/>
          <a:lstStyle/>
          <a:p>
            <a:pPr eaLnBrk="1" hangingPunct="1"/>
            <a:r>
              <a:rPr lang="en-US" altLang="x-none"/>
              <a:t>Humans are not good subjects for genetic research </a:t>
            </a:r>
          </a:p>
          <a:p>
            <a:pPr marL="977900" lvl="1" indent="-304800"/>
            <a:r>
              <a:rPr lang="en-US" altLang="x-none"/>
              <a:t>Generation time is too long</a:t>
            </a:r>
          </a:p>
          <a:p>
            <a:pPr marL="977900" lvl="1" indent="-304800"/>
            <a:r>
              <a:rPr lang="en-US" altLang="x-none"/>
              <a:t>Parents produce relatively few offspring</a:t>
            </a:r>
          </a:p>
          <a:p>
            <a:pPr marL="977900" lvl="1" indent="-304800"/>
            <a:r>
              <a:rPr lang="en-US" altLang="x-none"/>
              <a:t>Breeding experiments are unacceptable</a:t>
            </a:r>
          </a:p>
          <a:p>
            <a:pPr eaLnBrk="1" hangingPunct="1"/>
            <a:r>
              <a:rPr lang="en-US" altLang="x-none"/>
              <a:t>However, basic Mendelian genetics endures as the foundation of human genetics</a:t>
            </a:r>
            <a:endParaRPr lang="en-US" altLang="x-none" sz="3000"/>
          </a:p>
        </p:txBody>
      </p:sp>
      <p:sp>
        <p:nvSpPr>
          <p:cNvPr id="73733" name="Rectangle 10">
            <a:extLst>
              <a:ext uri="{FF2B5EF4-FFF2-40B4-BE49-F238E27FC236}">
                <a16:creationId xmlns:a16="http://schemas.microsoft.com/office/drawing/2014/main" xmlns="" id="{98FFDC3E-D71E-C242-AB82-CC65083A0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901457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xmlns="" id="{18DCB43C-2356-9942-8056-74D76544A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Pedigree Analysis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xmlns="" id="{3C188827-872A-7941-B467-672102A10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7924800" cy="3683000"/>
          </a:xfrm>
        </p:spPr>
        <p:txBody>
          <a:bodyPr/>
          <a:lstStyle/>
          <a:p>
            <a:pPr eaLnBrk="1" hangingPunct="1"/>
            <a:r>
              <a:rPr lang="en-US" altLang="x-none"/>
              <a:t>A </a:t>
            </a:r>
            <a:r>
              <a:rPr lang="en-US" altLang="x-none" b="1"/>
              <a:t>pedigree</a:t>
            </a:r>
            <a:r>
              <a:rPr lang="en-US" altLang="x-none"/>
              <a:t> is a family tree that describes the interrelationships of parents and children across generations</a:t>
            </a:r>
          </a:p>
          <a:p>
            <a:pPr eaLnBrk="1" hangingPunct="1"/>
            <a:r>
              <a:rPr lang="en-US" altLang="x-none"/>
              <a:t>Inheritance patterns of particular traits can be traced and described using pedigrees</a:t>
            </a:r>
          </a:p>
        </p:txBody>
      </p:sp>
      <p:sp>
        <p:nvSpPr>
          <p:cNvPr id="74757" name="Rectangle 10">
            <a:extLst>
              <a:ext uri="{FF2B5EF4-FFF2-40B4-BE49-F238E27FC236}">
                <a16:creationId xmlns:a16="http://schemas.microsoft.com/office/drawing/2014/main" xmlns="" id="{04C5FBBF-115C-8844-A0BA-535697DF8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671406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xmlns="" id="{DA43FE54-A864-B24F-BA9F-607CF9FB5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14.15</a:t>
            </a:r>
          </a:p>
        </p:txBody>
      </p:sp>
      <p:sp>
        <p:nvSpPr>
          <p:cNvPr id="75780" name="Text Box 6">
            <a:extLst>
              <a:ext uri="{FF2B5EF4-FFF2-40B4-BE49-F238E27FC236}">
                <a16:creationId xmlns:a16="http://schemas.microsoft.com/office/drawing/2014/main" xmlns="" id="{56BFFD77-F5C4-4E42-BD16-AF80D5A15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2464" y="442914"/>
            <a:ext cx="44132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Key</a:t>
            </a:r>
          </a:p>
        </p:txBody>
      </p:sp>
      <p:sp>
        <p:nvSpPr>
          <p:cNvPr id="75781" name="Text Box 7">
            <a:extLst>
              <a:ext uri="{FF2B5EF4-FFF2-40B4-BE49-F238E27FC236}">
                <a16:creationId xmlns:a16="http://schemas.microsoft.com/office/drawing/2014/main" xmlns="" id="{FACC8880-0BC8-E644-8B8C-BCB1968E5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1" y="808038"/>
            <a:ext cx="4937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Male</a:t>
            </a:r>
          </a:p>
        </p:txBody>
      </p:sp>
      <p:sp>
        <p:nvSpPr>
          <p:cNvPr id="75782" name="Text Box 8">
            <a:extLst>
              <a:ext uri="{FF2B5EF4-FFF2-40B4-BE49-F238E27FC236}">
                <a16:creationId xmlns:a16="http://schemas.microsoft.com/office/drawing/2014/main" xmlns="" id="{117E8105-286B-0E40-83F6-F15FCFC9A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9" y="820739"/>
            <a:ext cx="746125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Female</a:t>
            </a:r>
          </a:p>
        </p:txBody>
      </p:sp>
      <p:sp>
        <p:nvSpPr>
          <p:cNvPr id="75783" name="Text Box 9">
            <a:extLst>
              <a:ext uri="{FF2B5EF4-FFF2-40B4-BE49-F238E27FC236}">
                <a16:creationId xmlns:a16="http://schemas.microsoft.com/office/drawing/2014/main" xmlns="" id="{8A846321-120A-8E46-8B7A-861720596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688" y="808039"/>
            <a:ext cx="8636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Affected</a:t>
            </a:r>
            <a:br>
              <a:rPr lang="en-US" altLang="x-none" sz="1600" b="1"/>
            </a:br>
            <a:r>
              <a:rPr lang="en-US" altLang="x-none" sz="1600" b="1"/>
              <a:t>male</a:t>
            </a:r>
          </a:p>
        </p:txBody>
      </p:sp>
      <p:sp>
        <p:nvSpPr>
          <p:cNvPr id="75784" name="Text Box 10">
            <a:extLst>
              <a:ext uri="{FF2B5EF4-FFF2-40B4-BE49-F238E27FC236}">
                <a16:creationId xmlns:a16="http://schemas.microsoft.com/office/drawing/2014/main" xmlns="" id="{86AD5246-9915-3240-80D8-F2A4459A6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806451"/>
            <a:ext cx="904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Affected </a:t>
            </a:r>
            <a:br>
              <a:rPr lang="en-US" altLang="x-none" sz="1600" b="1"/>
            </a:br>
            <a:r>
              <a:rPr lang="en-US" altLang="x-none" sz="1600" b="1"/>
              <a:t>female</a:t>
            </a:r>
          </a:p>
        </p:txBody>
      </p:sp>
      <p:sp>
        <p:nvSpPr>
          <p:cNvPr id="75785" name="Text Box 11">
            <a:extLst>
              <a:ext uri="{FF2B5EF4-FFF2-40B4-BE49-F238E27FC236}">
                <a16:creationId xmlns:a16="http://schemas.microsoft.com/office/drawing/2014/main" xmlns="" id="{8A571061-C952-AD43-89F1-F662200FB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0264" y="806450"/>
            <a:ext cx="693737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Mating</a:t>
            </a:r>
          </a:p>
        </p:txBody>
      </p:sp>
      <p:sp>
        <p:nvSpPr>
          <p:cNvPr id="75786" name="Text Box 12">
            <a:extLst>
              <a:ext uri="{FF2B5EF4-FFF2-40B4-BE49-F238E27FC236}">
                <a16:creationId xmlns:a16="http://schemas.microsoft.com/office/drawing/2014/main" xmlns="" id="{46F57935-E17A-9D48-8E51-FE84871A5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4013" y="820739"/>
            <a:ext cx="9826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Offspring</a:t>
            </a:r>
          </a:p>
        </p:txBody>
      </p:sp>
      <p:sp>
        <p:nvSpPr>
          <p:cNvPr id="75787" name="Text Box 13">
            <a:extLst>
              <a:ext uri="{FF2B5EF4-FFF2-40B4-BE49-F238E27FC236}">
                <a16:creationId xmlns:a16="http://schemas.microsoft.com/office/drawing/2014/main" xmlns="" id="{BE30B8A0-94F6-7240-B0DC-73A5E9F83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438" y="178593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1st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88" name="Text Box 14">
            <a:extLst>
              <a:ext uri="{FF2B5EF4-FFF2-40B4-BE49-F238E27FC236}">
                <a16:creationId xmlns:a16="http://schemas.microsoft.com/office/drawing/2014/main" xmlns="" id="{5DE5E7A8-8D47-3C43-B30A-0AAF08D85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258603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2nd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89" name="Text Box 15">
            <a:extLst>
              <a:ext uri="{FF2B5EF4-FFF2-40B4-BE49-F238E27FC236}">
                <a16:creationId xmlns:a16="http://schemas.microsoft.com/office/drawing/2014/main" xmlns="" id="{1DF5DD65-D517-5D4D-8C46-3F1A965D3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1" y="3605213"/>
            <a:ext cx="11160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3rd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90" name="Text Box 16">
            <a:extLst>
              <a:ext uri="{FF2B5EF4-FFF2-40B4-BE49-F238E27FC236}">
                <a16:creationId xmlns:a16="http://schemas.microsoft.com/office/drawing/2014/main" xmlns="" id="{B280895B-3994-5E41-8052-EC6DCE906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4738" y="1436688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1st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91" name="Text Box 17">
            <a:extLst>
              <a:ext uri="{FF2B5EF4-FFF2-40B4-BE49-F238E27FC236}">
                <a16:creationId xmlns:a16="http://schemas.microsoft.com/office/drawing/2014/main" xmlns="" id="{552D9FFA-9CA6-6849-9771-81C25FE83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688" y="2208213"/>
            <a:ext cx="111601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2nd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92" name="Text Box 18">
            <a:extLst>
              <a:ext uri="{FF2B5EF4-FFF2-40B4-BE49-F238E27FC236}">
                <a16:creationId xmlns:a16="http://schemas.microsoft.com/office/drawing/2014/main" xmlns="" id="{912F5A75-4D84-DD4D-9ACD-03F27E6EA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1" y="3227388"/>
            <a:ext cx="111601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3rd</a:t>
            </a:r>
            <a:br>
              <a:rPr lang="en-US" altLang="x-none" sz="1600" b="1"/>
            </a:br>
            <a:r>
              <a:rPr lang="en-US" altLang="x-none" sz="1600" b="1"/>
              <a:t>generation</a:t>
            </a:r>
          </a:p>
        </p:txBody>
      </p:sp>
      <p:sp>
        <p:nvSpPr>
          <p:cNvPr id="75793" name="Text Box 20">
            <a:extLst>
              <a:ext uri="{FF2B5EF4-FFF2-40B4-BE49-F238E27FC236}">
                <a16:creationId xmlns:a16="http://schemas.microsoft.com/office/drawing/2014/main" xmlns="" id="{8404D4CC-4653-6846-B8B1-4ADFDF0D7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1" y="5900738"/>
            <a:ext cx="317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Is a widow’s peak a dominant or</a:t>
            </a:r>
            <a:br>
              <a:rPr lang="en-US" altLang="x-none" sz="1600" b="1"/>
            </a:br>
            <a:r>
              <a:rPr lang="en-US" altLang="x-none" sz="1600" b="1"/>
              <a:t>recessive trait?</a:t>
            </a:r>
          </a:p>
        </p:txBody>
      </p:sp>
      <p:sp>
        <p:nvSpPr>
          <p:cNvPr id="75794" name="Text Box 21">
            <a:extLst>
              <a:ext uri="{FF2B5EF4-FFF2-40B4-BE49-F238E27FC236}">
                <a16:creationId xmlns:a16="http://schemas.microsoft.com/office/drawing/2014/main" xmlns="" id="{2ED4D0D6-2708-764C-9481-599A2C28D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200" y="5894389"/>
            <a:ext cx="293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(a)</a:t>
            </a:r>
          </a:p>
        </p:txBody>
      </p:sp>
      <p:sp>
        <p:nvSpPr>
          <p:cNvPr id="75795" name="Text Box 23">
            <a:extLst>
              <a:ext uri="{FF2B5EF4-FFF2-40B4-BE49-F238E27FC236}">
                <a16:creationId xmlns:a16="http://schemas.microsoft.com/office/drawing/2014/main" xmlns="" id="{BB919B77-2B7A-754D-B7D5-3F766591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7014" y="5894388"/>
            <a:ext cx="317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Is an attached earlobe a dominant</a:t>
            </a:r>
            <a:br>
              <a:rPr lang="en-US" altLang="x-none" sz="1600" b="1"/>
            </a:br>
            <a:r>
              <a:rPr lang="en-US" altLang="x-none" sz="1600" b="1"/>
              <a:t>or recessive trait?</a:t>
            </a:r>
          </a:p>
        </p:txBody>
      </p:sp>
      <p:sp>
        <p:nvSpPr>
          <p:cNvPr id="75796" name="Text Box 24">
            <a:extLst>
              <a:ext uri="{FF2B5EF4-FFF2-40B4-BE49-F238E27FC236}">
                <a16:creationId xmlns:a16="http://schemas.microsoft.com/office/drawing/2014/main" xmlns="" id="{FEA85795-48A5-1E4A-8746-F5DC8C9D6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664" y="5888039"/>
            <a:ext cx="29368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/>
              <a:t>b)</a:t>
            </a:r>
          </a:p>
        </p:txBody>
      </p:sp>
      <p:sp>
        <p:nvSpPr>
          <p:cNvPr id="75797" name="Text Box 25">
            <a:extLst>
              <a:ext uri="{FF2B5EF4-FFF2-40B4-BE49-F238E27FC236}">
                <a16:creationId xmlns:a16="http://schemas.microsoft.com/office/drawing/2014/main" xmlns="" id="{93BBFCE1-2FE4-6444-B3E6-3182B1CD0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4" y="5200650"/>
            <a:ext cx="9048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/>
              <a:t>Widow’s</a:t>
            </a:r>
            <a:br>
              <a:rPr lang="en-US" altLang="x-none" sz="1600" b="1"/>
            </a:br>
            <a:r>
              <a:rPr lang="en-US" altLang="x-none" sz="1600" b="1"/>
              <a:t>peak</a:t>
            </a:r>
          </a:p>
        </p:txBody>
      </p:sp>
      <p:sp>
        <p:nvSpPr>
          <p:cNvPr id="75798" name="Text Box 26">
            <a:extLst>
              <a:ext uri="{FF2B5EF4-FFF2-40B4-BE49-F238E27FC236}">
                <a16:creationId xmlns:a16="http://schemas.microsoft.com/office/drawing/2014/main" xmlns="" id="{267F99A1-03CE-5E48-BC87-8F9646542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194300"/>
            <a:ext cx="11303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/>
              <a:t>No widow’s</a:t>
            </a:r>
            <a:br>
              <a:rPr lang="en-US" altLang="x-none" sz="1600" b="1"/>
            </a:br>
            <a:r>
              <a:rPr lang="en-US" altLang="x-none" sz="1600" b="1"/>
              <a:t>peak</a:t>
            </a:r>
          </a:p>
        </p:txBody>
      </p:sp>
      <p:sp>
        <p:nvSpPr>
          <p:cNvPr id="75799" name="Text Box 27">
            <a:extLst>
              <a:ext uri="{FF2B5EF4-FFF2-40B4-BE49-F238E27FC236}">
                <a16:creationId xmlns:a16="http://schemas.microsoft.com/office/drawing/2014/main" xmlns="" id="{95DD3AEE-2142-0248-BEF6-0B1D05C73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5200651"/>
            <a:ext cx="97155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/>
              <a:t>Attached</a:t>
            </a:r>
            <a:br>
              <a:rPr lang="en-US" altLang="x-none" sz="1600" b="1"/>
            </a:br>
            <a:r>
              <a:rPr lang="en-US" altLang="x-none" sz="1600" b="1"/>
              <a:t>earlobe</a:t>
            </a:r>
          </a:p>
        </p:txBody>
      </p:sp>
      <p:sp>
        <p:nvSpPr>
          <p:cNvPr id="75800" name="Text Box 28">
            <a:extLst>
              <a:ext uri="{FF2B5EF4-FFF2-40B4-BE49-F238E27FC236}">
                <a16:creationId xmlns:a16="http://schemas.microsoft.com/office/drawing/2014/main" xmlns="" id="{D92974D2-D142-EE4C-899A-A95B4027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1188" y="5195888"/>
            <a:ext cx="77311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/>
              <a:t>Free</a:t>
            </a:r>
            <a:br>
              <a:rPr lang="en-US" altLang="x-none" sz="1600" b="1"/>
            </a:br>
            <a:r>
              <a:rPr lang="en-US" altLang="x-none" sz="1600" b="1"/>
              <a:t>earlobe</a:t>
            </a:r>
          </a:p>
        </p:txBody>
      </p:sp>
      <p:sp>
        <p:nvSpPr>
          <p:cNvPr id="75801" name="Text Box 29">
            <a:extLst>
              <a:ext uri="{FF2B5EF4-FFF2-40B4-BE49-F238E27FC236}">
                <a16:creationId xmlns:a16="http://schemas.microsoft.com/office/drawing/2014/main" xmlns="" id="{DE727037-D4C6-C148-A09E-235A3129E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2864" y="3803650"/>
            <a:ext cx="376237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r>
              <a:rPr lang="en-US" altLang="x-none" sz="1600" b="1"/>
              <a:t/>
            </a:r>
            <a:br>
              <a:rPr lang="en-US" altLang="x-none" sz="1600" b="1"/>
            </a:br>
            <a:r>
              <a:rPr lang="en-US" altLang="x-none" sz="1600" b="1"/>
              <a:t>or</a:t>
            </a:r>
            <a:br>
              <a:rPr lang="en-US" altLang="x-none" sz="1600" b="1"/>
            </a:b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02" name="Text Box 30">
            <a:extLst>
              <a:ext uri="{FF2B5EF4-FFF2-40B4-BE49-F238E27FC236}">
                <a16:creationId xmlns:a16="http://schemas.microsoft.com/office/drawing/2014/main" xmlns="" id="{CD3820B7-67BF-3D46-808D-ACA303C7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4179889"/>
            <a:ext cx="376238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r>
              <a:rPr lang="en-US" altLang="x-none" sz="1600" b="1"/>
              <a:t/>
            </a:r>
            <a:br>
              <a:rPr lang="en-US" altLang="x-none" sz="1600" b="1"/>
            </a:br>
            <a:r>
              <a:rPr lang="en-US" altLang="x-none" sz="1600" b="1"/>
              <a:t>or</a:t>
            </a:r>
            <a:br>
              <a:rPr lang="en-US" altLang="x-none" sz="1600" b="1"/>
            </a:b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3" name="Text Box 31">
            <a:extLst>
              <a:ext uri="{FF2B5EF4-FFF2-40B4-BE49-F238E27FC236}">
                <a16:creationId xmlns:a16="http://schemas.microsoft.com/office/drawing/2014/main" xmlns="" id="{8F3D6106-0D33-FA4C-8DA5-A3D624EE2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210978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4" name="Text Box 32">
            <a:extLst>
              <a:ext uri="{FF2B5EF4-FFF2-40B4-BE49-F238E27FC236}">
                <a16:creationId xmlns:a16="http://schemas.microsoft.com/office/drawing/2014/main" xmlns="" id="{6FC6BC88-006C-1245-AAE2-2A0C20CA0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2105025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5" name="Text Box 33">
            <a:extLst>
              <a:ext uri="{FF2B5EF4-FFF2-40B4-BE49-F238E27FC236}">
                <a16:creationId xmlns:a16="http://schemas.microsoft.com/office/drawing/2014/main" xmlns="" id="{80DA278C-FD14-554F-9180-B8AF19367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550" y="2105025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6" name="Text Box 34">
            <a:extLst>
              <a:ext uri="{FF2B5EF4-FFF2-40B4-BE49-F238E27FC236}">
                <a16:creationId xmlns:a16="http://schemas.microsoft.com/office/drawing/2014/main" xmlns="" id="{75C9813A-CCBE-1840-9FFA-52F33AF04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210343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7" name="Text Box 35">
            <a:extLst>
              <a:ext uri="{FF2B5EF4-FFF2-40B4-BE49-F238E27FC236}">
                <a16:creationId xmlns:a16="http://schemas.microsoft.com/office/drawing/2014/main" xmlns="" id="{CC7ED248-B724-6346-9E4A-203F52302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288" y="31353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8" name="Text Box 36">
            <a:extLst>
              <a:ext uri="{FF2B5EF4-FFF2-40B4-BE49-F238E27FC236}">
                <a16:creationId xmlns:a16="http://schemas.microsoft.com/office/drawing/2014/main" xmlns="" id="{DCA1FE94-E397-004A-A483-4147776C8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31480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09" name="Text Box 37">
            <a:extLst>
              <a:ext uri="{FF2B5EF4-FFF2-40B4-BE49-F238E27FC236}">
                <a16:creationId xmlns:a16="http://schemas.microsoft.com/office/drawing/2014/main" xmlns="" id="{BC1C1892-47BB-F641-BB4A-0089D41B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225" y="314801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10" name="Text Box 38">
            <a:extLst>
              <a:ext uri="{FF2B5EF4-FFF2-40B4-BE49-F238E27FC236}">
                <a16:creationId xmlns:a16="http://schemas.microsoft.com/office/drawing/2014/main" xmlns="" id="{DA2FB026-00C7-3D45-9885-5424C3343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1213" y="3143250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11" name="Text Box 39">
            <a:extLst>
              <a:ext uri="{FF2B5EF4-FFF2-40B4-BE49-F238E27FC236}">
                <a16:creationId xmlns:a16="http://schemas.microsoft.com/office/drawing/2014/main" xmlns="" id="{A42F40FD-847C-5E44-8FDC-3A855567E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450" y="3138488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12" name="Text Box 40">
            <a:extLst>
              <a:ext uri="{FF2B5EF4-FFF2-40B4-BE49-F238E27FC236}">
                <a16:creationId xmlns:a16="http://schemas.microsoft.com/office/drawing/2014/main" xmlns="" id="{BBC826E2-A84A-284D-B32E-AE242D5AE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3149600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13" name="Text Box 41">
            <a:extLst>
              <a:ext uri="{FF2B5EF4-FFF2-40B4-BE49-F238E27FC236}">
                <a16:creationId xmlns:a16="http://schemas.microsoft.com/office/drawing/2014/main" xmlns="" id="{DDC8FDEE-9222-A34C-8DA6-D3D8CBE2F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2650" y="4183063"/>
            <a:ext cx="3365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ww</a:t>
            </a:r>
            <a:endParaRPr lang="en-US" altLang="x-none" sz="1600" b="1"/>
          </a:p>
        </p:txBody>
      </p:sp>
      <p:sp>
        <p:nvSpPr>
          <p:cNvPr id="75814" name="Text Box 42">
            <a:extLst>
              <a:ext uri="{FF2B5EF4-FFF2-40B4-BE49-F238E27FC236}">
                <a16:creationId xmlns:a16="http://schemas.microsoft.com/office/drawing/2014/main" xmlns="" id="{00F9C63F-90FF-154D-BF7A-FE3716981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172085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15" name="Text Box 43">
            <a:extLst>
              <a:ext uri="{FF2B5EF4-FFF2-40B4-BE49-F238E27FC236}">
                <a16:creationId xmlns:a16="http://schemas.microsoft.com/office/drawing/2014/main" xmlns="" id="{4792F521-C5DE-FC43-8143-EC13AD81F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2926" y="172720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16" name="Text Box 44">
            <a:extLst>
              <a:ext uri="{FF2B5EF4-FFF2-40B4-BE49-F238E27FC236}">
                <a16:creationId xmlns:a16="http://schemas.microsoft.com/office/drawing/2014/main" xmlns="" id="{29CF4085-4736-764D-8850-5413B56B4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2951" y="1714500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17" name="Text Box 45">
            <a:extLst>
              <a:ext uri="{FF2B5EF4-FFF2-40B4-BE49-F238E27FC236}">
                <a16:creationId xmlns:a16="http://schemas.microsoft.com/office/drawing/2014/main" xmlns="" id="{9C962373-78FD-C843-9657-4AF6EFE1D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0739" y="2771775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18" name="Text Box 46">
            <a:extLst>
              <a:ext uri="{FF2B5EF4-FFF2-40B4-BE49-F238E27FC236}">
                <a16:creationId xmlns:a16="http://schemas.microsoft.com/office/drawing/2014/main" xmlns="" id="{657919A9-BE51-244C-AA90-FDB5C997E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3039" y="2760663"/>
            <a:ext cx="25717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19" name="Text Box 47">
            <a:extLst>
              <a:ext uri="{FF2B5EF4-FFF2-40B4-BE49-F238E27FC236}">
                <a16:creationId xmlns:a16="http://schemas.microsoft.com/office/drawing/2014/main" xmlns="" id="{9428452D-3A64-424E-B4C1-22E3DED5C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0650" y="1716088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20" name="Text Box 48">
            <a:extLst>
              <a:ext uri="{FF2B5EF4-FFF2-40B4-BE49-F238E27FC236}">
                <a16:creationId xmlns:a16="http://schemas.microsoft.com/office/drawing/2014/main" xmlns="" id="{96C46FA6-BE81-114D-85A1-8449CCDE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2313" y="2754313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21" name="Text Box 49">
            <a:extLst>
              <a:ext uri="{FF2B5EF4-FFF2-40B4-BE49-F238E27FC236}">
                <a16:creationId xmlns:a16="http://schemas.microsoft.com/office/drawing/2014/main" xmlns="" id="{F882A77A-C252-4645-A432-E70CC58B2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8788" y="2757488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22" name="Text Box 50">
            <a:extLst>
              <a:ext uri="{FF2B5EF4-FFF2-40B4-BE49-F238E27FC236}">
                <a16:creationId xmlns:a16="http://schemas.microsoft.com/office/drawing/2014/main" xmlns="" id="{4C875BE5-2B93-FF4C-AD5D-653395011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2755900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23" name="Text Box 51">
            <a:extLst>
              <a:ext uri="{FF2B5EF4-FFF2-40B4-BE49-F238E27FC236}">
                <a16:creationId xmlns:a16="http://schemas.microsoft.com/office/drawing/2014/main" xmlns="" id="{66A4BBA4-7891-A647-AA97-1EB266C06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7026" y="2765425"/>
            <a:ext cx="8921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 </a:t>
            </a:r>
            <a:r>
              <a:rPr lang="en-US" altLang="x-none" sz="1600" b="1"/>
              <a:t>or </a:t>
            </a: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  <p:sp>
        <p:nvSpPr>
          <p:cNvPr id="75824" name="Text Box 52">
            <a:extLst>
              <a:ext uri="{FF2B5EF4-FFF2-40B4-BE49-F238E27FC236}">
                <a16:creationId xmlns:a16="http://schemas.microsoft.com/office/drawing/2014/main" xmlns="" id="{CC706C00-BD37-1545-B16A-448357F96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7413" y="3797300"/>
            <a:ext cx="1905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600" b="1" i="1">
                <a:latin typeface="Times" pitchFamily="2" charset="0"/>
              </a:rPr>
              <a:t>ff</a:t>
            </a:r>
            <a:endParaRPr lang="en-US" altLang="x-none" sz="1600" b="1"/>
          </a:p>
        </p:txBody>
      </p:sp>
    </p:spTree>
    <p:extLst>
      <p:ext uri="{BB962C8B-B14F-4D97-AF65-F5344CB8AC3E}">
        <p14:creationId xmlns:p14="http://schemas.microsoft.com/office/powerpoint/2010/main" xmlns="" val="3794313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xmlns="" id="{418F2EB9-4DAB-7845-A451-913C8BD22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14.15a</a:t>
            </a:r>
          </a:p>
        </p:txBody>
      </p:sp>
      <p:sp>
        <p:nvSpPr>
          <p:cNvPr id="76804" name="Text Box 5">
            <a:extLst>
              <a:ext uri="{FF2B5EF4-FFF2-40B4-BE49-F238E27FC236}">
                <a16:creationId xmlns:a16="http://schemas.microsoft.com/office/drawing/2014/main" xmlns="" id="{7A9DA437-F573-4647-80BD-DA0535D4E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7026" y="4260850"/>
            <a:ext cx="1368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b="1"/>
              <a:t>Widow’s</a:t>
            </a:r>
            <a:br>
              <a:rPr lang="en-US" altLang="x-none" b="1"/>
            </a:br>
            <a:r>
              <a:rPr lang="en-US" altLang="x-none" b="1"/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xmlns="" val="3819173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xmlns="" id="{9EAE77A7-48A1-8840-BF30-989D1026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14.15b</a:t>
            </a:r>
          </a:p>
        </p:txBody>
      </p:sp>
      <p:sp>
        <p:nvSpPr>
          <p:cNvPr id="77828" name="Text Box 5">
            <a:extLst>
              <a:ext uri="{FF2B5EF4-FFF2-40B4-BE49-F238E27FC236}">
                <a16:creationId xmlns:a16="http://schemas.microsoft.com/office/drawing/2014/main" xmlns="" id="{0F845C3B-3983-B048-AD5B-698D6A968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1" y="4241800"/>
            <a:ext cx="171291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b="1"/>
              <a:t>No widow’s</a:t>
            </a:r>
            <a:br>
              <a:rPr lang="en-US" altLang="x-none" b="1"/>
            </a:br>
            <a:r>
              <a:rPr lang="en-US" altLang="x-none" b="1"/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xmlns="" val="2978842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xmlns="" id="{661F02F8-997B-B34F-867F-638DB682E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14.15c</a:t>
            </a:r>
          </a:p>
        </p:txBody>
      </p:sp>
      <p:sp>
        <p:nvSpPr>
          <p:cNvPr id="78852" name="Text Box 5">
            <a:extLst>
              <a:ext uri="{FF2B5EF4-FFF2-40B4-BE49-F238E27FC236}">
                <a16:creationId xmlns:a16="http://schemas.microsoft.com/office/drawing/2014/main" xmlns="" id="{20425610-BCBF-224D-907F-78315D428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4" y="4287838"/>
            <a:ext cx="1343025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b="1"/>
              <a:t>Attached</a:t>
            </a:r>
            <a:br>
              <a:rPr lang="en-US" altLang="x-none" b="1"/>
            </a:br>
            <a:r>
              <a:rPr lang="en-US" altLang="x-none" b="1"/>
              <a:t>earlobe</a:t>
            </a:r>
          </a:p>
        </p:txBody>
      </p:sp>
    </p:spTree>
    <p:extLst>
      <p:ext uri="{BB962C8B-B14F-4D97-AF65-F5344CB8AC3E}">
        <p14:creationId xmlns:p14="http://schemas.microsoft.com/office/powerpoint/2010/main" xmlns="" val="3618959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xmlns="" id="{802F0B69-37F6-7E4A-B048-A5D411B8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14.15d</a:t>
            </a:r>
          </a:p>
        </p:txBody>
      </p:sp>
      <p:sp>
        <p:nvSpPr>
          <p:cNvPr id="79876" name="Text Box 5">
            <a:extLst>
              <a:ext uri="{FF2B5EF4-FFF2-40B4-BE49-F238E27FC236}">
                <a16:creationId xmlns:a16="http://schemas.microsoft.com/office/drawing/2014/main" xmlns="" id="{034C508A-CE72-B745-8BE8-341AE1762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1" y="4283075"/>
            <a:ext cx="10906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b="1"/>
              <a:t>Free</a:t>
            </a:r>
            <a:br>
              <a:rPr lang="en-US" altLang="x-none" b="1"/>
            </a:br>
            <a:r>
              <a:rPr lang="en-US" altLang="x-none" b="1"/>
              <a:t>earlobe</a:t>
            </a:r>
          </a:p>
        </p:txBody>
      </p:sp>
    </p:spTree>
    <p:extLst>
      <p:ext uri="{BB962C8B-B14F-4D97-AF65-F5344CB8AC3E}">
        <p14:creationId xmlns:p14="http://schemas.microsoft.com/office/powerpoint/2010/main" xmlns="" val="1056147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xmlns="" id="{6B10A134-A6E1-A946-88E9-41304A0B49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7848600" cy="2768600"/>
          </a:xfrm>
        </p:spPr>
        <p:txBody>
          <a:bodyPr/>
          <a:lstStyle/>
          <a:p>
            <a:pPr marL="350838" indent="-350838"/>
            <a:r>
              <a:rPr lang="en-US" altLang="x-none"/>
              <a:t>Pedigrees can also be used to make predictions about future offspring</a:t>
            </a:r>
          </a:p>
          <a:p>
            <a:pPr marL="350838" indent="-350838"/>
            <a:r>
              <a:rPr lang="en-US" altLang="x-none"/>
              <a:t>We can use the multiplication and addition rules to predict the probability of specific phenotypes</a:t>
            </a:r>
          </a:p>
        </p:txBody>
      </p:sp>
      <p:sp>
        <p:nvSpPr>
          <p:cNvPr id="80900" name="Rectangle 9">
            <a:extLst>
              <a:ext uri="{FF2B5EF4-FFF2-40B4-BE49-F238E27FC236}">
                <a16:creationId xmlns:a16="http://schemas.microsoft.com/office/drawing/2014/main" xmlns="" id="{3789796E-69D9-D344-A4D2-AC71B48EA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135439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xmlns="" id="{44026E9D-1E89-9C45-9438-44DEEC7CD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3225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Recessively Inherited Disorders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xmlns="" id="{1EA7159D-BF3C-4A4B-AF35-C4E97090E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7848600" cy="3130550"/>
          </a:xfrm>
        </p:spPr>
        <p:txBody>
          <a:bodyPr/>
          <a:lstStyle/>
          <a:p>
            <a:pPr eaLnBrk="1" hangingPunct="1"/>
            <a:r>
              <a:rPr lang="en-US" altLang="x-none"/>
              <a:t>Many genetic disorders are inherited in a recessive manner</a:t>
            </a:r>
          </a:p>
          <a:p>
            <a:pPr eaLnBrk="1" hangingPunct="1"/>
            <a:r>
              <a:rPr lang="en-US" altLang="x-none"/>
              <a:t>These range from relatively mild to life-threatening</a:t>
            </a:r>
          </a:p>
        </p:txBody>
      </p:sp>
      <p:sp>
        <p:nvSpPr>
          <p:cNvPr id="81925" name="Rectangle 10">
            <a:extLst>
              <a:ext uri="{FF2B5EF4-FFF2-40B4-BE49-F238E27FC236}">
                <a16:creationId xmlns:a16="http://schemas.microsoft.com/office/drawing/2014/main" xmlns="" id="{39D6E420-12CF-3E43-9F41-B4038AA15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966199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xmlns="" id="{4D22ACC6-1C1B-174B-9E2C-288242A75D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98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The Behavior of Recessive Alleles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xmlns="" id="{999063E2-D6F8-FA4E-8F93-39F0C73C6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077200" cy="5353050"/>
          </a:xfrm>
        </p:spPr>
        <p:txBody>
          <a:bodyPr/>
          <a:lstStyle/>
          <a:p>
            <a:pPr eaLnBrk="1" hangingPunct="1"/>
            <a:r>
              <a:rPr lang="en-US" altLang="x-none"/>
              <a:t>Recessively inherited disorders show up only in individuals homozygous for the allele</a:t>
            </a:r>
          </a:p>
          <a:p>
            <a:pPr eaLnBrk="1" hangingPunct="1"/>
            <a:r>
              <a:rPr lang="en-US" altLang="x-none" b="1"/>
              <a:t>Carriers</a:t>
            </a:r>
            <a:r>
              <a:rPr lang="en-US" altLang="x-none"/>
              <a:t> are heterozygous individuals who carry the recessive allele but are phenotypically normal; most individuals with recessive disorders are born to carrier parents</a:t>
            </a:r>
          </a:p>
          <a:p>
            <a:pPr eaLnBrk="1" hangingPunct="1"/>
            <a:r>
              <a:rPr lang="en-US" altLang="x-none"/>
              <a:t>Albinism is a recessive condition characterized by a lack of pigmentation in skin and hair</a:t>
            </a:r>
          </a:p>
        </p:txBody>
      </p:sp>
      <p:sp>
        <p:nvSpPr>
          <p:cNvPr id="82949" name="Rectangle 10">
            <a:extLst>
              <a:ext uri="{FF2B5EF4-FFF2-40B4-BE49-F238E27FC236}">
                <a16:creationId xmlns:a16="http://schemas.microsoft.com/office/drawing/2014/main" xmlns="" id="{07B53A90-0EEB-FE4E-A496-9BBCF27FA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  <p:sp>
        <p:nvSpPr>
          <p:cNvPr id="82951" name="Rectangle 14">
            <a:extLst>
              <a:ext uri="{FF2B5EF4-FFF2-40B4-BE49-F238E27FC236}">
                <a16:creationId xmlns:a16="http://schemas.microsoft.com/office/drawing/2014/main" xmlns="" id="{3718B068-20D5-1246-B2F0-91A0E39E4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30811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6E702123-B7B8-CA48-BDC0-9844E91E4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794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Extending Mendelian Genetics for a Single Gene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6A00E431-0B91-1B45-AD8D-10E633FC3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6588"/>
            <a:ext cx="8534400" cy="4418012"/>
          </a:xfrm>
        </p:spPr>
        <p:txBody>
          <a:bodyPr/>
          <a:lstStyle/>
          <a:p>
            <a:pPr eaLnBrk="1" hangingPunct="1"/>
            <a:r>
              <a:rPr lang="en-US" altLang="x-none"/>
              <a:t>Inheritance of characters by a single gene may deviate from simple Mendelian patterns in the following situations:</a:t>
            </a:r>
          </a:p>
          <a:p>
            <a:pPr marL="977900" lvl="1" indent="-304800"/>
            <a:r>
              <a:rPr lang="en-US" altLang="x-none"/>
              <a:t>When alleles are not completely dominant or recessive</a:t>
            </a:r>
          </a:p>
          <a:p>
            <a:pPr marL="977900" lvl="1" indent="-304800"/>
            <a:r>
              <a:rPr lang="en-US" altLang="x-none"/>
              <a:t>When a gene has more than two alleles</a:t>
            </a:r>
          </a:p>
          <a:p>
            <a:pPr marL="977900" lvl="1" indent="-304800"/>
            <a:r>
              <a:rPr lang="en-US" altLang="x-none"/>
              <a:t>When a gene produces multiple phenotypes</a:t>
            </a:r>
          </a:p>
        </p:txBody>
      </p:sp>
      <p:sp>
        <p:nvSpPr>
          <p:cNvPr id="50181" name="Rectangle 10">
            <a:extLst>
              <a:ext uri="{FF2B5EF4-FFF2-40B4-BE49-F238E27FC236}">
                <a16:creationId xmlns:a16="http://schemas.microsoft.com/office/drawing/2014/main" xmlns="" id="{E2389F0F-DA6A-E04E-AEDE-21315D398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598675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xmlns="" id="{FEA3BE9C-D3F0-0B4D-A683-8DB8EC7EC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14.16</a:t>
            </a:r>
          </a:p>
        </p:txBody>
      </p:sp>
      <p:sp>
        <p:nvSpPr>
          <p:cNvPr id="83972" name="Text Box 5">
            <a:extLst>
              <a:ext uri="{FF2B5EF4-FFF2-40B4-BE49-F238E27FC236}">
                <a16:creationId xmlns:a16="http://schemas.microsoft.com/office/drawing/2014/main" xmlns="" id="{90931804-7ACF-0643-8300-4804631CD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776" y="1239839"/>
            <a:ext cx="906463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Parents</a:t>
            </a:r>
          </a:p>
        </p:txBody>
      </p:sp>
      <p:sp>
        <p:nvSpPr>
          <p:cNvPr id="83973" name="Text Box 6">
            <a:extLst>
              <a:ext uri="{FF2B5EF4-FFF2-40B4-BE49-F238E27FC236}">
                <a16:creationId xmlns:a16="http://schemas.microsoft.com/office/drawing/2014/main" xmlns="" id="{E06448DC-9BBF-C047-B9F4-739676CF6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0301" y="1631951"/>
            <a:ext cx="89376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/>
              <a:t>Normal</a:t>
            </a:r>
            <a:br>
              <a:rPr lang="en-US" altLang="x-none" sz="1800" b="1"/>
            </a:b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</p:txBody>
      </p:sp>
      <p:sp>
        <p:nvSpPr>
          <p:cNvPr id="83974" name="Text Box 7">
            <a:extLst>
              <a:ext uri="{FF2B5EF4-FFF2-40B4-BE49-F238E27FC236}">
                <a16:creationId xmlns:a16="http://schemas.microsoft.com/office/drawing/2014/main" xmlns="" id="{2FDF3D77-C141-C54F-995C-CCC189A0B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6" y="2419351"/>
            <a:ext cx="7477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Sperm</a:t>
            </a:r>
          </a:p>
        </p:txBody>
      </p:sp>
      <p:sp>
        <p:nvSpPr>
          <p:cNvPr id="83975" name="Text Box 8">
            <a:extLst>
              <a:ext uri="{FF2B5EF4-FFF2-40B4-BE49-F238E27FC236}">
                <a16:creationId xmlns:a16="http://schemas.microsoft.com/office/drawing/2014/main" xmlns="" id="{057ADBBE-2F2A-F44D-9702-D9B7A5CF9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513" y="3292475"/>
            <a:ext cx="5762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Eggs</a:t>
            </a:r>
          </a:p>
        </p:txBody>
      </p:sp>
      <p:sp>
        <p:nvSpPr>
          <p:cNvPr id="83976" name="Text Box 9">
            <a:extLst>
              <a:ext uri="{FF2B5EF4-FFF2-40B4-BE49-F238E27FC236}">
                <a16:creationId xmlns:a16="http://schemas.microsoft.com/office/drawing/2014/main" xmlns="" id="{40FBA9D6-6BEF-8D48-A263-7409A741B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1612901"/>
            <a:ext cx="893762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/>
              <a:t>Normal</a:t>
            </a:r>
            <a:br>
              <a:rPr lang="en-US" altLang="x-none" sz="1800" b="1"/>
            </a:b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</p:txBody>
      </p:sp>
      <p:sp>
        <p:nvSpPr>
          <p:cNvPr id="83977" name="Text Box 10">
            <a:extLst>
              <a:ext uri="{FF2B5EF4-FFF2-40B4-BE49-F238E27FC236}">
                <a16:creationId xmlns:a16="http://schemas.microsoft.com/office/drawing/2014/main" xmlns="" id="{6AAED389-279B-C544-B28B-12419048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5401" y="3582988"/>
            <a:ext cx="893763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  <a:p>
            <a:pPr algn="ctr">
              <a:lnSpc>
                <a:spcPct val="90000"/>
              </a:lnSpc>
            </a:pPr>
            <a:r>
              <a:rPr lang="en-US" altLang="x-none" sz="1800" b="1"/>
              <a:t>Normal</a:t>
            </a:r>
            <a:br>
              <a:rPr lang="en-US" altLang="x-none" sz="1800" b="1"/>
            </a:br>
            <a:endParaRPr lang="en-US" altLang="x-none" sz="1800" b="1"/>
          </a:p>
        </p:txBody>
      </p:sp>
      <p:sp>
        <p:nvSpPr>
          <p:cNvPr id="83978" name="Text Box 11">
            <a:extLst>
              <a:ext uri="{FF2B5EF4-FFF2-40B4-BE49-F238E27FC236}">
                <a16:creationId xmlns:a16="http://schemas.microsoft.com/office/drawing/2014/main" xmlns="" id="{01156EA4-983F-4F4A-AF3B-53399F23F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8113" y="3457576"/>
            <a:ext cx="9207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  <a:p>
            <a:pPr algn="ctr">
              <a:lnSpc>
                <a:spcPct val="90000"/>
              </a:lnSpc>
            </a:pPr>
            <a:r>
              <a:rPr lang="en-US" altLang="x-none" sz="1800" b="1"/>
              <a:t>Normal</a:t>
            </a:r>
            <a:br>
              <a:rPr lang="en-US" altLang="x-none" sz="1800" b="1"/>
            </a:br>
            <a:r>
              <a:rPr lang="en-US" altLang="x-none" sz="1800" b="1"/>
              <a:t>(carrier)</a:t>
            </a:r>
            <a:br>
              <a:rPr lang="en-US" altLang="x-none" sz="1800" b="1"/>
            </a:br>
            <a:endParaRPr lang="en-US" altLang="x-none" sz="1800" b="1"/>
          </a:p>
        </p:txBody>
      </p:sp>
      <p:sp>
        <p:nvSpPr>
          <p:cNvPr id="83979" name="Text Box 12">
            <a:extLst>
              <a:ext uri="{FF2B5EF4-FFF2-40B4-BE49-F238E27FC236}">
                <a16:creationId xmlns:a16="http://schemas.microsoft.com/office/drawing/2014/main" xmlns="" id="{27C2185E-BFF2-0D4F-BE7C-65FBA72E6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4524376"/>
            <a:ext cx="9207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  <a:p>
            <a:pPr algn="ctr">
              <a:lnSpc>
                <a:spcPct val="90000"/>
              </a:lnSpc>
            </a:pPr>
            <a:r>
              <a:rPr lang="en-US" altLang="x-none" sz="1800" b="1"/>
              <a:t>Normal</a:t>
            </a:r>
            <a:br>
              <a:rPr lang="en-US" altLang="x-none" sz="1800" b="1"/>
            </a:br>
            <a:r>
              <a:rPr lang="en-US" altLang="x-none" sz="1800" b="1"/>
              <a:t>(carrier)</a:t>
            </a:r>
            <a:br>
              <a:rPr lang="en-US" altLang="x-none" sz="1800" b="1"/>
            </a:br>
            <a:endParaRPr lang="en-US" altLang="x-none" sz="1800" b="1"/>
          </a:p>
        </p:txBody>
      </p:sp>
      <p:sp>
        <p:nvSpPr>
          <p:cNvPr id="83980" name="Text Box 13">
            <a:extLst>
              <a:ext uri="{FF2B5EF4-FFF2-40B4-BE49-F238E27FC236}">
                <a16:creationId xmlns:a16="http://schemas.microsoft.com/office/drawing/2014/main" xmlns="" id="{E95813AD-34A6-DC41-BD9D-8E9D53ECD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3" y="4675188"/>
            <a:ext cx="8937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</a:t>
            </a:r>
            <a:endParaRPr lang="en-US" altLang="x-none" sz="1800" b="1"/>
          </a:p>
          <a:p>
            <a:pPr algn="ctr">
              <a:lnSpc>
                <a:spcPct val="90000"/>
              </a:lnSpc>
            </a:pPr>
            <a:r>
              <a:rPr lang="en-US" altLang="x-none" sz="1800" b="1"/>
              <a:t>Albino</a:t>
            </a:r>
            <a:br>
              <a:rPr lang="en-US" altLang="x-none" sz="1800" b="1"/>
            </a:br>
            <a:endParaRPr lang="en-US" altLang="x-none" sz="1800" b="1"/>
          </a:p>
        </p:txBody>
      </p:sp>
      <p:sp>
        <p:nvSpPr>
          <p:cNvPr id="83981" name="Text Box 14">
            <a:extLst>
              <a:ext uri="{FF2B5EF4-FFF2-40B4-BE49-F238E27FC236}">
                <a16:creationId xmlns:a16="http://schemas.microsoft.com/office/drawing/2014/main" xmlns="" id="{13193D79-100A-5A4F-8289-E0B6AD936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39" y="2887664"/>
            <a:ext cx="179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</a:t>
            </a:r>
            <a:endParaRPr lang="en-US" altLang="x-none" sz="1800" b="1"/>
          </a:p>
        </p:txBody>
      </p:sp>
      <p:sp>
        <p:nvSpPr>
          <p:cNvPr id="83982" name="Text Box 15">
            <a:extLst>
              <a:ext uri="{FF2B5EF4-FFF2-40B4-BE49-F238E27FC236}">
                <a16:creationId xmlns:a16="http://schemas.microsoft.com/office/drawing/2014/main" xmlns="" id="{1F989141-2B10-6142-86B7-98068FA59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37417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</a:t>
            </a:r>
            <a:endParaRPr lang="en-US" altLang="x-none" sz="1800" b="1"/>
          </a:p>
        </p:txBody>
      </p:sp>
      <p:sp>
        <p:nvSpPr>
          <p:cNvPr id="83983" name="Text Box 16">
            <a:extLst>
              <a:ext uri="{FF2B5EF4-FFF2-40B4-BE49-F238E27FC236}">
                <a16:creationId xmlns:a16="http://schemas.microsoft.com/office/drawing/2014/main" xmlns="" id="{2DDAF8E1-C5BE-B240-94A9-BA3A607F0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75" y="48085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</a:t>
            </a:r>
            <a:endParaRPr lang="en-US" altLang="x-none" sz="1800" b="1"/>
          </a:p>
        </p:txBody>
      </p:sp>
      <p:sp>
        <p:nvSpPr>
          <p:cNvPr id="83984" name="Text Box 17">
            <a:extLst>
              <a:ext uri="{FF2B5EF4-FFF2-40B4-BE49-F238E27FC236}">
                <a16:creationId xmlns:a16="http://schemas.microsoft.com/office/drawing/2014/main" xmlns="" id="{2101DB62-4DCF-6944-8419-51B7DBE93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288448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</a:t>
            </a:r>
            <a:endParaRPr lang="en-US" altLang="x-none" sz="1800" b="1"/>
          </a:p>
        </p:txBody>
      </p:sp>
    </p:spTree>
    <p:extLst>
      <p:ext uri="{BB962C8B-B14F-4D97-AF65-F5344CB8AC3E}">
        <p14:creationId xmlns:p14="http://schemas.microsoft.com/office/powerpoint/2010/main" xmlns="" val="9533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xmlns="" id="{C7FF6E30-E3ED-4A47-A469-3CBDB8353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14.16a</a:t>
            </a:r>
          </a:p>
        </p:txBody>
      </p:sp>
    </p:spTree>
    <p:extLst>
      <p:ext uri="{BB962C8B-B14F-4D97-AF65-F5344CB8AC3E}">
        <p14:creationId xmlns:p14="http://schemas.microsoft.com/office/powerpoint/2010/main" xmlns="" val="19713036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xmlns="" id="{FC29FEC8-D7F3-4A44-B8CA-35FE26D47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7924800" cy="5187950"/>
          </a:xfrm>
        </p:spPr>
        <p:txBody>
          <a:bodyPr/>
          <a:lstStyle/>
          <a:p>
            <a:pPr eaLnBrk="1" hangingPunct="1"/>
            <a:r>
              <a:rPr lang="en-US" altLang="x-none"/>
              <a:t>If a recessive allele that causes a disease is rare, then the chance of two carriers meeting and mating is low</a:t>
            </a:r>
          </a:p>
          <a:p>
            <a:pPr eaLnBrk="1" hangingPunct="1"/>
            <a:r>
              <a:rPr lang="en-US" altLang="x-none"/>
              <a:t>Consanguineous matings (i.e., matings between close relatives) increase the chance of mating between two carriers of the same rare allele </a:t>
            </a:r>
          </a:p>
          <a:p>
            <a:pPr eaLnBrk="1" hangingPunct="1"/>
            <a:r>
              <a:rPr lang="en-US" altLang="x-none"/>
              <a:t>Most societies and cultures have laws or taboos against marriages between close relatives</a:t>
            </a:r>
          </a:p>
        </p:txBody>
      </p:sp>
      <p:sp>
        <p:nvSpPr>
          <p:cNvPr id="86020" name="Rectangle 9">
            <a:extLst>
              <a:ext uri="{FF2B5EF4-FFF2-40B4-BE49-F238E27FC236}">
                <a16:creationId xmlns:a16="http://schemas.microsoft.com/office/drawing/2014/main" xmlns="" id="{C5FF8F09-0314-1646-BA32-5DE5C17C2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9561143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xmlns="" id="{50E50FB7-C477-7548-8614-056A68C78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Cystic Fibrosis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xmlns="" id="{DFFE29D1-3D63-D043-88F8-F9BF7D03E8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001000" cy="5187950"/>
          </a:xfrm>
        </p:spPr>
        <p:txBody>
          <a:bodyPr/>
          <a:lstStyle/>
          <a:p>
            <a:pPr eaLnBrk="1" hangingPunct="1"/>
            <a:r>
              <a:rPr lang="en-US" altLang="x-none" b="1"/>
              <a:t>Cystic fibrosis</a:t>
            </a:r>
            <a:r>
              <a:rPr lang="en-US" altLang="x-none"/>
              <a:t> is the most common lethal genetic disease in the United States,striking one out of every 2,500 people of European descent </a:t>
            </a:r>
          </a:p>
          <a:p>
            <a:pPr eaLnBrk="1" hangingPunct="1"/>
            <a:r>
              <a:rPr lang="en-US" altLang="x-none"/>
              <a:t>The cystic fibrosis allele results in defective or absent chloride transport channels in plasma membranes leading to a buildup of chloride ions outside the cell</a:t>
            </a:r>
          </a:p>
          <a:p>
            <a:pPr eaLnBrk="1" hangingPunct="1"/>
            <a:r>
              <a:rPr lang="en-US" altLang="x-none"/>
              <a:t>Symptoms include mucus buildup in some internal organs and abnormal absorption of nutrients in the small intestine</a:t>
            </a:r>
          </a:p>
        </p:txBody>
      </p:sp>
      <p:sp>
        <p:nvSpPr>
          <p:cNvPr id="87045" name="Rectangle 10">
            <a:extLst>
              <a:ext uri="{FF2B5EF4-FFF2-40B4-BE49-F238E27FC236}">
                <a16:creationId xmlns:a16="http://schemas.microsoft.com/office/drawing/2014/main" xmlns="" id="{8B4BA89E-B3A7-6549-AF09-411DFB582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789061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xmlns="" id="{E7F33675-D5D9-D647-9480-01A6DBD20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4" y="779464"/>
            <a:ext cx="8980487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Sickle-Cell Disease: A Genetic Disorder with Evolutionary Implications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xmlns="" id="{253DA3DA-0C9A-6041-82AF-B7FC2EFB1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153400" cy="4895850"/>
          </a:xfrm>
        </p:spPr>
        <p:txBody>
          <a:bodyPr/>
          <a:lstStyle/>
          <a:p>
            <a:pPr eaLnBrk="1" hangingPunct="1"/>
            <a:r>
              <a:rPr lang="en-US" altLang="x-none" b="1"/>
              <a:t>Sickle-cell disease</a:t>
            </a:r>
            <a:r>
              <a:rPr lang="en-US" altLang="x-none"/>
              <a:t> affects one out of 400 African-Americans</a:t>
            </a:r>
          </a:p>
          <a:p>
            <a:pPr eaLnBrk="1" hangingPunct="1"/>
            <a:r>
              <a:rPr lang="en-US" altLang="x-none"/>
              <a:t>The disease is caused by the substitution of a single amino acid in the hemoglobin protein in red blood cells</a:t>
            </a:r>
          </a:p>
          <a:p>
            <a:pPr eaLnBrk="1" hangingPunct="1"/>
            <a:r>
              <a:rPr lang="en-US" altLang="x-none"/>
              <a:t>In homozygous individuals, all hemoglobin is abnormal (sickle-cell)</a:t>
            </a:r>
          </a:p>
          <a:p>
            <a:pPr eaLnBrk="1" hangingPunct="1"/>
            <a:r>
              <a:rPr lang="en-US" altLang="x-none"/>
              <a:t>Symptoms include physical weakness, pain, organ damage, and even paralysis</a:t>
            </a:r>
          </a:p>
        </p:txBody>
      </p:sp>
      <p:sp>
        <p:nvSpPr>
          <p:cNvPr id="88069" name="Rectangle 10">
            <a:extLst>
              <a:ext uri="{FF2B5EF4-FFF2-40B4-BE49-F238E27FC236}">
                <a16:creationId xmlns:a16="http://schemas.microsoft.com/office/drawing/2014/main" xmlns="" id="{15BB3EA5-BEDF-6942-B244-5BABEC243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9491870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xmlns="" id="{F8E4283B-5526-C24B-8BF0-13EC95BC9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3500" indent="63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eaLnBrk="1" hangingPunct="1"/>
            <a:r>
              <a:rPr lang="en-US" altLang="x-none" sz="800">
                <a:latin typeface="Times New Roman" panose="02020603050405020304" pitchFamily="18" charset="0"/>
              </a:rPr>
              <a:t>Fig. 14-UN1</a:t>
            </a:r>
            <a:endParaRPr lang="en-US" altLang="x-none" sz="9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2" name="Rectangle 7">
            <a:extLst>
              <a:ext uri="{FF2B5EF4-FFF2-40B4-BE49-F238E27FC236}">
                <a16:creationId xmlns:a16="http://schemas.microsoft.com/office/drawing/2014/main" xmlns="" id="{A0AA90A4-D85A-B54C-A138-477981546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  <p:sp>
        <p:nvSpPr>
          <p:cNvPr id="89093" name="Rectangle 8">
            <a:extLst>
              <a:ext uri="{FF2B5EF4-FFF2-40B4-BE49-F238E27FC236}">
                <a16:creationId xmlns:a16="http://schemas.microsoft.com/office/drawing/2014/main" xmlns="" id="{206DA0E4-DE6E-9A42-BD33-2AFB5EB8B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153400" cy="4895850"/>
          </a:xfrm>
          <a:noFill/>
        </p:spPr>
        <p:txBody>
          <a:bodyPr/>
          <a:lstStyle/>
          <a:p>
            <a:pPr eaLnBrk="1" hangingPunct="1"/>
            <a:r>
              <a:rPr lang="en-US" altLang="x-none"/>
              <a:t>Heterozygotes (said to have sickle-cell trait) are usually healthy but may suffer some symptoms</a:t>
            </a:r>
          </a:p>
          <a:p>
            <a:pPr eaLnBrk="1" hangingPunct="1"/>
            <a:r>
              <a:rPr lang="en-US" altLang="x-none"/>
              <a:t>About one out of ten African Americans has sickle cell trait, an unusually high frequency of an allele with detrimental effects in homozygotes</a:t>
            </a:r>
          </a:p>
          <a:p>
            <a:pPr eaLnBrk="1" hangingPunct="1"/>
            <a:r>
              <a:rPr lang="en-US" altLang="x-none"/>
              <a:t>Heterozygotes are less susceptible to the malaria parasite, so there is an advantage to being heterozygous</a:t>
            </a:r>
          </a:p>
        </p:txBody>
      </p:sp>
    </p:spTree>
    <p:extLst>
      <p:ext uri="{BB962C8B-B14F-4D97-AF65-F5344CB8AC3E}">
        <p14:creationId xmlns:p14="http://schemas.microsoft.com/office/powerpoint/2010/main" xmlns="" val="28511457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xmlns="" id="{47FCA567-C1C5-2E46-A95C-186E3F8CE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Dominantly Inherited Disorders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xmlns="" id="{B1FAF0B6-3757-CC42-A875-8B9F253C2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001000" cy="3981450"/>
          </a:xfrm>
        </p:spPr>
        <p:txBody>
          <a:bodyPr/>
          <a:lstStyle/>
          <a:p>
            <a:pPr eaLnBrk="1" hangingPunct="1"/>
            <a:r>
              <a:rPr lang="en-US" altLang="x-none"/>
              <a:t>Some human disorders are caused by dominant alleles</a:t>
            </a:r>
          </a:p>
          <a:p>
            <a:pPr eaLnBrk="1" hangingPunct="1"/>
            <a:r>
              <a:rPr lang="en-US" altLang="x-none"/>
              <a:t>Dominant alleles that cause a lethal disease are rare and arise by mutation</a:t>
            </a:r>
          </a:p>
          <a:p>
            <a:pPr eaLnBrk="1" hangingPunct="1"/>
            <a:r>
              <a:rPr lang="en-US" altLang="x-none" i="1"/>
              <a:t>Achondroplasia</a:t>
            </a:r>
            <a:r>
              <a:rPr lang="en-US" altLang="x-none"/>
              <a:t> is a form of dwarfism caused by a rare dominant allele</a:t>
            </a:r>
          </a:p>
        </p:txBody>
      </p:sp>
      <p:sp>
        <p:nvSpPr>
          <p:cNvPr id="90117" name="Rectangle 10">
            <a:extLst>
              <a:ext uri="{FF2B5EF4-FFF2-40B4-BE49-F238E27FC236}">
                <a16:creationId xmlns:a16="http://schemas.microsoft.com/office/drawing/2014/main" xmlns="" id="{9FB2F801-DA35-2548-94FE-9B576E4A5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867772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xmlns="" id="{CA45E5F9-154E-DF42-B541-B70972AA1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14.17</a:t>
            </a:r>
          </a:p>
        </p:txBody>
      </p:sp>
      <p:sp>
        <p:nvSpPr>
          <p:cNvPr id="91140" name="Text Box 5">
            <a:extLst>
              <a:ext uri="{FF2B5EF4-FFF2-40B4-BE49-F238E27FC236}">
                <a16:creationId xmlns:a16="http://schemas.microsoft.com/office/drawing/2014/main" xmlns="" id="{FEF277A1-DE13-0C45-B80C-A3474B57B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6" y="949325"/>
            <a:ext cx="90646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/>
              <a:t>Parents</a:t>
            </a:r>
          </a:p>
        </p:txBody>
      </p:sp>
      <p:sp>
        <p:nvSpPr>
          <p:cNvPr id="91141" name="Text Box 6">
            <a:extLst>
              <a:ext uri="{FF2B5EF4-FFF2-40B4-BE49-F238E27FC236}">
                <a16:creationId xmlns:a16="http://schemas.microsoft.com/office/drawing/2014/main" xmlns="" id="{06BE719B-22DE-424A-B42A-28E03A87E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4813" y="1423988"/>
            <a:ext cx="8937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/>
              <a:t>Dwarf</a:t>
            </a:r>
            <a:br>
              <a:rPr lang="en-US" altLang="x-none" sz="2200" b="1"/>
            </a:b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</p:txBody>
      </p:sp>
      <p:sp>
        <p:nvSpPr>
          <p:cNvPr id="91142" name="Text Box 7">
            <a:extLst>
              <a:ext uri="{FF2B5EF4-FFF2-40B4-BE49-F238E27FC236}">
                <a16:creationId xmlns:a16="http://schemas.microsoft.com/office/drawing/2014/main" xmlns="" id="{CC00C91C-C07A-D444-8DAC-37E9524AA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6" y="2392363"/>
            <a:ext cx="906463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/>
              <a:t>Sperm</a:t>
            </a:r>
          </a:p>
        </p:txBody>
      </p:sp>
      <p:sp>
        <p:nvSpPr>
          <p:cNvPr id="91143" name="Text Box 8">
            <a:extLst>
              <a:ext uri="{FF2B5EF4-FFF2-40B4-BE49-F238E27FC236}">
                <a16:creationId xmlns:a16="http://schemas.microsoft.com/office/drawing/2014/main" xmlns="" id="{2FABD316-6491-4743-87EC-4CB0D3859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913" y="3438526"/>
            <a:ext cx="73501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/>
              <a:t>Eggs</a:t>
            </a:r>
          </a:p>
        </p:txBody>
      </p:sp>
      <p:sp>
        <p:nvSpPr>
          <p:cNvPr id="91144" name="Text Box 9">
            <a:extLst>
              <a:ext uri="{FF2B5EF4-FFF2-40B4-BE49-F238E27FC236}">
                <a16:creationId xmlns:a16="http://schemas.microsoft.com/office/drawing/2014/main" xmlns="" id="{DA47A3D9-7331-ED41-8B84-5FF2094A1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4" y="3821114"/>
            <a:ext cx="960437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  <a:p>
            <a:pPr algn="ctr">
              <a:lnSpc>
                <a:spcPct val="90000"/>
              </a:lnSpc>
            </a:pPr>
            <a:r>
              <a:rPr lang="en-US" altLang="x-none" sz="2200" b="1"/>
              <a:t>Dwarf</a:t>
            </a:r>
            <a:br>
              <a:rPr lang="en-US" altLang="x-none" sz="2200" b="1"/>
            </a:br>
            <a:endParaRPr lang="en-US" altLang="x-none" sz="2200" b="1"/>
          </a:p>
        </p:txBody>
      </p:sp>
      <p:sp>
        <p:nvSpPr>
          <p:cNvPr id="91145" name="Text Box 10">
            <a:extLst>
              <a:ext uri="{FF2B5EF4-FFF2-40B4-BE49-F238E27FC236}">
                <a16:creationId xmlns:a16="http://schemas.microsoft.com/office/drawing/2014/main" xmlns="" id="{3517C264-7074-A745-84F0-1473318F4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5838" y="3827464"/>
            <a:ext cx="9334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  <a:p>
            <a:pPr algn="ctr">
              <a:lnSpc>
                <a:spcPct val="90000"/>
              </a:lnSpc>
            </a:pPr>
            <a:r>
              <a:rPr lang="en-US" altLang="x-none" sz="2200" b="1"/>
              <a:t>Normal</a:t>
            </a:r>
          </a:p>
        </p:txBody>
      </p:sp>
      <p:sp>
        <p:nvSpPr>
          <p:cNvPr id="91146" name="Text Box 11">
            <a:extLst>
              <a:ext uri="{FF2B5EF4-FFF2-40B4-BE49-F238E27FC236}">
                <a16:creationId xmlns:a16="http://schemas.microsoft.com/office/drawing/2014/main" xmlns="" id="{CE415D67-95EB-144B-9B4C-7796A450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6" y="5080000"/>
            <a:ext cx="893763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  <a:p>
            <a:pPr algn="ctr">
              <a:lnSpc>
                <a:spcPct val="90000"/>
              </a:lnSpc>
            </a:pPr>
            <a:r>
              <a:rPr lang="en-US" altLang="x-none" sz="2200" b="1"/>
              <a:t>Dwarf</a:t>
            </a:r>
          </a:p>
        </p:txBody>
      </p:sp>
      <p:sp>
        <p:nvSpPr>
          <p:cNvPr id="91147" name="Text Box 12">
            <a:extLst>
              <a:ext uri="{FF2B5EF4-FFF2-40B4-BE49-F238E27FC236}">
                <a16:creationId xmlns:a16="http://schemas.microsoft.com/office/drawing/2014/main" xmlns="" id="{B104FFD1-4239-DC4E-83FB-02E9113F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039" y="5073651"/>
            <a:ext cx="10128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  <a:p>
            <a:pPr algn="ctr">
              <a:lnSpc>
                <a:spcPct val="90000"/>
              </a:lnSpc>
            </a:pPr>
            <a:r>
              <a:rPr lang="en-US" altLang="x-none" sz="2200" b="1"/>
              <a:t>Normal</a:t>
            </a:r>
            <a:br>
              <a:rPr lang="en-US" altLang="x-none" sz="2200" b="1"/>
            </a:br>
            <a:endParaRPr lang="en-US" altLang="x-none" sz="2200" b="1"/>
          </a:p>
        </p:txBody>
      </p:sp>
      <p:sp>
        <p:nvSpPr>
          <p:cNvPr id="91148" name="Text Box 13">
            <a:extLst>
              <a:ext uri="{FF2B5EF4-FFF2-40B4-BE49-F238E27FC236}">
                <a16:creationId xmlns:a16="http://schemas.microsoft.com/office/drawing/2014/main" xmlns="" id="{4CBCABBD-6373-044B-BCDF-3F1A3E389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3450" y="29543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</a:t>
            </a:r>
            <a:endParaRPr lang="en-US" altLang="x-none" sz="2200" b="1"/>
          </a:p>
        </p:txBody>
      </p:sp>
      <p:sp>
        <p:nvSpPr>
          <p:cNvPr id="91149" name="Text Box 14">
            <a:extLst>
              <a:ext uri="{FF2B5EF4-FFF2-40B4-BE49-F238E27FC236}">
                <a16:creationId xmlns:a16="http://schemas.microsoft.com/office/drawing/2014/main" xmlns="" id="{AD5DF2D4-8DB4-F048-89B9-EC68A05B3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3995739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</a:t>
            </a:r>
            <a:endParaRPr lang="en-US" altLang="x-none" sz="2200" b="1"/>
          </a:p>
        </p:txBody>
      </p:sp>
      <p:sp>
        <p:nvSpPr>
          <p:cNvPr id="91150" name="Text Box 15">
            <a:extLst>
              <a:ext uri="{FF2B5EF4-FFF2-40B4-BE49-F238E27FC236}">
                <a16:creationId xmlns:a16="http://schemas.microsoft.com/office/drawing/2014/main" xmlns="" id="{FE9A77E3-146B-B948-B02F-E1B1CBBB5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364" y="5259389"/>
            <a:ext cx="179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</a:t>
            </a:r>
            <a:endParaRPr lang="en-US" altLang="x-none" sz="2200" b="1"/>
          </a:p>
        </p:txBody>
      </p:sp>
      <p:sp>
        <p:nvSpPr>
          <p:cNvPr id="91151" name="Text Box 16">
            <a:extLst>
              <a:ext uri="{FF2B5EF4-FFF2-40B4-BE49-F238E27FC236}">
                <a16:creationId xmlns:a16="http://schemas.microsoft.com/office/drawing/2014/main" xmlns="" id="{9C4470FF-DCA6-A641-99FC-C6FF76A21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951164"/>
            <a:ext cx="179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2200" b="1" i="1">
                <a:latin typeface="Times" pitchFamily="2" charset="0"/>
              </a:rPr>
              <a:t>d</a:t>
            </a:r>
            <a:endParaRPr lang="en-US" altLang="x-none" sz="2200" b="1"/>
          </a:p>
        </p:txBody>
      </p:sp>
      <p:sp>
        <p:nvSpPr>
          <p:cNvPr id="91152" name="Text Box 17">
            <a:extLst>
              <a:ext uri="{FF2B5EF4-FFF2-40B4-BE49-F238E27FC236}">
                <a16:creationId xmlns:a16="http://schemas.microsoft.com/office/drawing/2014/main" xmlns="" id="{B8B54C26-9581-2F4B-B324-95F1FAB33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4" y="1430339"/>
            <a:ext cx="100012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2200" b="1"/>
              <a:t>Normal</a:t>
            </a:r>
            <a:br>
              <a:rPr lang="en-US" altLang="x-none" sz="2200" b="1"/>
            </a:br>
            <a:r>
              <a:rPr lang="en-US" altLang="x-none" sz="2200" b="1" i="1">
                <a:latin typeface="Times" pitchFamily="2" charset="0"/>
              </a:rPr>
              <a:t>dd</a:t>
            </a:r>
            <a:endParaRPr lang="en-US" altLang="x-none" sz="2200" b="1"/>
          </a:p>
        </p:txBody>
      </p:sp>
    </p:spTree>
    <p:extLst>
      <p:ext uri="{BB962C8B-B14F-4D97-AF65-F5344CB8AC3E}">
        <p14:creationId xmlns:p14="http://schemas.microsoft.com/office/powerpoint/2010/main" xmlns="" val="29238753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xmlns="" id="{CEE6E3BE-2A99-C045-B746-56E5A7080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534400" cy="4191000"/>
          </a:xfrm>
        </p:spPr>
        <p:txBody>
          <a:bodyPr/>
          <a:lstStyle/>
          <a:p>
            <a:pPr marL="350838" indent="-350838"/>
            <a:r>
              <a:rPr lang="en-US" altLang="x-none"/>
              <a:t>The timing of onset of a disease significantly affects its inheritance</a:t>
            </a:r>
            <a:endParaRPr lang="en-US" altLang="x-none" b="1"/>
          </a:p>
          <a:p>
            <a:pPr marL="350838" indent="-350838"/>
            <a:r>
              <a:rPr lang="en-US" altLang="x-none" b="1"/>
              <a:t>Huntington’s disease</a:t>
            </a:r>
            <a:r>
              <a:rPr lang="en-US" altLang="x-none"/>
              <a:t> is a degenerative disease of the nervous system</a:t>
            </a:r>
          </a:p>
          <a:p>
            <a:pPr marL="350838" indent="-350838"/>
            <a:r>
              <a:rPr lang="en-US" altLang="x-none"/>
              <a:t>The disease has no obvious phenotypic effects until the individual is about 35 to 40 years of age</a:t>
            </a:r>
          </a:p>
          <a:p>
            <a:pPr marL="350838" indent="-350838"/>
            <a:r>
              <a:rPr lang="en-US" altLang="x-none"/>
              <a:t>Once the deterioration of the nervous system begins the condition is irreversible and fatal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xmlns="" id="{F6996E64-5858-C54B-BE4D-E8EECA426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47676"/>
            <a:ext cx="8534400" cy="1297535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x-none" i="1"/>
              <a:t>Huntington’s Disease: A Late-Onset Lethal Disease</a:t>
            </a:r>
          </a:p>
        </p:txBody>
      </p:sp>
      <p:sp>
        <p:nvSpPr>
          <p:cNvPr id="93189" name="Rectangle 10">
            <a:extLst>
              <a:ext uri="{FF2B5EF4-FFF2-40B4-BE49-F238E27FC236}">
                <a16:creationId xmlns:a16="http://schemas.microsoft.com/office/drawing/2014/main" xmlns="" id="{97EBD646-BD14-1248-969F-0F6268BF6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554139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xmlns="" id="{3F7530C9-37F2-CE48-8578-359EAF3EA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5288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/>
              <a:t>Genetic Testing and Counseling</a:t>
            </a:r>
            <a:endParaRPr lang="en-US" altLang="x-none">
              <a:solidFill>
                <a:schemeClr val="tx1"/>
              </a:solidFill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xmlns="" id="{53DC23D8-4126-E848-848F-AF245F73E7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2012950"/>
          </a:xfrm>
        </p:spPr>
        <p:txBody>
          <a:bodyPr/>
          <a:lstStyle/>
          <a:p>
            <a:pPr eaLnBrk="1" hangingPunct="1"/>
            <a:r>
              <a:rPr lang="en-US" altLang="x-none"/>
              <a:t>Genetic counselors can provide information to prospective parents concerned about a family history for a specific disease</a:t>
            </a:r>
          </a:p>
        </p:txBody>
      </p:sp>
      <p:sp>
        <p:nvSpPr>
          <p:cNvPr id="95237" name="Rectangle 10">
            <a:extLst>
              <a:ext uri="{FF2B5EF4-FFF2-40B4-BE49-F238E27FC236}">
                <a16:creationId xmlns:a16="http://schemas.microsoft.com/office/drawing/2014/main" xmlns="" id="{436B038C-AA49-4142-B0B5-9EA0B1BC6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3939346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xmlns="" id="{9AB7A4A4-4967-6649-A6B9-0639562B8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4338" y="508000"/>
            <a:ext cx="8534400" cy="503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Degrees of Dominance </a:t>
            </a:r>
            <a:endParaRPr lang="en-US" altLang="x-none" b="0" i="1">
              <a:solidFill>
                <a:schemeClr val="tx1"/>
              </a:solidFill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xmlns="" id="{67F8C6E6-1412-FF43-903C-CB8805B2AB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534400" cy="5353050"/>
          </a:xfrm>
        </p:spPr>
        <p:txBody>
          <a:bodyPr/>
          <a:lstStyle/>
          <a:p>
            <a:pPr eaLnBrk="1" hangingPunct="1"/>
            <a:r>
              <a:rPr lang="en-US" altLang="x-none" b="1"/>
              <a:t>Complete dominance</a:t>
            </a:r>
            <a:r>
              <a:rPr lang="en-US" altLang="x-none"/>
              <a:t> occurs when phenotypes of the heterozygote and dominant homozygote are identical</a:t>
            </a:r>
          </a:p>
          <a:p>
            <a:pPr eaLnBrk="1" hangingPunct="1"/>
            <a:r>
              <a:rPr lang="en-US" altLang="x-none"/>
              <a:t>In </a:t>
            </a:r>
            <a:r>
              <a:rPr lang="en-US" altLang="x-none" b="1"/>
              <a:t>incomplete dominance</a:t>
            </a:r>
            <a:r>
              <a:rPr lang="en-US" altLang="x-none"/>
              <a:t>, the phenotype of F</a:t>
            </a:r>
            <a:r>
              <a:rPr lang="en-US" altLang="x-none" baseline="-25000"/>
              <a:t>1</a:t>
            </a:r>
            <a:r>
              <a:rPr lang="en-US" altLang="x-none"/>
              <a:t> hybrids is somewhere between the phenotypes of the two parental varieties</a:t>
            </a:r>
          </a:p>
          <a:p>
            <a:pPr eaLnBrk="1" hangingPunct="1"/>
            <a:r>
              <a:rPr lang="en-US" altLang="x-none"/>
              <a:t>In </a:t>
            </a:r>
            <a:r>
              <a:rPr lang="en-US" altLang="x-none" b="1"/>
              <a:t>codominance</a:t>
            </a:r>
            <a:r>
              <a:rPr lang="en-US" altLang="x-none"/>
              <a:t>, two dominant alleles affect the phenotype in separate, distinguishable ways</a:t>
            </a:r>
          </a:p>
        </p:txBody>
      </p:sp>
      <p:sp>
        <p:nvSpPr>
          <p:cNvPr id="51205" name="Rectangle 10">
            <a:extLst>
              <a:ext uri="{FF2B5EF4-FFF2-40B4-BE49-F238E27FC236}">
                <a16:creationId xmlns:a16="http://schemas.microsoft.com/office/drawing/2014/main" xmlns="" id="{C4FF1D54-620A-B240-93DD-9D3BFCED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947076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xmlns="" id="{C74EE5CA-DBA2-6049-8F4E-15C379266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1000" y="584200"/>
            <a:ext cx="85344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Counseling Based on Mendelian Genetics and Probability Rules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xmlns="" id="{B9937DF5-75D6-2947-B749-2BF68CEBA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898650"/>
            <a:ext cx="7848600" cy="3206750"/>
          </a:xfrm>
        </p:spPr>
        <p:txBody>
          <a:bodyPr/>
          <a:lstStyle/>
          <a:p>
            <a:pPr eaLnBrk="1" hangingPunct="1"/>
            <a:r>
              <a:rPr lang="en-US" altLang="x-none"/>
              <a:t>Using family histories, genetic counselors help couples determine the odds that their children will have genetic disorders</a:t>
            </a:r>
          </a:p>
          <a:p>
            <a:pPr eaLnBrk="1" hangingPunct="1"/>
            <a:r>
              <a:rPr lang="en-US" altLang="x-none"/>
              <a:t>Probabilities are predicted on the most accurate information at the time; predicted probabilities may change as new information is available</a:t>
            </a:r>
          </a:p>
        </p:txBody>
      </p:sp>
      <p:sp>
        <p:nvSpPr>
          <p:cNvPr id="96261" name="Rectangle 10">
            <a:extLst>
              <a:ext uri="{FF2B5EF4-FFF2-40B4-BE49-F238E27FC236}">
                <a16:creationId xmlns:a16="http://schemas.microsoft.com/office/drawing/2014/main" xmlns="" id="{F417D3FC-02A5-5747-BAF2-37D024576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990548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xmlns="" id="{8D57F98D-4156-1B41-BD6C-76A46B3DD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9888" y="512764"/>
            <a:ext cx="8534400" cy="503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x-none" i="1"/>
              <a:t>Tests for Identifying Carriers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xmlns="" id="{4EC18426-ACEA-4B4B-B882-9B8BAFB58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65250"/>
            <a:ext cx="8534400" cy="2012950"/>
          </a:xfrm>
        </p:spPr>
        <p:txBody>
          <a:bodyPr/>
          <a:lstStyle/>
          <a:p>
            <a:pPr eaLnBrk="1" hangingPunct="1"/>
            <a:r>
              <a:rPr lang="en-US" altLang="x-none"/>
              <a:t>For a growing number of diseases, tests are available that identify carriers and help define the odds more accurately</a:t>
            </a:r>
          </a:p>
        </p:txBody>
      </p:sp>
      <p:sp>
        <p:nvSpPr>
          <p:cNvPr id="97285" name="Rectangle 10">
            <a:extLst>
              <a:ext uri="{FF2B5EF4-FFF2-40B4-BE49-F238E27FC236}">
                <a16:creationId xmlns:a16="http://schemas.microsoft.com/office/drawing/2014/main" xmlns="" id="{196518CF-DE83-B343-9E6D-CFB1D3007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9982032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xmlns="" id="{EC59A500-5484-444D-BB26-DCEC63555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14.UN03</a:t>
            </a:r>
          </a:p>
        </p:txBody>
      </p:sp>
      <p:sp>
        <p:nvSpPr>
          <p:cNvPr id="102404" name="Text Box 5">
            <a:extLst>
              <a:ext uri="{FF2B5EF4-FFF2-40B4-BE49-F238E27FC236}">
                <a16:creationId xmlns:a16="http://schemas.microsoft.com/office/drawing/2014/main" xmlns="" id="{234D04EC-0CA0-7949-972B-93CC74D05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4" y="1435100"/>
            <a:ext cx="23717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Complete dominance</a:t>
            </a:r>
            <a:br>
              <a:rPr lang="en-US" altLang="x-none" sz="1800" b="1"/>
            </a:br>
            <a:r>
              <a:rPr lang="en-US" altLang="x-none" sz="1800" b="1"/>
              <a:t>of one allele</a:t>
            </a:r>
          </a:p>
        </p:txBody>
      </p:sp>
      <p:sp>
        <p:nvSpPr>
          <p:cNvPr id="102405" name="Text Box 6">
            <a:extLst>
              <a:ext uri="{FF2B5EF4-FFF2-40B4-BE49-F238E27FC236}">
                <a16:creationId xmlns:a16="http://schemas.microsoft.com/office/drawing/2014/main" xmlns="" id="{25E7F06C-2017-6D40-A47E-B202FF247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963" y="700089"/>
            <a:ext cx="2582862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/>
              <a:t>Relationship among</a:t>
            </a:r>
            <a:br>
              <a:rPr lang="en-US" altLang="x-none" sz="1800" b="1"/>
            </a:br>
            <a:r>
              <a:rPr lang="en-US" altLang="x-none" sz="1800" b="1"/>
              <a:t>alleles of a single gene</a:t>
            </a:r>
          </a:p>
        </p:txBody>
      </p:sp>
      <p:sp>
        <p:nvSpPr>
          <p:cNvPr id="102406" name="Text Box 7">
            <a:extLst>
              <a:ext uri="{FF2B5EF4-FFF2-40B4-BE49-F238E27FC236}">
                <a16:creationId xmlns:a16="http://schemas.microsoft.com/office/drawing/2014/main" xmlns="" id="{8D1E05CE-7BE8-D84C-897C-3904EE200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9713" y="806450"/>
            <a:ext cx="13398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Description</a:t>
            </a:r>
          </a:p>
        </p:txBody>
      </p:sp>
      <p:sp>
        <p:nvSpPr>
          <p:cNvPr id="102407" name="Text Box 8">
            <a:extLst>
              <a:ext uri="{FF2B5EF4-FFF2-40B4-BE49-F238E27FC236}">
                <a16:creationId xmlns:a16="http://schemas.microsoft.com/office/drawing/2014/main" xmlns="" id="{0B8C0ED8-53F1-B944-B649-D5F155738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819150"/>
            <a:ext cx="9969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Example</a:t>
            </a:r>
          </a:p>
        </p:txBody>
      </p:sp>
      <p:sp>
        <p:nvSpPr>
          <p:cNvPr id="102408" name="Text Box 9">
            <a:extLst>
              <a:ext uri="{FF2B5EF4-FFF2-40B4-BE49-F238E27FC236}">
                <a16:creationId xmlns:a16="http://schemas.microsoft.com/office/drawing/2014/main" xmlns="" id="{25FD1D4E-F927-314C-8A36-038B225E5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4" y="2390775"/>
            <a:ext cx="250348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Incomplete dominance</a:t>
            </a:r>
            <a:br>
              <a:rPr lang="en-US" altLang="x-none" sz="1800" b="1"/>
            </a:br>
            <a:r>
              <a:rPr lang="en-US" altLang="x-none" sz="1800" b="1"/>
              <a:t>of either allele</a:t>
            </a:r>
          </a:p>
        </p:txBody>
      </p:sp>
      <p:sp>
        <p:nvSpPr>
          <p:cNvPr id="102409" name="Text Box 10">
            <a:extLst>
              <a:ext uri="{FF2B5EF4-FFF2-40B4-BE49-F238E27FC236}">
                <a16:creationId xmlns:a16="http://schemas.microsoft.com/office/drawing/2014/main" xmlns="" id="{87E4248B-7EB7-1247-A746-CD514BA55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9" y="3624264"/>
            <a:ext cx="1563687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Codominance</a:t>
            </a:r>
          </a:p>
        </p:txBody>
      </p:sp>
      <p:sp>
        <p:nvSpPr>
          <p:cNvPr id="102410" name="Text Box 11">
            <a:extLst>
              <a:ext uri="{FF2B5EF4-FFF2-40B4-BE49-F238E27FC236}">
                <a16:creationId xmlns:a16="http://schemas.microsoft.com/office/drawing/2014/main" xmlns="" id="{E1F3F945-0413-F144-B845-89E8F0198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4522788"/>
            <a:ext cx="16843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Multiple alleles</a:t>
            </a:r>
          </a:p>
        </p:txBody>
      </p:sp>
      <p:sp>
        <p:nvSpPr>
          <p:cNvPr id="102411" name="Text Box 12">
            <a:extLst>
              <a:ext uri="{FF2B5EF4-FFF2-40B4-BE49-F238E27FC236}">
                <a16:creationId xmlns:a16="http://schemas.microsoft.com/office/drawing/2014/main" xmlns="" id="{AEE65E6F-A554-BC4B-AEF6-55640624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5435600"/>
            <a:ext cx="11684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Pleiotropy</a:t>
            </a:r>
          </a:p>
        </p:txBody>
      </p:sp>
      <p:sp>
        <p:nvSpPr>
          <p:cNvPr id="102412" name="Text Box 13">
            <a:extLst>
              <a:ext uri="{FF2B5EF4-FFF2-40B4-BE49-F238E27FC236}">
                <a16:creationId xmlns:a16="http://schemas.microsoft.com/office/drawing/2014/main" xmlns="" id="{CF63EDE1-3E40-7449-86BF-D0461C6E8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1441451"/>
            <a:ext cx="279558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Heterozygous phenotype</a:t>
            </a:r>
          </a:p>
          <a:p>
            <a:pPr>
              <a:lnSpc>
                <a:spcPct val="90000"/>
              </a:lnSpc>
            </a:pPr>
            <a:r>
              <a:rPr lang="en-US" altLang="x-none" sz="1800" b="1"/>
              <a:t>same as that of homo-</a:t>
            </a:r>
            <a:br>
              <a:rPr lang="en-US" altLang="x-none" sz="1800" b="1"/>
            </a:br>
            <a:r>
              <a:rPr lang="en-US" altLang="x-none" sz="1800" b="1"/>
              <a:t>zygous dominant</a:t>
            </a:r>
          </a:p>
        </p:txBody>
      </p:sp>
      <p:sp>
        <p:nvSpPr>
          <p:cNvPr id="102413" name="Text Box 14">
            <a:extLst>
              <a:ext uri="{FF2B5EF4-FFF2-40B4-BE49-F238E27FC236}">
                <a16:creationId xmlns:a16="http://schemas.microsoft.com/office/drawing/2014/main" xmlns="" id="{2D5F820A-55BB-B14F-A6BD-4685D3F75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8" y="2379664"/>
            <a:ext cx="27559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Heterozygous phenotype</a:t>
            </a:r>
            <a:br>
              <a:rPr lang="en-US" altLang="x-none" sz="1800" b="1"/>
            </a:br>
            <a:r>
              <a:rPr lang="en-US" altLang="x-none" sz="1800" b="1"/>
              <a:t>intermediate between</a:t>
            </a:r>
            <a:br>
              <a:rPr lang="en-US" altLang="x-none" sz="1800" b="1"/>
            </a:br>
            <a:r>
              <a:rPr lang="en-US" altLang="x-none" sz="1800" b="1"/>
              <a:t>the two homozygous</a:t>
            </a:r>
            <a:br>
              <a:rPr lang="en-US" altLang="x-none" sz="1800" b="1"/>
            </a:br>
            <a:r>
              <a:rPr lang="en-US" altLang="x-none" sz="1800" b="1"/>
              <a:t>phenotypes</a:t>
            </a:r>
          </a:p>
        </p:txBody>
      </p:sp>
      <p:sp>
        <p:nvSpPr>
          <p:cNvPr id="102414" name="Text Box 15">
            <a:extLst>
              <a:ext uri="{FF2B5EF4-FFF2-40B4-BE49-F238E27FC236}">
                <a16:creationId xmlns:a16="http://schemas.microsoft.com/office/drawing/2014/main" xmlns="" id="{E4258441-46DC-2941-9FBB-17069CBE9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9" y="3636963"/>
            <a:ext cx="1882775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Both phenotypes</a:t>
            </a:r>
            <a:br>
              <a:rPr lang="en-US" altLang="x-none" sz="1800" b="1"/>
            </a:br>
            <a:r>
              <a:rPr lang="en-US" altLang="x-none" sz="1800" b="1"/>
              <a:t>expressed in</a:t>
            </a:r>
            <a:br>
              <a:rPr lang="en-US" altLang="x-none" sz="1800" b="1"/>
            </a:br>
            <a:r>
              <a:rPr lang="en-US" altLang="x-none" sz="1800" b="1"/>
              <a:t>heterozygotes</a:t>
            </a:r>
          </a:p>
        </p:txBody>
      </p:sp>
      <p:sp>
        <p:nvSpPr>
          <p:cNvPr id="102415" name="Text Box 16">
            <a:extLst>
              <a:ext uri="{FF2B5EF4-FFF2-40B4-BE49-F238E27FC236}">
                <a16:creationId xmlns:a16="http://schemas.microsoft.com/office/drawing/2014/main" xmlns="" id="{CB4A5B03-F7AA-5946-9B80-04A09B96A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8" y="4524375"/>
            <a:ext cx="2622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In the whole population,</a:t>
            </a:r>
            <a:br>
              <a:rPr lang="en-US" altLang="x-none" sz="1800" b="1"/>
            </a:br>
            <a:r>
              <a:rPr lang="en-US" altLang="x-none" sz="1800" b="1"/>
              <a:t>some genes have more</a:t>
            </a:r>
            <a:br>
              <a:rPr lang="en-US" altLang="x-none" sz="1800" b="1"/>
            </a:br>
            <a:r>
              <a:rPr lang="en-US" altLang="x-none" sz="1800" b="1"/>
              <a:t>than two alleles</a:t>
            </a:r>
          </a:p>
        </p:txBody>
      </p:sp>
      <p:sp>
        <p:nvSpPr>
          <p:cNvPr id="102416" name="Text Box 17">
            <a:extLst>
              <a:ext uri="{FF2B5EF4-FFF2-40B4-BE49-F238E27FC236}">
                <a16:creationId xmlns:a16="http://schemas.microsoft.com/office/drawing/2014/main" xmlns="" id="{130FB704-907C-4847-AE76-2ED6D40E0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1" y="5410200"/>
            <a:ext cx="28352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One gene is able to affect</a:t>
            </a:r>
            <a:br>
              <a:rPr lang="en-US" altLang="x-none" sz="1800" b="1"/>
            </a:br>
            <a:r>
              <a:rPr lang="en-US" altLang="x-none" sz="1800" b="1"/>
              <a:t>multiple phenotypic</a:t>
            </a:r>
            <a:br>
              <a:rPr lang="en-US" altLang="x-none" sz="1800" b="1"/>
            </a:br>
            <a:r>
              <a:rPr lang="en-US" altLang="x-none" sz="1800" b="1"/>
              <a:t>characters</a:t>
            </a:r>
          </a:p>
        </p:txBody>
      </p:sp>
      <p:sp>
        <p:nvSpPr>
          <p:cNvPr id="102417" name="Text Box 18">
            <a:extLst>
              <a:ext uri="{FF2B5EF4-FFF2-40B4-BE49-F238E27FC236}">
                <a16:creationId xmlns:a16="http://schemas.microsoft.com/office/drawing/2014/main" xmlns="" id="{3EA5EE6D-CB54-F04C-AC44-D8EBEE1CA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114" y="4589464"/>
            <a:ext cx="268922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ABO blood group alleles</a:t>
            </a:r>
          </a:p>
        </p:txBody>
      </p:sp>
      <p:sp>
        <p:nvSpPr>
          <p:cNvPr id="102418" name="Text Box 19">
            <a:extLst>
              <a:ext uri="{FF2B5EF4-FFF2-40B4-BE49-F238E27FC236}">
                <a16:creationId xmlns:a16="http://schemas.microsoft.com/office/drawing/2014/main" xmlns="" id="{80A6D412-C5BB-1D44-952F-9D74D7AFD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76" y="5435600"/>
            <a:ext cx="20669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Sickle-cell disease</a:t>
            </a:r>
          </a:p>
        </p:txBody>
      </p:sp>
      <p:sp>
        <p:nvSpPr>
          <p:cNvPr id="102419" name="Text Box 20">
            <a:extLst>
              <a:ext uri="{FF2B5EF4-FFF2-40B4-BE49-F238E27FC236}">
                <a16:creationId xmlns:a16="http://schemas.microsoft.com/office/drawing/2014/main" xmlns="" id="{53100709-FB07-4F4F-AA14-45B7CB448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313" y="1587500"/>
            <a:ext cx="3746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PP</a:t>
            </a:r>
          </a:p>
        </p:txBody>
      </p:sp>
      <p:sp>
        <p:nvSpPr>
          <p:cNvPr id="102420" name="Text Box 21">
            <a:extLst>
              <a:ext uri="{FF2B5EF4-FFF2-40B4-BE49-F238E27FC236}">
                <a16:creationId xmlns:a16="http://schemas.microsoft.com/office/drawing/2014/main" xmlns="" id="{C4FF563D-9F92-2347-9AD0-E866C6808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913" y="1593850"/>
            <a:ext cx="3746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Pp</a:t>
            </a:r>
          </a:p>
        </p:txBody>
      </p:sp>
      <p:sp>
        <p:nvSpPr>
          <p:cNvPr id="102421" name="Text Box 22">
            <a:extLst>
              <a:ext uri="{FF2B5EF4-FFF2-40B4-BE49-F238E27FC236}">
                <a16:creationId xmlns:a16="http://schemas.microsoft.com/office/drawing/2014/main" xmlns="" id="{7722D86D-2B4F-D148-9472-E56113A6D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3273425"/>
            <a:ext cx="520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102422" name="Text Box 23">
            <a:extLst>
              <a:ext uri="{FF2B5EF4-FFF2-40B4-BE49-F238E27FC236}">
                <a16:creationId xmlns:a16="http://schemas.microsoft.com/office/drawing/2014/main" xmlns="" id="{20CD75F5-922D-304E-AE7E-2BBE23ED6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3601" y="3279775"/>
            <a:ext cx="6270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102423" name="Text Box 24">
            <a:extLst>
              <a:ext uri="{FF2B5EF4-FFF2-40B4-BE49-F238E27FC236}">
                <a16:creationId xmlns:a16="http://schemas.microsoft.com/office/drawing/2014/main" xmlns="" id="{4729CCDC-AC99-BA44-99A7-61FBEDF51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0676" y="3278188"/>
            <a:ext cx="6143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102424" name="Text Box 25">
            <a:extLst>
              <a:ext uri="{FF2B5EF4-FFF2-40B4-BE49-F238E27FC236}">
                <a16:creationId xmlns:a16="http://schemas.microsoft.com/office/drawing/2014/main" xmlns="" id="{E2AC4E31-C60D-DE4C-90B3-30983BBDD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3575" y="3927475"/>
            <a:ext cx="520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I</a:t>
            </a:r>
            <a:r>
              <a:rPr lang="en-US" altLang="x-none" sz="1800" b="1" i="1" baseline="30000">
                <a:latin typeface="Times" pitchFamily="2" charset="0"/>
              </a:rPr>
              <a:t>A</a:t>
            </a:r>
            <a:r>
              <a:rPr lang="en-US" altLang="x-none" sz="1800" b="1" i="1">
                <a:latin typeface="Times" pitchFamily="2" charset="0"/>
              </a:rPr>
              <a:t>I</a:t>
            </a:r>
            <a:r>
              <a:rPr lang="en-US" altLang="x-none" sz="1800" b="1" i="1" baseline="30000">
                <a:latin typeface="Times" pitchFamily="2" charset="0"/>
              </a:rPr>
              <a:t>B</a:t>
            </a:r>
          </a:p>
        </p:txBody>
      </p:sp>
      <p:sp>
        <p:nvSpPr>
          <p:cNvPr id="102425" name="Text Box 26">
            <a:extLst>
              <a:ext uri="{FF2B5EF4-FFF2-40B4-BE49-F238E27FC236}">
                <a16:creationId xmlns:a16="http://schemas.microsoft.com/office/drawing/2014/main" xmlns="" id="{3502AE00-0299-1A4D-B038-CB4AE88BC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75" y="4913313"/>
            <a:ext cx="8128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I</a:t>
            </a:r>
            <a:r>
              <a:rPr lang="en-US" altLang="x-none" sz="1800" b="1" i="1" baseline="30000">
                <a:latin typeface="Times" pitchFamily="2" charset="0"/>
              </a:rPr>
              <a:t>A</a:t>
            </a:r>
            <a:r>
              <a:rPr lang="en-US" altLang="x-none" sz="1800" b="1"/>
              <a:t>, </a:t>
            </a:r>
            <a:r>
              <a:rPr lang="en-US" altLang="x-none" sz="1800" b="1" i="1">
                <a:latin typeface="Times" pitchFamily="2" charset="0"/>
              </a:rPr>
              <a:t>I</a:t>
            </a:r>
            <a:r>
              <a:rPr lang="en-US" altLang="x-none" sz="1800" b="1" i="1" baseline="30000">
                <a:latin typeface="Times" pitchFamily="2" charset="0"/>
              </a:rPr>
              <a:t>B</a:t>
            </a:r>
            <a:r>
              <a:rPr lang="en-US" altLang="x-none" sz="1800" b="1"/>
              <a:t>, </a:t>
            </a:r>
            <a:r>
              <a:rPr lang="en-US" altLang="x-none" sz="1800" b="1" i="1">
                <a:latin typeface="Times" pitchFamily="2" charset="0"/>
              </a:rPr>
              <a:t>i</a:t>
            </a:r>
            <a:endParaRPr lang="en-US" altLang="x-none" sz="1800" b="1" i="1" baseline="30000">
              <a:latin typeface="Times" pitchFamily="2" charset="0"/>
            </a:endParaRPr>
          </a:p>
          <a:p>
            <a:pPr>
              <a:lnSpc>
                <a:spcPct val="90000"/>
              </a:lnSpc>
            </a:pPr>
            <a:endParaRPr lang="en-US" altLang="x-none" sz="1800" b="1" i="1" baseline="3000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09866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xmlns="" id="{501E94FE-F83F-314A-9F33-8D4C34828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14.UN04</a:t>
            </a:r>
          </a:p>
        </p:txBody>
      </p:sp>
      <p:sp>
        <p:nvSpPr>
          <p:cNvPr id="103428" name="Text Box 5">
            <a:extLst>
              <a:ext uri="{FF2B5EF4-FFF2-40B4-BE49-F238E27FC236}">
                <a16:creationId xmlns:a16="http://schemas.microsoft.com/office/drawing/2014/main" xmlns="" id="{B17984D1-974F-9C44-B20A-769FC5892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1550" y="1114425"/>
            <a:ext cx="11684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Epistasis</a:t>
            </a:r>
          </a:p>
        </p:txBody>
      </p:sp>
      <p:sp>
        <p:nvSpPr>
          <p:cNvPr id="103429" name="Text Box 6">
            <a:extLst>
              <a:ext uri="{FF2B5EF4-FFF2-40B4-BE49-F238E27FC236}">
                <a16:creationId xmlns:a16="http://schemas.microsoft.com/office/drawing/2014/main" xmlns="" id="{AED2217A-0A60-0B4A-ABF8-57155BB55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3938589"/>
            <a:ext cx="2398712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Polygenic inheritance</a:t>
            </a:r>
          </a:p>
        </p:txBody>
      </p:sp>
      <p:sp>
        <p:nvSpPr>
          <p:cNvPr id="103430" name="Text Box 7">
            <a:extLst>
              <a:ext uri="{FF2B5EF4-FFF2-40B4-BE49-F238E27FC236}">
                <a16:creationId xmlns:a16="http://schemas.microsoft.com/office/drawing/2014/main" xmlns="" id="{B767DB65-99A5-9E4B-83B0-41A9585B3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588" y="406401"/>
            <a:ext cx="22399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x-none" sz="1800" b="1"/>
              <a:t>Relationship among</a:t>
            </a:r>
            <a:br>
              <a:rPr lang="en-US" altLang="x-none" sz="1800" b="1"/>
            </a:br>
            <a:r>
              <a:rPr lang="en-US" altLang="x-none" sz="1800" b="1"/>
              <a:t>two or more genes</a:t>
            </a:r>
          </a:p>
        </p:txBody>
      </p:sp>
      <p:sp>
        <p:nvSpPr>
          <p:cNvPr id="103431" name="Text Box 8">
            <a:extLst>
              <a:ext uri="{FF2B5EF4-FFF2-40B4-BE49-F238E27FC236}">
                <a16:creationId xmlns:a16="http://schemas.microsoft.com/office/drawing/2014/main" xmlns="" id="{55C0046B-79D2-0E4C-B028-079066283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1" y="531814"/>
            <a:ext cx="1312863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Description</a:t>
            </a:r>
          </a:p>
        </p:txBody>
      </p:sp>
      <p:sp>
        <p:nvSpPr>
          <p:cNvPr id="103432" name="Text Box 9">
            <a:extLst>
              <a:ext uri="{FF2B5EF4-FFF2-40B4-BE49-F238E27FC236}">
                <a16:creationId xmlns:a16="http://schemas.microsoft.com/office/drawing/2014/main" xmlns="" id="{20048068-5AAD-9D47-B9C7-FC4CC54E4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726" y="538164"/>
            <a:ext cx="1008063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Example</a:t>
            </a:r>
          </a:p>
        </p:txBody>
      </p:sp>
      <p:sp>
        <p:nvSpPr>
          <p:cNvPr id="103433" name="Text Box 10">
            <a:extLst>
              <a:ext uri="{FF2B5EF4-FFF2-40B4-BE49-F238E27FC236}">
                <a16:creationId xmlns:a16="http://schemas.microsoft.com/office/drawing/2014/main" xmlns="" id="{867C62A5-BAEF-354F-9648-DC7962FDD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1095375"/>
            <a:ext cx="198755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The phenotypic</a:t>
            </a:r>
            <a:br>
              <a:rPr lang="en-US" altLang="x-none" sz="1800" b="1"/>
            </a:br>
            <a:r>
              <a:rPr lang="en-US" altLang="x-none" sz="1800" b="1"/>
              <a:t>expression of one</a:t>
            </a:r>
            <a:br>
              <a:rPr lang="en-US" altLang="x-none" sz="1800" b="1"/>
            </a:br>
            <a:r>
              <a:rPr lang="en-US" altLang="x-none" sz="1800" b="1"/>
              <a:t>gene affects that</a:t>
            </a:r>
            <a:br>
              <a:rPr lang="en-US" altLang="x-none" sz="1800" b="1"/>
            </a:br>
            <a:r>
              <a:rPr lang="en-US" altLang="x-none" sz="1800" b="1"/>
              <a:t>of another</a:t>
            </a:r>
          </a:p>
        </p:txBody>
      </p:sp>
      <p:sp>
        <p:nvSpPr>
          <p:cNvPr id="103434" name="Text Box 11">
            <a:extLst>
              <a:ext uri="{FF2B5EF4-FFF2-40B4-BE49-F238E27FC236}">
                <a16:creationId xmlns:a16="http://schemas.microsoft.com/office/drawing/2014/main" xmlns="" id="{81CF1454-0AFC-EB47-B2C7-ED1AC3D5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6" y="3925888"/>
            <a:ext cx="243681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A single phenotypic</a:t>
            </a:r>
            <a:br>
              <a:rPr lang="en-US" altLang="x-none" sz="1800" b="1"/>
            </a:br>
            <a:r>
              <a:rPr lang="en-US" altLang="x-none" sz="1800" b="1"/>
              <a:t>character is affected</a:t>
            </a:r>
            <a:br>
              <a:rPr lang="en-US" altLang="x-none" sz="1800" b="1"/>
            </a:br>
            <a:r>
              <a:rPr lang="en-US" altLang="x-none" sz="1800" b="1"/>
              <a:t>by two or more genes</a:t>
            </a:r>
          </a:p>
        </p:txBody>
      </p:sp>
      <p:sp>
        <p:nvSpPr>
          <p:cNvPr id="103435" name="Text Box 12">
            <a:extLst>
              <a:ext uri="{FF2B5EF4-FFF2-40B4-BE49-F238E27FC236}">
                <a16:creationId xmlns:a16="http://schemas.microsoft.com/office/drawing/2014/main" xmlns="" id="{83B62253-0065-8446-B814-B3BF0E480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26" y="3514726"/>
            <a:ext cx="2016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9</a:t>
            </a:r>
          </a:p>
        </p:txBody>
      </p:sp>
      <p:sp>
        <p:nvSpPr>
          <p:cNvPr id="103436" name="Text Box 13">
            <a:extLst>
              <a:ext uri="{FF2B5EF4-FFF2-40B4-BE49-F238E27FC236}">
                <a16:creationId xmlns:a16="http://schemas.microsoft.com/office/drawing/2014/main" xmlns="" id="{9998B212-8107-A941-8523-D380E176B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5189" y="3522664"/>
            <a:ext cx="2809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: 3</a:t>
            </a:r>
          </a:p>
        </p:txBody>
      </p:sp>
      <p:sp>
        <p:nvSpPr>
          <p:cNvPr id="103437" name="Text Box 14">
            <a:extLst>
              <a:ext uri="{FF2B5EF4-FFF2-40B4-BE49-F238E27FC236}">
                <a16:creationId xmlns:a16="http://schemas.microsoft.com/office/drawing/2014/main" xmlns="" id="{ADCA7D76-A276-FD47-A961-113517310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9239" y="3516314"/>
            <a:ext cx="2809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: 4</a:t>
            </a:r>
          </a:p>
        </p:txBody>
      </p:sp>
      <p:sp>
        <p:nvSpPr>
          <p:cNvPr id="103438" name="Text Box 15">
            <a:extLst>
              <a:ext uri="{FF2B5EF4-FFF2-40B4-BE49-F238E27FC236}">
                <a16:creationId xmlns:a16="http://schemas.microsoft.com/office/drawing/2014/main" xmlns="" id="{D24C6430-D8AC-F348-9841-4C3DA8412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4464" y="1108076"/>
            <a:ext cx="5984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BbEe</a:t>
            </a:r>
          </a:p>
        </p:txBody>
      </p:sp>
      <p:sp>
        <p:nvSpPr>
          <p:cNvPr id="103439" name="Text Box 16">
            <a:extLst>
              <a:ext uri="{FF2B5EF4-FFF2-40B4-BE49-F238E27FC236}">
                <a16:creationId xmlns:a16="http://schemas.microsoft.com/office/drawing/2014/main" xmlns="" id="{B73755F5-2EA3-D345-82BF-065E86F10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0389" y="1116014"/>
            <a:ext cx="598487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BbEe</a:t>
            </a:r>
          </a:p>
        </p:txBody>
      </p:sp>
      <p:sp>
        <p:nvSpPr>
          <p:cNvPr id="103440" name="Text Box 17">
            <a:extLst>
              <a:ext uri="{FF2B5EF4-FFF2-40B4-BE49-F238E27FC236}">
                <a16:creationId xmlns:a16="http://schemas.microsoft.com/office/drawing/2014/main" xmlns="" id="{103BCEBA-9D94-B44E-A551-A0B09BF52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0476" y="1839914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1" name="Text Box 18">
            <a:extLst>
              <a:ext uri="{FF2B5EF4-FFF2-40B4-BE49-F238E27FC236}">
                <a16:creationId xmlns:a16="http://schemas.microsoft.com/office/drawing/2014/main" xmlns="" id="{31068173-E1C3-8A4E-8E0D-3473FF5C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9" y="15954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2" name="Text Box 19">
            <a:extLst>
              <a:ext uri="{FF2B5EF4-FFF2-40B4-BE49-F238E27FC236}">
                <a16:creationId xmlns:a16="http://schemas.microsoft.com/office/drawing/2014/main" xmlns="" id="{D253EED4-D8B2-F147-95C2-563DA63C8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22558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3" name="Text Box 20">
            <a:extLst>
              <a:ext uri="{FF2B5EF4-FFF2-40B4-BE49-F238E27FC236}">
                <a16:creationId xmlns:a16="http://schemas.microsoft.com/office/drawing/2014/main" xmlns="" id="{0CBDD385-4BA5-9E4B-8561-15342AE20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8689" y="160020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4" name="Text Box 21">
            <a:extLst>
              <a:ext uri="{FF2B5EF4-FFF2-40B4-BE49-F238E27FC236}">
                <a16:creationId xmlns:a16="http://schemas.microsoft.com/office/drawing/2014/main" xmlns="" id="{84530602-1B3B-C843-9916-EB912CA8A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176" y="267335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5" name="Text Box 22">
            <a:extLst>
              <a:ext uri="{FF2B5EF4-FFF2-40B4-BE49-F238E27FC236}">
                <a16:creationId xmlns:a16="http://schemas.microsoft.com/office/drawing/2014/main" xmlns="" id="{63D8127C-74B8-9E48-81A7-10BF186B4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4301" y="1595439"/>
            <a:ext cx="307975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6" name="Text Box 23">
            <a:extLst>
              <a:ext uri="{FF2B5EF4-FFF2-40B4-BE49-F238E27FC236}">
                <a16:creationId xmlns:a16="http://schemas.microsoft.com/office/drawing/2014/main" xmlns="" id="{018DC075-7F7C-744A-9429-424D2626A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9" y="3089275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7" name="Text Box 24">
            <a:extLst>
              <a:ext uri="{FF2B5EF4-FFF2-40B4-BE49-F238E27FC236}">
                <a16:creationId xmlns:a16="http://schemas.microsoft.com/office/drawing/2014/main" xmlns="" id="{9B2798A0-00D8-F84A-8CFE-539A11F23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5314" y="1600200"/>
            <a:ext cx="307975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500" b="1" i="1">
                <a:latin typeface="Times" pitchFamily="2" charset="0"/>
              </a:rPr>
              <a:t>be</a:t>
            </a:r>
          </a:p>
        </p:txBody>
      </p:sp>
      <p:sp>
        <p:nvSpPr>
          <p:cNvPr id="103448" name="Text Box 25">
            <a:extLst>
              <a:ext uri="{FF2B5EF4-FFF2-40B4-BE49-F238E27FC236}">
                <a16:creationId xmlns:a16="http://schemas.microsoft.com/office/drawing/2014/main" xmlns="" id="{92F33176-6FD9-8C47-B729-DE1D5F8CA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4588" y="4092576"/>
            <a:ext cx="83661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AaBbCc</a:t>
            </a:r>
          </a:p>
        </p:txBody>
      </p:sp>
      <p:sp>
        <p:nvSpPr>
          <p:cNvPr id="103449" name="Text Box 26">
            <a:extLst>
              <a:ext uri="{FF2B5EF4-FFF2-40B4-BE49-F238E27FC236}">
                <a16:creationId xmlns:a16="http://schemas.microsoft.com/office/drawing/2014/main" xmlns="" id="{A5190867-13E0-DC46-A816-31A501AA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26" y="4086226"/>
            <a:ext cx="8366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AaBbCc</a:t>
            </a:r>
          </a:p>
        </p:txBody>
      </p:sp>
    </p:spTree>
    <p:extLst>
      <p:ext uri="{BB962C8B-B14F-4D97-AF65-F5344CB8AC3E}">
        <p14:creationId xmlns:p14="http://schemas.microsoft.com/office/powerpoint/2010/main" xmlns="" val="36695222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xmlns="" id="{3A8E1393-533D-034F-845B-6E1571DA1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14.UN05</a:t>
            </a:r>
          </a:p>
        </p:txBody>
      </p:sp>
      <p:sp>
        <p:nvSpPr>
          <p:cNvPr id="104452" name="Text Box 5">
            <a:extLst>
              <a:ext uri="{FF2B5EF4-FFF2-40B4-BE49-F238E27FC236}">
                <a16:creationId xmlns:a16="http://schemas.microsoft.com/office/drawing/2014/main" xmlns="" id="{16DB2DAD-261A-4149-AB83-0BA9A0AB6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2992439"/>
            <a:ext cx="2173288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Flower position</a:t>
            </a:r>
          </a:p>
        </p:txBody>
      </p:sp>
      <p:sp>
        <p:nvSpPr>
          <p:cNvPr id="104453" name="Text Box 6">
            <a:extLst>
              <a:ext uri="{FF2B5EF4-FFF2-40B4-BE49-F238E27FC236}">
                <a16:creationId xmlns:a16="http://schemas.microsoft.com/office/drawing/2014/main" xmlns="" id="{1DB0115C-907B-284A-BBFA-4F2C4680C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3606801"/>
            <a:ext cx="1684338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Stem length</a:t>
            </a:r>
          </a:p>
        </p:txBody>
      </p:sp>
      <p:sp>
        <p:nvSpPr>
          <p:cNvPr id="104454" name="Text Box 7">
            <a:extLst>
              <a:ext uri="{FF2B5EF4-FFF2-40B4-BE49-F238E27FC236}">
                <a16:creationId xmlns:a16="http://schemas.microsoft.com/office/drawing/2014/main" xmlns="" id="{1F501D5E-A78A-A04F-89D7-8BD86AFEA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4202114"/>
            <a:ext cx="1697038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Seed shape</a:t>
            </a:r>
          </a:p>
        </p:txBody>
      </p:sp>
      <p:sp>
        <p:nvSpPr>
          <p:cNvPr id="104455" name="Text Box 8">
            <a:extLst>
              <a:ext uri="{FF2B5EF4-FFF2-40B4-BE49-F238E27FC236}">
                <a16:creationId xmlns:a16="http://schemas.microsoft.com/office/drawing/2014/main" xmlns="" id="{F2FA3FE7-CA80-2B44-8F82-12484348C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6" y="2282826"/>
            <a:ext cx="1406525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 i="1"/>
              <a:t>Character</a:t>
            </a:r>
          </a:p>
        </p:txBody>
      </p:sp>
      <p:sp>
        <p:nvSpPr>
          <p:cNvPr id="104456" name="Text Box 9">
            <a:extLst>
              <a:ext uri="{FF2B5EF4-FFF2-40B4-BE49-F238E27FC236}">
                <a16:creationId xmlns:a16="http://schemas.microsoft.com/office/drawing/2014/main" xmlns="" id="{AC78ADF0-E4B1-3843-BA0B-81177A080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4" y="2274888"/>
            <a:ext cx="140652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 i="1"/>
              <a:t>Dominant</a:t>
            </a:r>
          </a:p>
        </p:txBody>
      </p:sp>
      <p:sp>
        <p:nvSpPr>
          <p:cNvPr id="104457" name="Text Box 10">
            <a:extLst>
              <a:ext uri="{FF2B5EF4-FFF2-40B4-BE49-F238E27FC236}">
                <a16:creationId xmlns:a16="http://schemas.microsoft.com/office/drawing/2014/main" xmlns="" id="{FC3683B1-65A4-F345-9AC5-98F1C4391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6" y="2274888"/>
            <a:ext cx="140652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 i="1"/>
              <a:t>Recessive</a:t>
            </a:r>
          </a:p>
        </p:txBody>
      </p:sp>
      <p:sp>
        <p:nvSpPr>
          <p:cNvPr id="104458" name="Text Box 11">
            <a:extLst>
              <a:ext uri="{FF2B5EF4-FFF2-40B4-BE49-F238E27FC236}">
                <a16:creationId xmlns:a16="http://schemas.microsoft.com/office/drawing/2014/main" xmlns="" id="{12E2F5A6-0E35-9448-B408-6BBEB5BE6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4" y="2990851"/>
            <a:ext cx="12350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Axial (</a:t>
            </a:r>
            <a:r>
              <a:rPr lang="en-US" altLang="x-none" sz="2300" b="1" i="1"/>
              <a:t>A</a:t>
            </a:r>
            <a:r>
              <a:rPr lang="en-US" altLang="x-none" sz="2300" b="1"/>
              <a:t>)</a:t>
            </a:r>
          </a:p>
        </p:txBody>
      </p:sp>
      <p:sp>
        <p:nvSpPr>
          <p:cNvPr id="104459" name="Text Box 12">
            <a:extLst>
              <a:ext uri="{FF2B5EF4-FFF2-40B4-BE49-F238E27FC236}">
                <a16:creationId xmlns:a16="http://schemas.microsoft.com/office/drawing/2014/main" xmlns="" id="{5B2B40B5-07C0-3442-8FF5-E3670B6B2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6" y="3605213"/>
            <a:ext cx="123507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Tall (</a:t>
            </a:r>
            <a:r>
              <a:rPr lang="en-US" altLang="x-none" sz="2300" b="1" i="1"/>
              <a:t>T</a:t>
            </a:r>
            <a:r>
              <a:rPr lang="en-US" altLang="x-none" sz="2300" b="1"/>
              <a:t>)</a:t>
            </a:r>
          </a:p>
        </p:txBody>
      </p:sp>
      <p:sp>
        <p:nvSpPr>
          <p:cNvPr id="104460" name="Text Box 13">
            <a:extLst>
              <a:ext uri="{FF2B5EF4-FFF2-40B4-BE49-F238E27FC236}">
                <a16:creationId xmlns:a16="http://schemas.microsoft.com/office/drawing/2014/main" xmlns="" id="{11FCA2AE-196E-8949-897F-AC6961626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3" y="4213225"/>
            <a:ext cx="143351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Round (</a:t>
            </a:r>
            <a:r>
              <a:rPr lang="en-US" altLang="x-none" sz="2300" b="1" i="1"/>
              <a:t>R</a:t>
            </a:r>
            <a:r>
              <a:rPr lang="en-US" altLang="x-none" sz="2300" b="1"/>
              <a:t>)</a:t>
            </a:r>
          </a:p>
        </p:txBody>
      </p:sp>
      <p:sp>
        <p:nvSpPr>
          <p:cNvPr id="104461" name="Text Box 14">
            <a:extLst>
              <a:ext uri="{FF2B5EF4-FFF2-40B4-BE49-F238E27FC236}">
                <a16:creationId xmlns:a16="http://schemas.microsoft.com/office/drawing/2014/main" xmlns="" id="{C9B1643A-9466-BA4D-A839-C065FF76C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2200" y="2997201"/>
            <a:ext cx="16843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Terminal (</a:t>
            </a:r>
            <a:r>
              <a:rPr lang="en-US" altLang="x-none" sz="2300" b="1" i="1"/>
              <a:t>a</a:t>
            </a:r>
            <a:r>
              <a:rPr lang="en-US" altLang="x-none" sz="2300" b="1"/>
              <a:t>)</a:t>
            </a:r>
          </a:p>
        </p:txBody>
      </p:sp>
      <p:sp>
        <p:nvSpPr>
          <p:cNvPr id="104462" name="Text Box 15">
            <a:extLst>
              <a:ext uri="{FF2B5EF4-FFF2-40B4-BE49-F238E27FC236}">
                <a16:creationId xmlns:a16="http://schemas.microsoft.com/office/drawing/2014/main" xmlns="" id="{1BA46FB2-946D-CB4A-A130-CAFAF599A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4" y="3606801"/>
            <a:ext cx="12350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Dwarf (</a:t>
            </a:r>
            <a:r>
              <a:rPr lang="en-US" altLang="x-none" sz="2300" b="1" i="1"/>
              <a:t>t</a:t>
            </a:r>
            <a:r>
              <a:rPr lang="en-US" altLang="x-none" sz="2300" b="1"/>
              <a:t>)</a:t>
            </a:r>
          </a:p>
        </p:txBody>
      </p:sp>
      <p:sp>
        <p:nvSpPr>
          <p:cNvPr id="104463" name="Text Box 16">
            <a:extLst>
              <a:ext uri="{FF2B5EF4-FFF2-40B4-BE49-F238E27FC236}">
                <a16:creationId xmlns:a16="http://schemas.microsoft.com/office/drawing/2014/main" xmlns="" id="{64365F0E-0305-214F-ABBC-C98D05198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4" y="4214813"/>
            <a:ext cx="1658937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300" b="1"/>
              <a:t>Wrinkled (</a:t>
            </a:r>
            <a:r>
              <a:rPr lang="en-US" altLang="x-none" sz="2300" b="1" i="1"/>
              <a:t>r</a:t>
            </a:r>
            <a:r>
              <a:rPr lang="en-US" altLang="x-none" sz="2300" b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10827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4D27EFC5-CE62-8843-B33D-818CCDD59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14.10-1</a:t>
            </a:r>
          </a:p>
        </p:txBody>
      </p:sp>
      <p:sp>
        <p:nvSpPr>
          <p:cNvPr id="52228" name="Text Box 5">
            <a:extLst>
              <a:ext uri="{FF2B5EF4-FFF2-40B4-BE49-F238E27FC236}">
                <a16:creationId xmlns:a16="http://schemas.microsoft.com/office/drawing/2014/main" xmlns="" id="{9C2C499F-368B-7A44-AB04-DCAFAA970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 Generation</a:t>
            </a:r>
          </a:p>
        </p:txBody>
      </p:sp>
      <p:sp>
        <p:nvSpPr>
          <p:cNvPr id="52229" name="Text Box 6">
            <a:extLst>
              <a:ext uri="{FF2B5EF4-FFF2-40B4-BE49-F238E27FC236}">
                <a16:creationId xmlns:a16="http://schemas.microsoft.com/office/drawing/2014/main" xmlns="" id="{D262C135-B6B6-6546-A0C1-1139E55D3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Red</a:t>
            </a:r>
          </a:p>
        </p:txBody>
      </p:sp>
      <p:sp>
        <p:nvSpPr>
          <p:cNvPr id="52230" name="Text Box 7">
            <a:extLst>
              <a:ext uri="{FF2B5EF4-FFF2-40B4-BE49-F238E27FC236}">
                <a16:creationId xmlns:a16="http://schemas.microsoft.com/office/drawing/2014/main" xmlns="" id="{D9B8DA50-6FD3-2B4F-A615-E8A3DC7AE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White</a:t>
            </a:r>
          </a:p>
        </p:txBody>
      </p:sp>
      <p:sp>
        <p:nvSpPr>
          <p:cNvPr id="52231" name="Text Box 8">
            <a:extLst>
              <a:ext uri="{FF2B5EF4-FFF2-40B4-BE49-F238E27FC236}">
                <a16:creationId xmlns:a16="http://schemas.microsoft.com/office/drawing/2014/main" xmlns="" id="{66A4747A-F589-F841-B9E7-7CC9D6F5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Gametes</a:t>
            </a:r>
          </a:p>
        </p:txBody>
      </p:sp>
      <p:sp>
        <p:nvSpPr>
          <p:cNvPr id="52232" name="Text Box 9">
            <a:extLst>
              <a:ext uri="{FF2B5EF4-FFF2-40B4-BE49-F238E27FC236}">
                <a16:creationId xmlns:a16="http://schemas.microsoft.com/office/drawing/2014/main" xmlns="" id="{802D913A-09DE-1A40-92FC-B5B8EAD72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2233" name="Text Box 10">
            <a:extLst>
              <a:ext uri="{FF2B5EF4-FFF2-40B4-BE49-F238E27FC236}">
                <a16:creationId xmlns:a16="http://schemas.microsoft.com/office/drawing/2014/main" xmlns="" id="{3F7736B4-628F-BD48-BAAC-2B599B3FB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2234" name="Text Box 11">
            <a:extLst>
              <a:ext uri="{FF2B5EF4-FFF2-40B4-BE49-F238E27FC236}">
                <a16:creationId xmlns:a16="http://schemas.microsoft.com/office/drawing/2014/main" xmlns="" id="{FC4922DE-C5FB-7D4B-8860-E3BB2823B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16129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2235" name="Text Box 12">
            <a:extLst>
              <a:ext uri="{FF2B5EF4-FFF2-40B4-BE49-F238E27FC236}">
                <a16:creationId xmlns:a16="http://schemas.microsoft.com/office/drawing/2014/main" xmlns="" id="{90379CD5-D300-EF41-808E-E20BD06AA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9" y="1598613"/>
            <a:ext cx="3889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xmlns="" val="39564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xmlns="" id="{CDE18610-8360-C949-A8C4-06164BBF9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14.10-2</a:t>
            </a:r>
          </a:p>
        </p:txBody>
      </p:sp>
      <p:sp>
        <p:nvSpPr>
          <p:cNvPr id="53252" name="Text Box 5">
            <a:extLst>
              <a:ext uri="{FF2B5EF4-FFF2-40B4-BE49-F238E27FC236}">
                <a16:creationId xmlns:a16="http://schemas.microsoft.com/office/drawing/2014/main" xmlns="" id="{7501C20A-6F72-8A48-A74A-E2FFA05DA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 Generation</a:t>
            </a:r>
          </a:p>
        </p:txBody>
      </p:sp>
      <p:sp>
        <p:nvSpPr>
          <p:cNvPr id="53253" name="Text Box 6">
            <a:extLst>
              <a:ext uri="{FF2B5EF4-FFF2-40B4-BE49-F238E27FC236}">
                <a16:creationId xmlns:a16="http://schemas.microsoft.com/office/drawing/2014/main" xmlns="" id="{7BFCB5F6-C9CA-224A-B9E1-6F3A3E521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4" y="237648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F</a:t>
            </a:r>
            <a:r>
              <a:rPr lang="en-US" altLang="x-none" sz="1800" b="1" baseline="-25000"/>
              <a:t>1</a:t>
            </a:r>
            <a:r>
              <a:rPr lang="en-US" altLang="x-none" sz="1800" b="1"/>
              <a:t> Generation</a:t>
            </a:r>
          </a:p>
        </p:txBody>
      </p:sp>
      <p:sp>
        <p:nvSpPr>
          <p:cNvPr id="53254" name="Text Box 7">
            <a:extLst>
              <a:ext uri="{FF2B5EF4-FFF2-40B4-BE49-F238E27FC236}">
                <a16:creationId xmlns:a16="http://schemas.microsoft.com/office/drawing/2014/main" xmlns="" id="{960C6989-3292-D04D-B994-2189F3DA1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7084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3255" name="Text Box 8">
            <a:extLst>
              <a:ext uri="{FF2B5EF4-FFF2-40B4-BE49-F238E27FC236}">
                <a16:creationId xmlns:a16="http://schemas.microsoft.com/office/drawing/2014/main" xmlns="" id="{9A4BB8CC-8B69-B143-ABC1-B5E5F90CC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6909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3256" name="Text Box 9">
            <a:extLst>
              <a:ext uri="{FF2B5EF4-FFF2-40B4-BE49-F238E27FC236}">
                <a16:creationId xmlns:a16="http://schemas.microsoft.com/office/drawing/2014/main" xmlns="" id="{4B1FFBAF-973D-2E45-B81D-DAF95D602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Red</a:t>
            </a:r>
          </a:p>
        </p:txBody>
      </p:sp>
      <p:sp>
        <p:nvSpPr>
          <p:cNvPr id="53257" name="Text Box 10">
            <a:extLst>
              <a:ext uri="{FF2B5EF4-FFF2-40B4-BE49-F238E27FC236}">
                <a16:creationId xmlns:a16="http://schemas.microsoft.com/office/drawing/2014/main" xmlns="" id="{FFABFA9D-995D-3247-B88F-35C0AFFCD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White</a:t>
            </a:r>
          </a:p>
        </p:txBody>
      </p:sp>
      <p:sp>
        <p:nvSpPr>
          <p:cNvPr id="53258" name="Text Box 11">
            <a:extLst>
              <a:ext uri="{FF2B5EF4-FFF2-40B4-BE49-F238E27FC236}">
                <a16:creationId xmlns:a16="http://schemas.microsoft.com/office/drawing/2014/main" xmlns="" id="{02A8D9E1-3EC3-A54D-A77E-390D231AA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Gametes</a:t>
            </a:r>
          </a:p>
        </p:txBody>
      </p:sp>
      <p:sp>
        <p:nvSpPr>
          <p:cNvPr id="53259" name="Text Box 12">
            <a:extLst>
              <a:ext uri="{FF2B5EF4-FFF2-40B4-BE49-F238E27FC236}">
                <a16:creationId xmlns:a16="http://schemas.microsoft.com/office/drawing/2014/main" xmlns="" id="{68AD7542-A994-BD44-B6F1-9C067E369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26" y="2620963"/>
            <a:ext cx="4937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Pink</a:t>
            </a:r>
          </a:p>
        </p:txBody>
      </p:sp>
      <p:sp>
        <p:nvSpPr>
          <p:cNvPr id="53260" name="Text Box 13">
            <a:extLst>
              <a:ext uri="{FF2B5EF4-FFF2-40B4-BE49-F238E27FC236}">
                <a16:creationId xmlns:a16="http://schemas.microsoft.com/office/drawing/2014/main" xmlns="" id="{ECCBFF0A-0738-8744-99BB-70E7DB93D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3744913"/>
            <a:ext cx="10096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Gametes</a:t>
            </a:r>
          </a:p>
        </p:txBody>
      </p:sp>
      <p:sp>
        <p:nvSpPr>
          <p:cNvPr id="53261" name="Text Box 14">
            <a:extLst>
              <a:ext uri="{FF2B5EF4-FFF2-40B4-BE49-F238E27FC236}">
                <a16:creationId xmlns:a16="http://schemas.microsoft.com/office/drawing/2014/main" xmlns="" id="{D18EA3BC-7DF6-354B-AAF1-2007B29FC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2" name="Text Box 15">
            <a:extLst>
              <a:ext uri="{FF2B5EF4-FFF2-40B4-BE49-F238E27FC236}">
                <a16:creationId xmlns:a16="http://schemas.microsoft.com/office/drawing/2014/main" xmlns="" id="{993927B4-8F0F-B043-9CB4-45445C570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3" name="Text Box 16">
            <a:extLst>
              <a:ext uri="{FF2B5EF4-FFF2-40B4-BE49-F238E27FC236}">
                <a16:creationId xmlns:a16="http://schemas.microsoft.com/office/drawing/2014/main" xmlns="" id="{79441C40-1B2A-E64F-9182-1E5C2527B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16129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4" name="Text Box 17">
            <a:extLst>
              <a:ext uri="{FF2B5EF4-FFF2-40B4-BE49-F238E27FC236}">
                <a16:creationId xmlns:a16="http://schemas.microsoft.com/office/drawing/2014/main" xmlns="" id="{F29EC538-16D9-4348-B033-B1344D96E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9" y="1598613"/>
            <a:ext cx="3889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5" name="Text Box 18">
            <a:extLst>
              <a:ext uri="{FF2B5EF4-FFF2-40B4-BE49-F238E27FC236}">
                <a16:creationId xmlns:a16="http://schemas.microsoft.com/office/drawing/2014/main" xmlns="" id="{939104A6-BC33-FC41-A4F7-9C6F85AC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3" y="2882900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3266" name="Text Box 19">
            <a:extLst>
              <a:ext uri="{FF2B5EF4-FFF2-40B4-BE49-F238E27FC236}">
                <a16:creationId xmlns:a16="http://schemas.microsoft.com/office/drawing/2014/main" xmlns="" id="{F278034D-8F46-7741-8DE7-7C38E253A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5663" y="3743325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3267" name="Text Box 20">
            <a:extLst>
              <a:ext uri="{FF2B5EF4-FFF2-40B4-BE49-F238E27FC236}">
                <a16:creationId xmlns:a16="http://schemas.microsoft.com/office/drawing/2014/main" xmlns="" id="{66282DF2-4FF7-0447-8D3D-FA074C9B2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75" y="3760788"/>
            <a:ext cx="388938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xmlns="" val="240485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xmlns="" id="{B81D170B-BF18-574D-85D5-AC7C74826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x-none" sz="1200">
                <a:solidFill>
                  <a:schemeClr val="tx1"/>
                </a:solidFill>
                <a:latin typeface="Arial" panose="020B0604020202020204" pitchFamily="34" charset="0"/>
              </a:rPr>
              <a:t>Figure 14.10-3</a:t>
            </a:r>
          </a:p>
        </p:txBody>
      </p:sp>
      <p:sp>
        <p:nvSpPr>
          <p:cNvPr id="54276" name="Text Box 5">
            <a:extLst>
              <a:ext uri="{FF2B5EF4-FFF2-40B4-BE49-F238E27FC236}">
                <a16:creationId xmlns:a16="http://schemas.microsoft.com/office/drawing/2014/main" xmlns="" id="{C2F650C6-7973-E045-A85C-71AD6E69F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385763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 Generation</a:t>
            </a:r>
          </a:p>
        </p:txBody>
      </p:sp>
      <p:sp>
        <p:nvSpPr>
          <p:cNvPr id="54277" name="Text Box 6">
            <a:extLst>
              <a:ext uri="{FF2B5EF4-FFF2-40B4-BE49-F238E27FC236}">
                <a16:creationId xmlns:a16="http://schemas.microsoft.com/office/drawing/2014/main" xmlns="" id="{12670B25-AC38-F34C-A29A-663FBFB75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464" y="237648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F</a:t>
            </a:r>
            <a:r>
              <a:rPr lang="en-US" altLang="x-none" sz="1800" b="1" baseline="-25000"/>
              <a:t>1</a:t>
            </a:r>
            <a:r>
              <a:rPr lang="en-US" altLang="x-none" sz="1800" b="1"/>
              <a:t> Generation</a:t>
            </a:r>
          </a:p>
        </p:txBody>
      </p:sp>
      <p:sp>
        <p:nvSpPr>
          <p:cNvPr id="54278" name="Text Box 7">
            <a:extLst>
              <a:ext uri="{FF2B5EF4-FFF2-40B4-BE49-F238E27FC236}">
                <a16:creationId xmlns:a16="http://schemas.microsoft.com/office/drawing/2014/main" xmlns="" id="{819B765B-96BB-9B48-B41B-72A51EB7A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1114" y="4567238"/>
            <a:ext cx="1525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F</a:t>
            </a:r>
            <a:r>
              <a:rPr lang="en-US" altLang="x-none" sz="1800" b="1" baseline="-25000"/>
              <a:t>2</a:t>
            </a:r>
            <a:r>
              <a:rPr lang="en-US" altLang="x-none" sz="1800" b="1"/>
              <a:t> Generation</a:t>
            </a:r>
          </a:p>
        </p:txBody>
      </p:sp>
      <p:sp>
        <p:nvSpPr>
          <p:cNvPr id="54279" name="Text Box 8">
            <a:extLst>
              <a:ext uri="{FF2B5EF4-FFF2-40B4-BE49-F238E27FC236}">
                <a16:creationId xmlns:a16="http://schemas.microsoft.com/office/drawing/2014/main" xmlns="" id="{D5DC4F4D-40B9-5643-8E59-5BBC0DBEF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708400"/>
            <a:ext cx="3222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0" name="Text Box 9">
            <a:extLst>
              <a:ext uri="{FF2B5EF4-FFF2-40B4-BE49-F238E27FC236}">
                <a16:creationId xmlns:a16="http://schemas.microsoft.com/office/drawing/2014/main" xmlns="" id="{52BCA9BD-CE9F-B84D-B1E4-B77819553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6909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1" name="Text Box 10">
            <a:extLst>
              <a:ext uri="{FF2B5EF4-FFF2-40B4-BE49-F238E27FC236}">
                <a16:creationId xmlns:a16="http://schemas.microsoft.com/office/drawing/2014/main" xmlns="" id="{024C111D-F30A-AD4D-A285-80C260633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6113" y="4576764"/>
            <a:ext cx="3222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2" name="Text Box 11">
            <a:extLst>
              <a:ext uri="{FF2B5EF4-FFF2-40B4-BE49-F238E27FC236}">
                <a16:creationId xmlns:a16="http://schemas.microsoft.com/office/drawing/2014/main" xmlns="" id="{0A3BAB9F-37A8-4B4E-852F-EB81CCC6D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1" y="4587875"/>
            <a:ext cx="3222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3" name="Text Box 12">
            <a:extLst>
              <a:ext uri="{FF2B5EF4-FFF2-40B4-BE49-F238E27FC236}">
                <a16:creationId xmlns:a16="http://schemas.microsoft.com/office/drawing/2014/main" xmlns="" id="{97FBEF1F-6BF4-5F46-9E28-52BBFBC85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1" y="5235575"/>
            <a:ext cx="3222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4" name="Text Box 13">
            <a:extLst>
              <a:ext uri="{FF2B5EF4-FFF2-40B4-BE49-F238E27FC236}">
                <a16:creationId xmlns:a16="http://schemas.microsoft.com/office/drawing/2014/main" xmlns="" id="{FE30E0F8-6A70-D94E-9452-421D8F1F2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1" y="5926139"/>
            <a:ext cx="3222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baseline="30000"/>
              <a:t>1</a:t>
            </a:r>
            <a:r>
              <a:rPr lang="en-US" altLang="x-none" sz="1800" b="1"/>
              <a:t>/</a:t>
            </a:r>
            <a:r>
              <a:rPr lang="en-US" altLang="x-none" sz="1800" b="1" baseline="-25000"/>
              <a:t>2</a:t>
            </a:r>
            <a:endParaRPr lang="en-US" altLang="x-none" sz="1800" b="1"/>
          </a:p>
        </p:txBody>
      </p:sp>
      <p:sp>
        <p:nvSpPr>
          <p:cNvPr id="54285" name="Text Box 14">
            <a:extLst>
              <a:ext uri="{FF2B5EF4-FFF2-40B4-BE49-F238E27FC236}">
                <a16:creationId xmlns:a16="http://schemas.microsoft.com/office/drawing/2014/main" xmlns="" id="{EA9BB016-6FB8-144E-B2D1-0F668A4C1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788988"/>
            <a:ext cx="49371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Red</a:t>
            </a:r>
          </a:p>
        </p:txBody>
      </p:sp>
      <p:sp>
        <p:nvSpPr>
          <p:cNvPr id="54286" name="Text Box 15">
            <a:extLst>
              <a:ext uri="{FF2B5EF4-FFF2-40B4-BE49-F238E27FC236}">
                <a16:creationId xmlns:a16="http://schemas.microsoft.com/office/drawing/2014/main" xmlns="" id="{AE3944EC-AE2F-7A47-9CB1-CF075D211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6" y="781050"/>
            <a:ext cx="65246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White</a:t>
            </a:r>
          </a:p>
        </p:txBody>
      </p:sp>
      <p:sp>
        <p:nvSpPr>
          <p:cNvPr id="54287" name="Text Box 16">
            <a:extLst>
              <a:ext uri="{FF2B5EF4-FFF2-40B4-BE49-F238E27FC236}">
                <a16:creationId xmlns:a16="http://schemas.microsoft.com/office/drawing/2014/main" xmlns="" id="{C61599F7-12B0-9A43-B7C4-CA3D4CF6B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1" y="1576388"/>
            <a:ext cx="969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Gametes</a:t>
            </a:r>
          </a:p>
        </p:txBody>
      </p:sp>
      <p:sp>
        <p:nvSpPr>
          <p:cNvPr id="54288" name="Text Box 17">
            <a:extLst>
              <a:ext uri="{FF2B5EF4-FFF2-40B4-BE49-F238E27FC236}">
                <a16:creationId xmlns:a16="http://schemas.microsoft.com/office/drawing/2014/main" xmlns="" id="{A53936D8-F14A-E948-82C8-82E96650C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26" y="2620963"/>
            <a:ext cx="493713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Pink</a:t>
            </a:r>
          </a:p>
        </p:txBody>
      </p:sp>
      <p:sp>
        <p:nvSpPr>
          <p:cNvPr id="54289" name="Text Box 18">
            <a:extLst>
              <a:ext uri="{FF2B5EF4-FFF2-40B4-BE49-F238E27FC236}">
                <a16:creationId xmlns:a16="http://schemas.microsoft.com/office/drawing/2014/main" xmlns="" id="{E5DFFF6D-BFA0-2F43-9373-8D9B08631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3744913"/>
            <a:ext cx="10096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Gametes</a:t>
            </a:r>
          </a:p>
        </p:txBody>
      </p:sp>
      <p:sp>
        <p:nvSpPr>
          <p:cNvPr id="54290" name="Text Box 19">
            <a:extLst>
              <a:ext uri="{FF2B5EF4-FFF2-40B4-BE49-F238E27FC236}">
                <a16:creationId xmlns:a16="http://schemas.microsoft.com/office/drawing/2014/main" xmlns="" id="{880A207D-18FD-6C4F-8A56-1EF0C3D70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89" y="4235450"/>
            <a:ext cx="7461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Sperm</a:t>
            </a:r>
          </a:p>
        </p:txBody>
      </p:sp>
      <p:sp>
        <p:nvSpPr>
          <p:cNvPr id="54291" name="Text Box 20">
            <a:extLst>
              <a:ext uri="{FF2B5EF4-FFF2-40B4-BE49-F238E27FC236}">
                <a16:creationId xmlns:a16="http://schemas.microsoft.com/office/drawing/2014/main" xmlns="" id="{5D373852-793D-CE44-B69A-0B236E0DB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9" y="5572125"/>
            <a:ext cx="5873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/>
              <a:t>Eggs</a:t>
            </a:r>
          </a:p>
        </p:txBody>
      </p:sp>
      <p:sp>
        <p:nvSpPr>
          <p:cNvPr id="54292" name="Text Box 21">
            <a:extLst>
              <a:ext uri="{FF2B5EF4-FFF2-40B4-BE49-F238E27FC236}">
                <a16:creationId xmlns:a16="http://schemas.microsoft.com/office/drawing/2014/main" xmlns="" id="{CFCC6475-B9F2-F048-9194-8C41F7223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6" y="1046163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3" name="Text Box 22">
            <a:extLst>
              <a:ext uri="{FF2B5EF4-FFF2-40B4-BE49-F238E27FC236}">
                <a16:creationId xmlns:a16="http://schemas.microsoft.com/office/drawing/2014/main" xmlns="" id="{F66C1076-B138-6C41-961B-6BA6E4ECD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10668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4" name="Text Box 23">
            <a:extLst>
              <a:ext uri="{FF2B5EF4-FFF2-40B4-BE49-F238E27FC236}">
                <a16:creationId xmlns:a16="http://schemas.microsoft.com/office/drawing/2014/main" xmlns="" id="{FAA78AC8-0AC1-6547-85A0-AFBDBBAA6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3" y="1587500"/>
            <a:ext cx="3476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5" name="Text Box 24">
            <a:extLst>
              <a:ext uri="{FF2B5EF4-FFF2-40B4-BE49-F238E27FC236}">
                <a16:creationId xmlns:a16="http://schemas.microsoft.com/office/drawing/2014/main" xmlns="" id="{3A3ECE7E-1E41-C847-9879-2178944B7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9" y="1584326"/>
            <a:ext cx="388937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6" name="Text Box 25">
            <a:extLst>
              <a:ext uri="{FF2B5EF4-FFF2-40B4-BE49-F238E27FC236}">
                <a16:creationId xmlns:a16="http://schemas.microsoft.com/office/drawing/2014/main" xmlns="" id="{515C8A74-ED89-9941-98CB-D7F9FDBCD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3" y="2882900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7" name="Text Box 26">
            <a:extLst>
              <a:ext uri="{FF2B5EF4-FFF2-40B4-BE49-F238E27FC236}">
                <a16:creationId xmlns:a16="http://schemas.microsoft.com/office/drawing/2014/main" xmlns="" id="{7C9001ED-76DD-5641-A9EA-83F54CD1E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363" y="3732213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298" name="Text Box 27">
            <a:extLst>
              <a:ext uri="{FF2B5EF4-FFF2-40B4-BE49-F238E27FC236}">
                <a16:creationId xmlns:a16="http://schemas.microsoft.com/office/drawing/2014/main" xmlns="" id="{90DCB35E-5FF0-F34A-9D03-9112C416A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3733801"/>
            <a:ext cx="388938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299" name="Text Box 28">
            <a:extLst>
              <a:ext uri="{FF2B5EF4-FFF2-40B4-BE49-F238E27FC236}">
                <a16:creationId xmlns:a16="http://schemas.microsoft.com/office/drawing/2014/main" xmlns="" id="{075DA5BB-9513-4A4D-843F-9276A8703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16451"/>
            <a:ext cx="388938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0" name="Text Box 29">
            <a:extLst>
              <a:ext uri="{FF2B5EF4-FFF2-40B4-BE49-F238E27FC236}">
                <a16:creationId xmlns:a16="http://schemas.microsoft.com/office/drawing/2014/main" xmlns="" id="{5310BC61-018A-4B43-A8DD-640FE8F1E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4619625"/>
            <a:ext cx="3222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1" name="Text Box 30">
            <a:extLst>
              <a:ext uri="{FF2B5EF4-FFF2-40B4-BE49-F238E27FC236}">
                <a16:creationId xmlns:a16="http://schemas.microsoft.com/office/drawing/2014/main" xmlns="" id="{E28FE717-BD2C-074E-88DF-1600594B2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1" y="5267325"/>
            <a:ext cx="3222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2" name="Text Box 31">
            <a:extLst>
              <a:ext uri="{FF2B5EF4-FFF2-40B4-BE49-F238E27FC236}">
                <a16:creationId xmlns:a16="http://schemas.microsoft.com/office/drawing/2014/main" xmlns="" id="{1985AD51-DCB1-2248-A53B-81B602593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0" y="5967413"/>
            <a:ext cx="388938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3" name="Text Box 32">
            <a:extLst>
              <a:ext uri="{FF2B5EF4-FFF2-40B4-BE49-F238E27FC236}">
                <a16:creationId xmlns:a16="http://schemas.microsoft.com/office/drawing/2014/main" xmlns="" id="{4468BFF5-0B5A-FA48-9166-4BB03215E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8" y="5476875"/>
            <a:ext cx="6524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</a:p>
        </p:txBody>
      </p:sp>
      <p:sp>
        <p:nvSpPr>
          <p:cNvPr id="54304" name="Text Box 33">
            <a:extLst>
              <a:ext uri="{FF2B5EF4-FFF2-40B4-BE49-F238E27FC236}">
                <a16:creationId xmlns:a16="http://schemas.microsoft.com/office/drawing/2014/main" xmlns="" id="{294F073F-2289-AC4C-AD51-A93F29D5C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6" y="5495925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5" name="Text Box 34">
            <a:extLst>
              <a:ext uri="{FF2B5EF4-FFF2-40B4-BE49-F238E27FC236}">
                <a16:creationId xmlns:a16="http://schemas.microsoft.com/office/drawing/2014/main" xmlns="" id="{2AA1789F-F254-AE47-A499-8880C8E85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1" y="62230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R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  <p:sp>
        <p:nvSpPr>
          <p:cNvPr id="54306" name="Text Box 35">
            <a:extLst>
              <a:ext uri="{FF2B5EF4-FFF2-40B4-BE49-F238E27FC236}">
                <a16:creationId xmlns:a16="http://schemas.microsoft.com/office/drawing/2014/main" xmlns="" id="{5BD63393-77D9-D142-AEB9-4AB82F3E0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426" y="6223000"/>
            <a:ext cx="6524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  <a:r>
              <a:rPr lang="en-US" altLang="x-none" sz="1800" b="1" i="1">
                <a:latin typeface="Times" pitchFamily="2" charset="0"/>
              </a:rPr>
              <a:t>C</a:t>
            </a:r>
            <a:r>
              <a:rPr lang="en-US" altLang="x-none" sz="1800" b="1" i="1" baseline="30000">
                <a:latin typeface="Times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xmlns="" val="78753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F088EE77-ED23-514C-B7CD-3063020BC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7876" y="2432050"/>
            <a:ext cx="8391525" cy="3981450"/>
          </a:xfrm>
        </p:spPr>
        <p:txBody>
          <a:bodyPr/>
          <a:lstStyle/>
          <a:p>
            <a:pPr marL="350838" indent="-350838"/>
            <a:r>
              <a:rPr lang="en-US" altLang="x-none"/>
              <a:t>A dominant allele does not subdue a recessive allele; alleles don’t interact that way</a:t>
            </a:r>
          </a:p>
          <a:p>
            <a:pPr marL="350838" indent="-350838"/>
            <a:r>
              <a:rPr lang="en-US" altLang="x-none"/>
              <a:t>Alleles are simply variations in a gene’s nucleotide sequence</a:t>
            </a:r>
          </a:p>
          <a:p>
            <a:pPr marL="350838" indent="-350838"/>
            <a:r>
              <a:rPr lang="en-US" altLang="x-none"/>
              <a:t>For any character, dominance/recessiveness relationships of alleles depend on the level at which we examine the phenotype</a:t>
            </a:r>
          </a:p>
        </p:txBody>
      </p:sp>
      <p:sp>
        <p:nvSpPr>
          <p:cNvPr id="55299" name="Rectangle 6">
            <a:extLst>
              <a:ext uri="{FF2B5EF4-FFF2-40B4-BE49-F238E27FC236}">
                <a16:creationId xmlns:a16="http://schemas.microsoft.com/office/drawing/2014/main" xmlns="" id="{781DE446-2B70-4D42-8DC1-8A2EB566F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525" y="1562101"/>
            <a:ext cx="7261924" cy="80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pPr eaLnBrk="1" hangingPunct="1">
              <a:lnSpc>
                <a:spcPct val="40000"/>
              </a:lnSpc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</a:pPr>
            <a:r>
              <a:rPr lang="en-US" altLang="x-none" sz="3000" b="1"/>
              <a:t>The Relation Between Dominance and </a:t>
            </a:r>
          </a:p>
          <a:p>
            <a:pPr eaLnBrk="1" hangingPunct="1">
              <a:lnSpc>
                <a:spcPct val="40000"/>
              </a:lnSpc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</a:pPr>
            <a:r>
              <a:rPr lang="en-US" altLang="x-none" sz="3000" b="1"/>
              <a:t>Phenotype</a:t>
            </a:r>
          </a:p>
        </p:txBody>
      </p:sp>
      <p:sp>
        <p:nvSpPr>
          <p:cNvPr id="55301" name="Rectangle 10">
            <a:extLst>
              <a:ext uri="{FF2B5EF4-FFF2-40B4-BE49-F238E27FC236}">
                <a16:creationId xmlns:a16="http://schemas.microsoft.com/office/drawing/2014/main" xmlns="" id="{E8CB289B-B13C-324F-B0D4-BAFB41D3A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1670172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5F66030B-0BB9-234B-A4A5-D25A663EA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153400" cy="5233988"/>
          </a:xfrm>
        </p:spPr>
        <p:txBody>
          <a:bodyPr/>
          <a:lstStyle/>
          <a:p>
            <a:pPr eaLnBrk="1" hangingPunct="1"/>
            <a:r>
              <a:rPr lang="en-US" altLang="x-none" b="1"/>
              <a:t>Tay-Sachs</a:t>
            </a:r>
            <a:r>
              <a:rPr lang="en-US" altLang="x-none"/>
              <a:t> </a:t>
            </a:r>
            <a:r>
              <a:rPr lang="en-US" altLang="x-none" b="1"/>
              <a:t>disease </a:t>
            </a:r>
            <a:r>
              <a:rPr lang="en-US" altLang="x-none"/>
              <a:t>is fatal; a dysfunctional enzyme causes an accumulation of lipids in the brain</a:t>
            </a:r>
            <a:endParaRPr lang="en-US" altLang="x-none" sz="3000"/>
          </a:p>
          <a:p>
            <a:pPr marL="977900" lvl="1" indent="-304800"/>
            <a:r>
              <a:rPr lang="en-US" altLang="x-none"/>
              <a:t>At the </a:t>
            </a:r>
            <a:r>
              <a:rPr lang="en-US" altLang="x-none" i="1"/>
              <a:t>organismal</a:t>
            </a:r>
            <a:r>
              <a:rPr lang="en-US" altLang="x-none"/>
              <a:t> level, the allele is recessive</a:t>
            </a:r>
          </a:p>
          <a:p>
            <a:pPr marL="977900" lvl="1" indent="-304800"/>
            <a:r>
              <a:rPr lang="en-US" altLang="x-none"/>
              <a:t>At the </a:t>
            </a:r>
            <a:r>
              <a:rPr lang="en-US" altLang="x-none" i="1"/>
              <a:t>biochemical</a:t>
            </a:r>
            <a:r>
              <a:rPr lang="en-US" altLang="x-none"/>
              <a:t> level, the phenotype (i.e., the enzyme activity level) is incompletely dominant</a:t>
            </a:r>
          </a:p>
          <a:p>
            <a:pPr marL="977900" lvl="1" indent="-304800"/>
            <a:r>
              <a:rPr lang="en-US" altLang="x-none"/>
              <a:t>At the </a:t>
            </a:r>
            <a:r>
              <a:rPr lang="en-US" altLang="x-none" i="1"/>
              <a:t>molecular</a:t>
            </a:r>
            <a:r>
              <a:rPr lang="en-US" altLang="x-none"/>
              <a:t> level, the alleles are codominant</a:t>
            </a:r>
          </a:p>
        </p:txBody>
      </p:sp>
      <p:sp>
        <p:nvSpPr>
          <p:cNvPr id="56324" name="Rectangle 9">
            <a:extLst>
              <a:ext uri="{FF2B5EF4-FFF2-40B4-BE49-F238E27FC236}">
                <a16:creationId xmlns:a16="http://schemas.microsoft.com/office/drawing/2014/main" xmlns="" id="{086E4AAC-E89C-D545-B85B-D41E487D4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4800"/>
          </a:xfrm>
          <a:prstGeom prst="rect">
            <a:avLst/>
          </a:prstGeom>
          <a:solidFill>
            <a:srgbClr val="00478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xmlns="" val="22599115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</TotalTime>
  <Words>1784</Words>
  <Application>Microsoft Office PowerPoint</Application>
  <PresentationFormat>Özel</PresentationFormat>
  <Paragraphs>429</Paragraphs>
  <Slides>44</Slides>
  <Notes>43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Crop</vt:lpstr>
      <vt:lpstr>Non-Mendelian Genetics</vt:lpstr>
      <vt:lpstr>Inheritance patterns are often more complex than predicted by simple Mendelian genetics</vt:lpstr>
      <vt:lpstr>Extending Mendelian Genetics for a Single Gene</vt:lpstr>
      <vt:lpstr>Degrees of Dominance </vt:lpstr>
      <vt:lpstr>Figure 14.10-1</vt:lpstr>
      <vt:lpstr>Figure 14.10-2</vt:lpstr>
      <vt:lpstr>Figure 14.10-3</vt:lpstr>
      <vt:lpstr>Slayt 8</vt:lpstr>
      <vt:lpstr>Slayt 9</vt:lpstr>
      <vt:lpstr>Slayt 10</vt:lpstr>
      <vt:lpstr>Slayt 11</vt:lpstr>
      <vt:lpstr>Multiple Alleles</vt:lpstr>
      <vt:lpstr>Figure 14.11</vt:lpstr>
      <vt:lpstr>Pleiotropy</vt:lpstr>
      <vt:lpstr>Extending Mendelian Genetics for Two or More Genes</vt:lpstr>
      <vt:lpstr>Epistasis</vt:lpstr>
      <vt:lpstr>Figure 14.12</vt:lpstr>
      <vt:lpstr>Polygenic Inheritance</vt:lpstr>
      <vt:lpstr>Integrating a Mendelian View of Heredity and Variation</vt:lpstr>
      <vt:lpstr>Many human traits follow Mendelian patterns of inheritance</vt:lpstr>
      <vt:lpstr>Pedigree Analysis</vt:lpstr>
      <vt:lpstr>Figure 14.15</vt:lpstr>
      <vt:lpstr>Figure 14.15a</vt:lpstr>
      <vt:lpstr>Figure 14.15b</vt:lpstr>
      <vt:lpstr>Figure 14.15c</vt:lpstr>
      <vt:lpstr>Figure 14.15d</vt:lpstr>
      <vt:lpstr>Slayt 27</vt:lpstr>
      <vt:lpstr>Recessively Inherited Disorders</vt:lpstr>
      <vt:lpstr>The Behavior of Recessive Alleles</vt:lpstr>
      <vt:lpstr>Figure 14.16</vt:lpstr>
      <vt:lpstr>Figure 14.16a</vt:lpstr>
      <vt:lpstr>Slayt 32</vt:lpstr>
      <vt:lpstr>Cystic Fibrosis</vt:lpstr>
      <vt:lpstr>Sickle-Cell Disease: A Genetic Disorder with Evolutionary Implications</vt:lpstr>
      <vt:lpstr>Slayt 35</vt:lpstr>
      <vt:lpstr>Dominantly Inherited Disorders</vt:lpstr>
      <vt:lpstr>Figure 14.17</vt:lpstr>
      <vt:lpstr>Huntington’s Disease: A Late-Onset Lethal Disease</vt:lpstr>
      <vt:lpstr>Genetic Testing and Counseling</vt:lpstr>
      <vt:lpstr>Counseling Based on Mendelian Genetics and Probability Rules</vt:lpstr>
      <vt:lpstr>Tests for Identifying Carriers</vt:lpstr>
      <vt:lpstr>Figure 14.UN03</vt:lpstr>
      <vt:lpstr>Figure 14.UN04</vt:lpstr>
      <vt:lpstr>Figure 14.UN05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Non-Mendelian Genetics</dc:title>
  <dc:creator>Nuket.Bilgen</dc:creator>
  <cp:lastModifiedBy>dell</cp:lastModifiedBy>
  <cp:revision>2</cp:revision>
  <dcterms:created xsi:type="dcterms:W3CDTF">2020-11-26T05:33:23Z</dcterms:created>
  <dcterms:modified xsi:type="dcterms:W3CDTF">2021-11-08T09:12:34Z</dcterms:modified>
</cp:coreProperties>
</file>