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3"/>
  </p:notesMasterIdLst>
  <p:sldIdLst>
    <p:sldId id="386" r:id="rId3"/>
    <p:sldId id="387" r:id="rId4"/>
    <p:sldId id="388" r:id="rId5"/>
    <p:sldId id="389" r:id="rId6"/>
    <p:sldId id="390" r:id="rId7"/>
    <p:sldId id="391" r:id="rId8"/>
    <p:sldId id="392" r:id="rId9"/>
    <p:sldId id="393" r:id="rId10"/>
    <p:sldId id="394" r:id="rId11"/>
    <p:sldId id="39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2EF4-8CC9-4A1A-ACBF-F026891FF581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82A60-5A36-4D3E-AE59-94A13FEB80C2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EAC57-9D6E-45A3-9464-02D3EC0747E3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D0382-A71D-4953-B084-B5103D66B40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576C-F6D7-4928-BCD9-CA80C32F0617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41834-B529-41D0-85DC-283D9410C304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82011-FE1A-443C-91C9-0F238EA596B6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F7949-C810-428E-8615-D1AAB4994F5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A724-6502-405B-982E-223E3B7E8FC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65447-847F-4259-AB07-1ADB72B5D68E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C5ADD-C9FA-4382-8223-115BED0593D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12C3E-9736-4696-B9B0-CF346A0F6DB5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8FFB-6655-4649-B083-E7C89D10C09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7B31-B692-4019-807B-F4A50DD8F9F9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6B17B-B08A-45DF-939F-2D5B35066954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9476-1575-4F4D-A570-068BD4CADB66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1341D-3DF0-4707-BC25-C203F07D48DC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325A1-9AB6-4DB3-A4AC-16C7FD6FBF70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A9DEC-2457-4470-A6C9-C492BA9E9E4C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C6119-4B1B-4858-9EB9-4273D17ACACB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BCF-1D67-463B-9A0D-CB811217B48D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0C9CC-4484-424A-A2D0-0629294732B6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89D7E-4928-4562-9D5C-01669587A94E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8166AAB-7482-49AE-AC8C-C40912648836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Dördüncü 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Çevre </a:t>
            </a:r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egitimi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</a:t>
            </a:r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yaklasımları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700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Evcil hayvan besleme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047651" y="1719109"/>
            <a:ext cx="6315290" cy="4295326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00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 smtClean="0">
                <a:solidFill>
                  <a:srgbClr val="0070C0"/>
                </a:solidFill>
              </a:rPr>
              <a:t>Amaç: </a:t>
            </a:r>
            <a:r>
              <a:rPr lang="tr-TR" sz="4800" dirty="0" smtClean="0">
                <a:solidFill>
                  <a:srgbClr val="FF0000"/>
                </a:solidFill>
              </a:rPr>
              <a:t>Doğal çevre ile uyum içinde yaşamak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838200" y="1751527"/>
            <a:ext cx="10515600" cy="4425435"/>
          </a:xfrm>
        </p:spPr>
        <p:txBody>
          <a:bodyPr/>
          <a:lstStyle/>
          <a:p>
            <a:pPr marL="0" lvl="0" indent="0" algn="ctr">
              <a:buNone/>
            </a:pPr>
            <a:r>
              <a:rPr lang="tr-TR" sz="3200" dirty="0">
                <a:solidFill>
                  <a:srgbClr val="04617B"/>
                </a:solidFill>
                <a:latin typeface="Franklin Gothic Book"/>
                <a:ea typeface="+mj-ea"/>
                <a:cs typeface="+mj-cs"/>
              </a:rPr>
              <a:t>Keçiyi Uçurumdan Düşüren Bir Tutam </a:t>
            </a:r>
            <a:r>
              <a:rPr lang="tr-TR" sz="3200" dirty="0" smtClean="0">
                <a:solidFill>
                  <a:srgbClr val="04617B"/>
                </a:solidFill>
                <a:latin typeface="Franklin Gothic Book"/>
                <a:ea typeface="+mj-ea"/>
                <a:cs typeface="+mj-cs"/>
              </a:rPr>
              <a:t>Ot</a:t>
            </a:r>
          </a:p>
          <a:p>
            <a:pPr marL="0" lvl="0" indent="0" algn="ctr">
              <a:buNone/>
            </a:pPr>
            <a:endParaRPr lang="tr-TR" sz="5400" dirty="0">
              <a:solidFill>
                <a:srgbClr val="0070C0"/>
              </a:solidFill>
            </a:endParaRPr>
          </a:p>
        </p:txBody>
      </p:sp>
      <p:sp>
        <p:nvSpPr>
          <p:cNvPr id="4" name="AutoShape 2" descr="&quot;O Keçi Oraya Nasıl Çıkmış&quot; Dedirtecek 35 Çok Şaşırtıcı Fotoğra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420" y="2627289"/>
            <a:ext cx="7399283" cy="3153401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346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dirty="0">
                <a:solidFill>
                  <a:srgbClr val="0070C0"/>
                </a:solidFill>
              </a:rPr>
              <a:t>Hedef: </a:t>
            </a:r>
            <a:r>
              <a:rPr lang="tr-TR" sz="4800" dirty="0">
                <a:solidFill>
                  <a:srgbClr val="FF0000"/>
                </a:solidFill>
              </a:rPr>
              <a:t>Çevre okuryazarı olm</a:t>
            </a:r>
            <a:r>
              <a:rPr lang="tr-TR" dirty="0">
                <a:solidFill>
                  <a:srgbClr val="FF0000"/>
                </a:solidFill>
              </a:rPr>
              <a:t>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tr-TR" sz="5400" dirty="0">
                <a:solidFill>
                  <a:srgbClr val="0070C0"/>
                </a:solidFill>
              </a:rPr>
              <a:t>Çevre okuryazarlığı, kişinin çevreyle uyum içinde yaşamak için bilinmesi gerekeni bilme, yapılması gerekeni yapabilme yeterliğine sahip olması demektir.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93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43224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Çevre okuryazarlığı, birbirini tamamlayan üç katmandan oluşur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838200" y="2408349"/>
            <a:ext cx="10515600" cy="3768614"/>
          </a:xfrm>
        </p:spPr>
        <p:txBody>
          <a:bodyPr>
            <a:normAutofit/>
          </a:bodyPr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marL="0" indent="0" algn="ctr">
              <a:buNone/>
            </a:pPr>
            <a:r>
              <a:rPr lang="tr-TR" sz="5400" dirty="0" smtClean="0">
                <a:solidFill>
                  <a:srgbClr val="0070C0"/>
                </a:solidFill>
              </a:rPr>
              <a:t>Temel çevre okuryazarlığı</a:t>
            </a:r>
          </a:p>
          <a:p>
            <a:pPr marL="0" indent="0">
              <a:buNone/>
            </a:pPr>
            <a:r>
              <a:rPr lang="tr-TR" sz="5400" dirty="0" smtClean="0">
                <a:solidFill>
                  <a:srgbClr val="00B050"/>
                </a:solidFill>
              </a:rPr>
              <a:t>     İşlevsel çevre okuryazarlığı,</a:t>
            </a:r>
          </a:p>
          <a:p>
            <a:pPr marL="0" indent="0">
              <a:buNone/>
            </a:pPr>
            <a:r>
              <a:rPr lang="tr-TR" sz="5400" dirty="0" smtClean="0">
                <a:solidFill>
                  <a:srgbClr val="7030A0"/>
                </a:solidFill>
              </a:rPr>
              <a:t>Eylemsel çevre okuryazarlığı</a:t>
            </a:r>
            <a:endParaRPr lang="tr-TR" sz="5400" dirty="0">
              <a:solidFill>
                <a:srgbClr val="7030A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584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prstClr val="black"/>
                </a:solidFill>
              </a:rPr>
              <a:t>Çevreyle uyum içinde yaşamaya olanak sağlayacak </a:t>
            </a:r>
            <a:r>
              <a:rPr lang="tr-TR" dirty="0" smtClean="0">
                <a:solidFill>
                  <a:prstClr val="black"/>
                </a:solidFill>
              </a:rPr>
              <a:t/>
            </a:r>
            <a:br>
              <a:rPr lang="tr-TR" dirty="0" smtClean="0">
                <a:solidFill>
                  <a:prstClr val="black"/>
                </a:solidFill>
              </a:rPr>
            </a:br>
            <a:r>
              <a:rPr lang="tr-TR" u="sng" dirty="0" smtClean="0">
                <a:solidFill>
                  <a:prstClr val="black"/>
                </a:solidFill>
              </a:rPr>
              <a:t>öğrenme </a:t>
            </a:r>
            <a:r>
              <a:rPr lang="tr-TR" u="sng" dirty="0">
                <a:solidFill>
                  <a:prstClr val="black"/>
                </a:solidFill>
              </a:rPr>
              <a:t>durumları</a:t>
            </a:r>
            <a:endParaRPr lang="tr-TR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838200" y="2601531"/>
            <a:ext cx="5181600" cy="3575431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tr-TR" sz="3600" dirty="0" smtClean="0">
                <a:solidFill>
                  <a:prstClr val="black"/>
                </a:solidFill>
              </a:rPr>
              <a:t>*</a:t>
            </a:r>
            <a:r>
              <a:rPr lang="tr-TR" sz="3600" dirty="0" smtClean="0">
                <a:solidFill>
                  <a:srgbClr val="7030A0"/>
                </a:solidFill>
              </a:rPr>
              <a:t>okul içi düzenlemeler,</a:t>
            </a:r>
          </a:p>
          <a:p>
            <a:pPr marL="0" lvl="0" indent="0">
              <a:buNone/>
            </a:pPr>
            <a:r>
              <a:rPr lang="tr-TR" sz="3600" dirty="0" smtClean="0">
                <a:solidFill>
                  <a:prstClr val="black"/>
                </a:solidFill>
              </a:rPr>
              <a:t>*okul dışı eğitim </a:t>
            </a:r>
            <a:r>
              <a:rPr lang="tr-TR" sz="3600" dirty="0">
                <a:solidFill>
                  <a:prstClr val="black"/>
                </a:solidFill>
              </a:rPr>
              <a:t>kursları,</a:t>
            </a:r>
          </a:p>
          <a:p>
            <a:pPr marL="0" lvl="0" indent="0">
              <a:buNone/>
            </a:pPr>
            <a:r>
              <a:rPr lang="tr-TR" sz="3600" dirty="0">
                <a:solidFill>
                  <a:prstClr val="black"/>
                </a:solidFill>
              </a:rPr>
              <a:t>*açık hava deneyimleri,</a:t>
            </a:r>
          </a:p>
          <a:p>
            <a:pPr marL="0" lvl="0" indent="0">
              <a:buNone/>
            </a:pPr>
            <a:r>
              <a:rPr lang="tr-TR" sz="3600" dirty="0">
                <a:solidFill>
                  <a:prstClr val="black"/>
                </a:solidFill>
              </a:rPr>
              <a:t>*ana-baba ve yakın akraba </a:t>
            </a:r>
            <a:r>
              <a:rPr lang="tr-TR" sz="3600" dirty="0" smtClean="0">
                <a:solidFill>
                  <a:prstClr val="black"/>
                </a:solidFill>
              </a:rPr>
              <a:t>          	ilişkileri</a:t>
            </a:r>
            <a:r>
              <a:rPr lang="tr-TR" sz="3600" dirty="0">
                <a:solidFill>
                  <a:prstClr val="black"/>
                </a:solidFill>
              </a:rPr>
              <a:t>,</a:t>
            </a:r>
          </a:p>
          <a:p>
            <a:pPr marL="0" lvl="0" indent="0">
              <a:buNone/>
            </a:pPr>
            <a:r>
              <a:rPr lang="tr-TR" sz="3600" dirty="0">
                <a:solidFill>
                  <a:prstClr val="black"/>
                </a:solidFill>
              </a:rPr>
              <a:t>*çevre örgütleri,</a:t>
            </a:r>
          </a:p>
          <a:p>
            <a:pPr marL="0" lvl="0" indent="0">
              <a:buNone/>
            </a:pPr>
            <a:r>
              <a:rPr lang="tr-TR" sz="3600" dirty="0">
                <a:solidFill>
                  <a:prstClr val="black"/>
                </a:solidFill>
              </a:rPr>
              <a:t>*basın,</a:t>
            </a:r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72200" y="2472743"/>
            <a:ext cx="5181600" cy="3704219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tr-TR" sz="3600" dirty="0">
                <a:solidFill>
                  <a:prstClr val="black"/>
                </a:solidFill>
              </a:rPr>
              <a:t>*arkadaşlar ve diğer kişilerle </a:t>
            </a:r>
            <a:r>
              <a:rPr lang="tr-TR" sz="3600" dirty="0" smtClean="0">
                <a:solidFill>
                  <a:prstClr val="black"/>
                </a:solidFill>
              </a:rPr>
              <a:t>	ilişkiler</a:t>
            </a:r>
            <a:r>
              <a:rPr lang="tr-TR" sz="3600" dirty="0">
                <a:solidFill>
                  <a:prstClr val="black"/>
                </a:solidFill>
              </a:rPr>
              <a:t>,</a:t>
            </a:r>
          </a:p>
          <a:p>
            <a:pPr marL="0" lvl="0" indent="0">
              <a:buNone/>
            </a:pPr>
            <a:r>
              <a:rPr lang="tr-TR" sz="3600" dirty="0">
                <a:solidFill>
                  <a:prstClr val="black"/>
                </a:solidFill>
              </a:rPr>
              <a:t>*yurtdışı gezileri,</a:t>
            </a:r>
          </a:p>
          <a:p>
            <a:pPr marL="0" lvl="0" indent="0">
              <a:buNone/>
            </a:pPr>
            <a:r>
              <a:rPr lang="tr-TR" sz="3600" dirty="0">
                <a:solidFill>
                  <a:prstClr val="black"/>
                </a:solidFill>
              </a:rPr>
              <a:t>*çevre felaketleri,</a:t>
            </a:r>
          </a:p>
          <a:p>
            <a:pPr marL="0" lvl="0" indent="0">
              <a:buNone/>
            </a:pPr>
            <a:r>
              <a:rPr lang="tr-TR" sz="3600" dirty="0">
                <a:solidFill>
                  <a:prstClr val="black"/>
                </a:solidFill>
              </a:rPr>
              <a:t>*kitaplar,</a:t>
            </a:r>
          </a:p>
          <a:p>
            <a:pPr marL="0" lvl="0" indent="0">
              <a:buNone/>
            </a:pPr>
            <a:r>
              <a:rPr lang="tr-TR" sz="3600" dirty="0">
                <a:solidFill>
                  <a:prstClr val="black"/>
                </a:solidFill>
              </a:rPr>
              <a:t>*evcil hayvan besleme</a:t>
            </a:r>
          </a:p>
          <a:p>
            <a:pPr marL="0" lvl="0" indent="0">
              <a:buNone/>
            </a:pPr>
            <a:r>
              <a:rPr lang="tr-TR" sz="3600" dirty="0" smtClean="0">
                <a:solidFill>
                  <a:prstClr val="black"/>
                </a:solidFill>
              </a:rPr>
              <a:t>*</a:t>
            </a:r>
            <a:r>
              <a:rPr lang="tr-TR" sz="3600" dirty="0">
                <a:solidFill>
                  <a:prstClr val="black"/>
                </a:solidFill>
              </a:rPr>
              <a:t> </a:t>
            </a:r>
            <a:r>
              <a:rPr lang="tr-TR" sz="3600" dirty="0" smtClean="0">
                <a:solidFill>
                  <a:prstClr val="black"/>
                </a:solidFill>
              </a:rPr>
              <a:t>……</a:t>
            </a:r>
            <a:endParaRPr lang="tr-TR" sz="3600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248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Açık hava deneyimleri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973473" y="1447800"/>
            <a:ext cx="6854653" cy="4572000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541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basın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69701" y="1381024"/>
            <a:ext cx="10912699" cy="4929625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626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Çevre felaketleri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38300" y="1743075"/>
            <a:ext cx="9525000" cy="4464542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183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kitaplar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9729" y="2743200"/>
            <a:ext cx="2614411" cy="36576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992" y="2640169"/>
            <a:ext cx="2704563" cy="3760631"/>
          </a:xfrm>
          <a:prstGeom prst="rect">
            <a:avLst/>
          </a:prstGeom>
        </p:spPr>
      </p:pic>
      <p:pic>
        <p:nvPicPr>
          <p:cNvPr id="7" name="İçerik Yer Tutucusu 6"/>
          <p:cNvPicPr>
            <a:picLocks noGrp="1" noChangeAspect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680" y="2640168"/>
            <a:ext cx="2743198" cy="3920155"/>
          </a:xfr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81254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167</Words>
  <Application>Microsoft Office PowerPoint</Application>
  <PresentationFormat>Geniş ekran</PresentationFormat>
  <Paragraphs>40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Amaç: Doğal çevre ile uyum içinde yaşamak</vt:lpstr>
      <vt:lpstr>Hedef: Çevre okuryazarı olmak</vt:lpstr>
      <vt:lpstr>Çevre okuryazarlığı, birbirini tamamlayan üç katmandan oluşur</vt:lpstr>
      <vt:lpstr>Çevreyle uyum içinde yaşamaya olanak sağlayacak  öğrenme durumları</vt:lpstr>
      <vt:lpstr>Açık hava deneyimleri</vt:lpstr>
      <vt:lpstr>basın</vt:lpstr>
      <vt:lpstr>Çevre felaketleri</vt:lpstr>
      <vt:lpstr>kitaplar</vt:lpstr>
      <vt:lpstr>Evcil hayvan besleme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110</cp:revision>
  <dcterms:created xsi:type="dcterms:W3CDTF">2016-02-29T19:43:42Z</dcterms:created>
  <dcterms:modified xsi:type="dcterms:W3CDTF">2018-04-02T10:27:08Z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