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44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893711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D9F75050-0E15-4C5B-92B0-66D068882F1F}" type="datetimeFigureOut">
              <a:rPr lang="tr-TR" smtClean="0"/>
              <a:t>11.03.2019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055649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2377948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37630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921246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520177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6880797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355796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595706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876035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623286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t>11.03.2019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877960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t>11.03.2019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4206113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t>11.03.2019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754121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t>11.03.2019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59718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t>11.03.2019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910475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t>11.03.2019</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625122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9F75050-0E15-4C5B-92B0-66D068882F1F}" type="datetimeFigureOut">
              <a:rPr lang="tr-TR" smtClean="0"/>
              <a:t>11.03.2019</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B1DEFA8C-F947-479F-BE07-76B6B3F80BF1}" type="slidenum">
              <a:rPr lang="tr-TR" smtClean="0"/>
              <a:t>‹#›</a:t>
            </a:fld>
            <a:endParaRPr lang="tr-TR"/>
          </a:p>
        </p:txBody>
      </p:sp>
    </p:spTree>
    <p:extLst>
      <p:ext uri="{BB962C8B-B14F-4D97-AF65-F5344CB8AC3E}">
        <p14:creationId xmlns:p14="http://schemas.microsoft.com/office/powerpoint/2010/main" val="365105376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 </a:t>
            </a:r>
            <a:r>
              <a:rPr lang="tr-TR" dirty="0" err="1"/>
              <a:t>Elbow</a:t>
            </a:r>
            <a:r>
              <a:rPr lang="tr-TR" dirty="0"/>
              <a:t> </a:t>
            </a:r>
            <a:r>
              <a:rPr lang="tr-TR" dirty="0" err="1"/>
              <a:t>Dysplasia</a:t>
            </a:r>
            <a:endParaRPr lang="tr-TR" dirty="0"/>
          </a:p>
        </p:txBody>
      </p:sp>
      <p:sp>
        <p:nvSpPr>
          <p:cNvPr id="3" name="Alt Başlık 2"/>
          <p:cNvSpPr>
            <a:spLocks noGrp="1"/>
          </p:cNvSpPr>
          <p:nvPr>
            <p:ph type="subTitle" idx="1"/>
          </p:nvPr>
        </p:nvSpPr>
        <p:spPr/>
        <p:txBody>
          <a:bodyPr/>
          <a:lstStyle/>
          <a:p>
            <a:r>
              <a:rPr lang="tr-TR" dirty="0" err="1" smtClean="0"/>
              <a:t>Dr</a:t>
            </a:r>
            <a:r>
              <a:rPr lang="tr-TR" dirty="0" smtClean="0"/>
              <a:t> Murat ÇALIŞKAN</a:t>
            </a:r>
            <a:endParaRPr lang="tr-TR" dirty="0"/>
          </a:p>
        </p:txBody>
      </p:sp>
    </p:spTree>
    <p:extLst>
      <p:ext uri="{BB962C8B-B14F-4D97-AF65-F5344CB8AC3E}">
        <p14:creationId xmlns:p14="http://schemas.microsoft.com/office/powerpoint/2010/main" val="3810112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5536" y="908720"/>
            <a:ext cx="8064896" cy="4524315"/>
          </a:xfrm>
          <a:prstGeom prst="rect">
            <a:avLst/>
          </a:prstGeom>
        </p:spPr>
        <p:txBody>
          <a:bodyPr wrap="square">
            <a:spAutoFit/>
          </a:bodyPr>
          <a:lstStyle/>
          <a:p>
            <a:r>
              <a:rPr lang="en-US" sz="3200" dirty="0"/>
              <a:t>Canine elbow dysplasia (ED) is a disease of the elbows of dogs caused by growth disturbances in the elbow joint.  </a:t>
            </a:r>
            <a:endParaRPr lang="tr-TR" sz="3200" dirty="0" smtClean="0"/>
          </a:p>
          <a:p>
            <a:endParaRPr lang="tr-TR" sz="3200" dirty="0"/>
          </a:p>
          <a:p>
            <a:r>
              <a:rPr lang="en-US" sz="3200" dirty="0" smtClean="0"/>
              <a:t>There </a:t>
            </a:r>
            <a:r>
              <a:rPr lang="en-US" sz="3200" dirty="0"/>
              <a:t>are a number of theories as to the exact cause of the disease that include defects in cartilage growth, trauma, genetics, exercise, diet and so on. </a:t>
            </a:r>
            <a:endParaRPr lang="tr-TR" sz="3200" dirty="0"/>
          </a:p>
        </p:txBody>
      </p:sp>
    </p:spTree>
    <p:extLst>
      <p:ext uri="{BB962C8B-B14F-4D97-AF65-F5344CB8AC3E}">
        <p14:creationId xmlns:p14="http://schemas.microsoft.com/office/powerpoint/2010/main" val="3746502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4461916" y="698645"/>
            <a:ext cx="4439171" cy="4963048"/>
          </a:xfrm>
          <a:prstGeom prst="rect">
            <a:avLst/>
          </a:prstGeom>
        </p:spPr>
      </p:pic>
      <p:sp>
        <p:nvSpPr>
          <p:cNvPr id="3" name="Dikdörtgen 2"/>
          <p:cNvSpPr/>
          <p:nvPr/>
        </p:nvSpPr>
        <p:spPr>
          <a:xfrm>
            <a:off x="251520" y="548680"/>
            <a:ext cx="4210396" cy="5262979"/>
          </a:xfrm>
          <a:prstGeom prst="rect">
            <a:avLst/>
          </a:prstGeom>
        </p:spPr>
        <p:txBody>
          <a:bodyPr wrap="square">
            <a:spAutoFit/>
          </a:bodyPr>
          <a:lstStyle/>
          <a:p>
            <a:r>
              <a:rPr lang="en-US" sz="2400" dirty="0"/>
              <a:t>If the radius grows more slowly than the ulna it becomes shorter leading to increased pressure on the medial coronoid process of the </a:t>
            </a:r>
            <a:r>
              <a:rPr lang="en-US" sz="2400" dirty="0" smtClean="0"/>
              <a:t>ulna</a:t>
            </a:r>
            <a:r>
              <a:rPr lang="tr-TR" sz="2400" dirty="0" smtClean="0"/>
              <a:t>. </a:t>
            </a:r>
            <a:r>
              <a:rPr lang="en-US" sz="2400" dirty="0" smtClean="0"/>
              <a:t>This </a:t>
            </a:r>
            <a:r>
              <a:rPr lang="en-US" sz="2400" dirty="0"/>
              <a:t>in turn can cause damage to the cartilage in joint and even fracture of the tip of the coronoid process, which damages the medial compartment (side closest to the body) of the joint.</a:t>
            </a:r>
            <a:endParaRPr lang="tr-TR" sz="2400" dirty="0"/>
          </a:p>
        </p:txBody>
      </p:sp>
    </p:spTree>
    <p:extLst>
      <p:ext uri="{BB962C8B-B14F-4D97-AF65-F5344CB8AC3E}">
        <p14:creationId xmlns:p14="http://schemas.microsoft.com/office/powerpoint/2010/main" val="1839177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620688"/>
            <a:ext cx="8748464" cy="4401205"/>
          </a:xfrm>
          <a:prstGeom prst="rect">
            <a:avLst/>
          </a:prstGeom>
        </p:spPr>
        <p:txBody>
          <a:bodyPr wrap="square">
            <a:spAutoFit/>
          </a:bodyPr>
          <a:lstStyle/>
          <a:p>
            <a:r>
              <a:rPr lang="en-US" sz="2800" dirty="0"/>
              <a:t>Elbow dysplasia is most often seen in large to giant breed dogs, particularly Labradors, Golden Retrievers, German Shepherds, and Rottweilers, but can occur in most breeds of dog. Different breeds have predispositions to different forms of the disease, so that </a:t>
            </a:r>
            <a:r>
              <a:rPr lang="en-US" sz="2800" dirty="0" err="1"/>
              <a:t>ununited</a:t>
            </a:r>
            <a:r>
              <a:rPr lang="en-US" sz="2800" dirty="0"/>
              <a:t> </a:t>
            </a:r>
            <a:r>
              <a:rPr lang="en-US" sz="2800" dirty="0" err="1"/>
              <a:t>anconeal</a:t>
            </a:r>
            <a:r>
              <a:rPr lang="en-US" sz="2800" dirty="0"/>
              <a:t> process (UAP) is largely a problem of German Shepherds, medial compartment disease (medial coronoid injury) is seen in many other breeds and sight hounds are free of the disease.</a:t>
            </a:r>
            <a:endParaRPr lang="tr-TR" sz="2800" dirty="0"/>
          </a:p>
        </p:txBody>
      </p:sp>
    </p:spTree>
    <p:extLst>
      <p:ext uri="{BB962C8B-B14F-4D97-AF65-F5344CB8AC3E}">
        <p14:creationId xmlns:p14="http://schemas.microsoft.com/office/powerpoint/2010/main" val="776080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692696"/>
            <a:ext cx="7992888" cy="4401205"/>
          </a:xfrm>
          <a:prstGeom prst="rect">
            <a:avLst/>
          </a:prstGeom>
        </p:spPr>
        <p:txBody>
          <a:bodyPr wrap="square">
            <a:spAutoFit/>
          </a:bodyPr>
          <a:lstStyle/>
          <a:p>
            <a:r>
              <a:rPr lang="en-US" sz="2800" dirty="0"/>
              <a:t>Diagnosis of elbow dysplasia is usually performed with a combination of clinical examination and x-rays. Usually the dog has pain on fully bending or extending the elbow and often your veterinarian will want to watch your dog walk or trot to detect any lameness. X-rays will typically shows signs of arthritis but may also show the presence of small bone fragments in the joint or an </a:t>
            </a:r>
            <a:r>
              <a:rPr lang="en-US" sz="2800" dirty="0" err="1"/>
              <a:t>ununited</a:t>
            </a:r>
            <a:r>
              <a:rPr lang="en-US" sz="2800" dirty="0"/>
              <a:t> </a:t>
            </a:r>
            <a:r>
              <a:rPr lang="en-US" sz="2800" dirty="0" err="1"/>
              <a:t>anconeal</a:t>
            </a:r>
            <a:r>
              <a:rPr lang="en-US" sz="2800" dirty="0"/>
              <a:t> </a:t>
            </a:r>
            <a:r>
              <a:rPr lang="en-US" sz="2800" dirty="0" smtClean="0"/>
              <a:t>process</a:t>
            </a:r>
            <a:r>
              <a:rPr lang="tr-TR" sz="2800" dirty="0" smtClean="0"/>
              <a:t>.</a:t>
            </a:r>
            <a:endParaRPr lang="tr-TR" sz="2800" dirty="0"/>
          </a:p>
        </p:txBody>
      </p:sp>
    </p:spTree>
    <p:extLst>
      <p:ext uri="{BB962C8B-B14F-4D97-AF65-F5344CB8AC3E}">
        <p14:creationId xmlns:p14="http://schemas.microsoft.com/office/powerpoint/2010/main" val="2891822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251520" y="196355"/>
            <a:ext cx="3240360" cy="3186354"/>
          </a:xfrm>
          <a:prstGeom prst="rect">
            <a:avLst/>
          </a:prstGeom>
        </p:spPr>
      </p:pic>
      <p:pic>
        <p:nvPicPr>
          <p:cNvPr id="3" name="Resim 2"/>
          <p:cNvPicPr>
            <a:picLocks noChangeAspect="1"/>
          </p:cNvPicPr>
          <p:nvPr/>
        </p:nvPicPr>
        <p:blipFill>
          <a:blip r:embed="rId3"/>
          <a:stretch>
            <a:fillRect/>
          </a:stretch>
        </p:blipFill>
        <p:spPr>
          <a:xfrm>
            <a:off x="4788024" y="232211"/>
            <a:ext cx="3737570" cy="3114642"/>
          </a:xfrm>
          <a:prstGeom prst="rect">
            <a:avLst/>
          </a:prstGeom>
        </p:spPr>
      </p:pic>
      <p:pic>
        <p:nvPicPr>
          <p:cNvPr id="4" name="Resim 3"/>
          <p:cNvPicPr>
            <a:picLocks noChangeAspect="1"/>
          </p:cNvPicPr>
          <p:nvPr/>
        </p:nvPicPr>
        <p:blipFill>
          <a:blip r:embed="rId4"/>
          <a:stretch>
            <a:fillRect/>
          </a:stretch>
        </p:blipFill>
        <p:spPr>
          <a:xfrm>
            <a:off x="251520" y="3449216"/>
            <a:ext cx="3240360" cy="3168352"/>
          </a:xfrm>
          <a:prstGeom prst="rect">
            <a:avLst/>
          </a:prstGeom>
        </p:spPr>
      </p:pic>
      <p:pic>
        <p:nvPicPr>
          <p:cNvPr id="5" name="Resim 4"/>
          <p:cNvPicPr>
            <a:picLocks noChangeAspect="1"/>
          </p:cNvPicPr>
          <p:nvPr/>
        </p:nvPicPr>
        <p:blipFill>
          <a:blip r:embed="rId5"/>
          <a:stretch>
            <a:fillRect/>
          </a:stretch>
        </p:blipFill>
        <p:spPr>
          <a:xfrm>
            <a:off x="4798863" y="3522024"/>
            <a:ext cx="3816424" cy="3095544"/>
          </a:xfrm>
          <a:prstGeom prst="rect">
            <a:avLst/>
          </a:prstGeom>
        </p:spPr>
      </p:pic>
    </p:spTree>
    <p:extLst>
      <p:ext uri="{BB962C8B-B14F-4D97-AF65-F5344CB8AC3E}">
        <p14:creationId xmlns:p14="http://schemas.microsoft.com/office/powerpoint/2010/main" val="2676365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1166843"/>
            <a:ext cx="7992888" cy="923330"/>
          </a:xfrm>
          <a:prstGeom prst="rect">
            <a:avLst/>
          </a:prstGeom>
        </p:spPr>
        <p:txBody>
          <a:bodyPr wrap="square">
            <a:spAutoFit/>
          </a:bodyPr>
          <a:lstStyle/>
          <a:p>
            <a:r>
              <a:rPr lang="en-US" dirty="0"/>
              <a:t>Treatment depends on the severity of the disease in the elbow. </a:t>
            </a:r>
            <a:r>
              <a:rPr lang="en-US" dirty="0" smtClean="0"/>
              <a:t>Depending </a:t>
            </a:r>
            <a:r>
              <a:rPr lang="en-US" dirty="0"/>
              <a:t>on the individual dog’s elbow problem surgery may involve:</a:t>
            </a:r>
            <a:endParaRPr lang="tr-TR" dirty="0"/>
          </a:p>
        </p:txBody>
      </p:sp>
      <p:sp>
        <p:nvSpPr>
          <p:cNvPr id="3" name="Dikdörtgen 2"/>
          <p:cNvSpPr/>
          <p:nvPr/>
        </p:nvSpPr>
        <p:spPr>
          <a:xfrm>
            <a:off x="830460" y="2420888"/>
            <a:ext cx="7990011" cy="3139321"/>
          </a:xfrm>
          <a:prstGeom prst="rect">
            <a:avLst/>
          </a:prstGeom>
        </p:spPr>
        <p:txBody>
          <a:bodyPr wrap="square">
            <a:spAutoFit/>
          </a:bodyPr>
          <a:lstStyle/>
          <a:p>
            <a:r>
              <a:rPr lang="en-US" dirty="0"/>
              <a:t>Correction of joint step; is usually done by cutting the ulna to re-establish elbow congruence.  </a:t>
            </a:r>
            <a:endParaRPr lang="tr-TR" dirty="0" smtClean="0"/>
          </a:p>
          <a:p>
            <a:endParaRPr lang="en-US" dirty="0"/>
          </a:p>
          <a:p>
            <a:r>
              <a:rPr lang="en-US" dirty="0"/>
              <a:t>Removal of any coronoid fragments and removal of loose cartilage </a:t>
            </a:r>
          </a:p>
          <a:p>
            <a:r>
              <a:rPr lang="en-US" dirty="0"/>
              <a:t>Surgical alteration of the elbow joint to shift weight away from damaged </a:t>
            </a:r>
            <a:r>
              <a:rPr lang="en-US" dirty="0" smtClean="0"/>
              <a:t>areas)</a:t>
            </a:r>
            <a:endParaRPr lang="tr-TR" dirty="0" smtClean="0"/>
          </a:p>
          <a:p>
            <a:endParaRPr lang="en-US" dirty="0"/>
          </a:p>
          <a:p>
            <a:r>
              <a:rPr lang="en-US" dirty="0"/>
              <a:t>Reattachment or removal of an united </a:t>
            </a:r>
            <a:r>
              <a:rPr lang="en-US" dirty="0" err="1"/>
              <a:t>anconeal</a:t>
            </a:r>
            <a:r>
              <a:rPr lang="en-US" dirty="0"/>
              <a:t> process of the medial joint compartment </a:t>
            </a:r>
            <a:endParaRPr lang="tr-TR" dirty="0"/>
          </a:p>
          <a:p>
            <a:endParaRPr lang="tr-TR" dirty="0" smtClean="0"/>
          </a:p>
          <a:p>
            <a:r>
              <a:rPr lang="en-US" dirty="0" smtClean="0"/>
              <a:t>Joint </a:t>
            </a:r>
            <a:r>
              <a:rPr lang="en-US" dirty="0"/>
              <a:t>replacement if the elbow is severely diseased</a:t>
            </a:r>
            <a:endParaRPr lang="tr-TR" dirty="0"/>
          </a:p>
        </p:txBody>
      </p:sp>
    </p:spTree>
    <p:extLst>
      <p:ext uri="{BB962C8B-B14F-4D97-AF65-F5344CB8AC3E}">
        <p14:creationId xmlns:p14="http://schemas.microsoft.com/office/powerpoint/2010/main" val="573268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395536" y="2140766"/>
            <a:ext cx="3816424" cy="3434782"/>
          </a:xfrm>
          <a:prstGeom prst="rect">
            <a:avLst/>
          </a:prstGeom>
        </p:spPr>
      </p:pic>
      <p:pic>
        <p:nvPicPr>
          <p:cNvPr id="3" name="Resim 2"/>
          <p:cNvPicPr>
            <a:picLocks noChangeAspect="1"/>
          </p:cNvPicPr>
          <p:nvPr/>
        </p:nvPicPr>
        <p:blipFill>
          <a:blip r:embed="rId3"/>
          <a:stretch>
            <a:fillRect/>
          </a:stretch>
        </p:blipFill>
        <p:spPr>
          <a:xfrm>
            <a:off x="5148064" y="548680"/>
            <a:ext cx="3389908" cy="5702649"/>
          </a:xfrm>
          <a:prstGeom prst="rect">
            <a:avLst/>
          </a:prstGeom>
        </p:spPr>
      </p:pic>
    </p:spTree>
    <p:extLst>
      <p:ext uri="{BB962C8B-B14F-4D97-AF65-F5344CB8AC3E}">
        <p14:creationId xmlns:p14="http://schemas.microsoft.com/office/powerpoint/2010/main" val="2514229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611560" y="746064"/>
            <a:ext cx="1608133" cy="369332"/>
          </a:xfrm>
          <a:prstGeom prst="rect">
            <a:avLst/>
          </a:prstGeom>
          <a:noFill/>
        </p:spPr>
        <p:txBody>
          <a:bodyPr wrap="none" rtlCol="0">
            <a:spAutoFit/>
          </a:bodyPr>
          <a:lstStyle/>
          <a:p>
            <a:r>
              <a:rPr lang="tr-TR" dirty="0" smtClean="0">
                <a:solidFill>
                  <a:srgbClr val="FF0000"/>
                </a:solidFill>
              </a:rPr>
              <a:t>REFERENCES </a:t>
            </a:r>
            <a:endParaRPr lang="tr-TR" dirty="0">
              <a:solidFill>
                <a:srgbClr val="FF0000"/>
              </a:solidFill>
            </a:endParaRPr>
          </a:p>
        </p:txBody>
      </p:sp>
      <p:pic>
        <p:nvPicPr>
          <p:cNvPr id="4" name="Resim 3"/>
          <p:cNvPicPr>
            <a:picLocks noChangeAspect="1"/>
          </p:cNvPicPr>
          <p:nvPr/>
        </p:nvPicPr>
        <p:blipFill>
          <a:blip r:embed="rId2"/>
          <a:stretch>
            <a:fillRect/>
          </a:stretch>
        </p:blipFill>
        <p:spPr>
          <a:xfrm>
            <a:off x="683568" y="3356992"/>
            <a:ext cx="5029636" cy="2645893"/>
          </a:xfrm>
          <a:prstGeom prst="rect">
            <a:avLst/>
          </a:prstGeom>
        </p:spPr>
      </p:pic>
      <p:sp>
        <p:nvSpPr>
          <p:cNvPr id="6" name="Metin kutusu 5"/>
          <p:cNvSpPr txBox="1"/>
          <p:nvPr/>
        </p:nvSpPr>
        <p:spPr>
          <a:xfrm>
            <a:off x="467544" y="2204864"/>
            <a:ext cx="7638630" cy="646331"/>
          </a:xfrm>
          <a:prstGeom prst="rect">
            <a:avLst/>
          </a:prstGeom>
          <a:noFill/>
        </p:spPr>
        <p:txBody>
          <a:bodyPr wrap="none" rtlCol="0">
            <a:spAutoFit/>
          </a:bodyPr>
          <a:lstStyle/>
          <a:p>
            <a:r>
              <a:rPr lang="tr-TR" dirty="0" smtClean="0"/>
              <a:t>Ankara Üniversitesi Açık Ders Malzemeleri Ortopedi ve Travmatoloji </a:t>
            </a:r>
          </a:p>
          <a:p>
            <a:r>
              <a:rPr lang="tr-TR" dirty="0" smtClean="0"/>
              <a:t>Prof. Dr. Hasan Bilgili Ders notu.</a:t>
            </a:r>
            <a:endParaRPr lang="tr-TR" dirty="0"/>
          </a:p>
        </p:txBody>
      </p:sp>
      <p:sp>
        <p:nvSpPr>
          <p:cNvPr id="2" name="Dikdörtgen 1"/>
          <p:cNvSpPr/>
          <p:nvPr/>
        </p:nvSpPr>
        <p:spPr>
          <a:xfrm>
            <a:off x="465236" y="1305634"/>
            <a:ext cx="7640937" cy="369332"/>
          </a:xfrm>
          <a:prstGeom prst="rect">
            <a:avLst/>
          </a:prstGeom>
        </p:spPr>
        <p:txBody>
          <a:bodyPr wrap="square">
            <a:spAutoFit/>
          </a:bodyPr>
          <a:lstStyle/>
          <a:p>
            <a:r>
              <a:rPr lang="tr-TR" dirty="0"/>
              <a:t>https://www.acvs.org/small-animal/canine-elbow-dysplasia</a:t>
            </a:r>
          </a:p>
        </p:txBody>
      </p:sp>
    </p:spTree>
    <p:extLst>
      <p:ext uri="{BB962C8B-B14F-4D97-AF65-F5344CB8AC3E}">
        <p14:creationId xmlns:p14="http://schemas.microsoft.com/office/powerpoint/2010/main" val="3898044912"/>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TotalTime>
  <Words>386</Words>
  <Application>Microsoft Office PowerPoint</Application>
  <PresentationFormat>Ekran Gösterisi (4:3)</PresentationFormat>
  <Paragraphs>21</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Century Gothic</vt:lpstr>
      <vt:lpstr>Wingdings 3</vt:lpstr>
      <vt:lpstr>Dilim</vt:lpstr>
      <vt:lpstr> Elbow Dysplasia</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Elbow Dysplasia</dc:title>
  <dc:creator>DEPO</dc:creator>
  <cp:lastModifiedBy>murat calıskan</cp:lastModifiedBy>
  <cp:revision>6</cp:revision>
  <dcterms:created xsi:type="dcterms:W3CDTF">2019-03-11T10:02:08Z</dcterms:created>
  <dcterms:modified xsi:type="dcterms:W3CDTF">2019-03-11T12:30:38Z</dcterms:modified>
</cp:coreProperties>
</file>