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5" r:id="rId3"/>
    <p:sldId id="261" r:id="rId4"/>
    <p:sldId id="262" r:id="rId5"/>
    <p:sldId id="263" r:id="rId6"/>
    <p:sldId id="264" r:id="rId7"/>
    <p:sldId id="260" r:id="rId8"/>
    <p:sldId id="259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1C46D-492C-4D0D-91B9-D09AF912D6D1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F320B-9654-40D8-AE8D-9BA3D9F51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6DA4E-09E7-4C5C-B5C5-54B52EA001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252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7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2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4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53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9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6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65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1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1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9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F3C78-568A-4703-903B-4D9D7A0AD296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10DF-AF0F-476F-9857-39C7D0ACF5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7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Döviz Kurları ve Hasıla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280160"/>
          </a:xfrm>
        </p:spPr>
        <p:txBody>
          <a:bodyPr>
            <a:normAutofit/>
          </a:bodyPr>
          <a:lstStyle/>
          <a:p>
            <a:r>
              <a:rPr lang="tr-TR" dirty="0" smtClean="0"/>
              <a:t>Kemal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2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Denge</a:t>
            </a:r>
            <a:endParaRPr lang="en-US" dirty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636055" y="725033"/>
            <a:ext cx="0" cy="532130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3636055" y="6046341"/>
            <a:ext cx="61928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35980" y="342445"/>
            <a:ext cx="434975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 smtClean="0">
                <a:latin typeface="Times New Roman" pitchFamily="18" charset="0"/>
              </a:rPr>
              <a:t>E</a:t>
            </a:r>
            <a:endParaRPr lang="tr-TR" sz="3200" dirty="0">
              <a:latin typeface="Times New Roman" pitchFamily="18" charset="0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9397093" y="6119367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 smtClean="0">
                <a:latin typeface="Times New Roman" pitchFamily="18" charset="0"/>
              </a:rPr>
              <a:t>Y</a:t>
            </a:r>
            <a:endParaRPr lang="tr-TR" sz="3200" dirty="0">
              <a:latin typeface="Times New Roman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252505" y="1148896"/>
            <a:ext cx="777875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 smtClean="0">
                <a:latin typeface="Times New Roman" pitchFamily="18" charset="0"/>
              </a:rPr>
              <a:t>DD</a:t>
            </a:r>
            <a:endParaRPr lang="tr-TR" sz="3200" dirty="0">
              <a:latin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>
          <a:xfrm rot="5400000">
            <a:off x="5226821" y="940574"/>
            <a:ext cx="3572585" cy="4615555"/>
          </a:xfrm>
          <a:custGeom>
            <a:avLst/>
            <a:gdLst>
              <a:gd name="connsiteX0" fmla="*/ 26440 w 3879983"/>
              <a:gd name="connsiteY0" fmla="*/ 3331029 h 3351758"/>
              <a:gd name="connsiteX1" fmla="*/ 91754 w 3879983"/>
              <a:gd name="connsiteY1" fmla="*/ 3304903 h 3351758"/>
              <a:gd name="connsiteX2" fmla="*/ 1450292 w 3879983"/>
              <a:gd name="connsiteY2" fmla="*/ 2468880 h 3351758"/>
              <a:gd name="connsiteX3" fmla="*/ 2991709 w 3879983"/>
              <a:gd name="connsiteY3" fmla="*/ 1149532 h 3351758"/>
              <a:gd name="connsiteX4" fmla="*/ 3879983 w 3879983"/>
              <a:gd name="connsiteY4" fmla="*/ 0 h 335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9983" h="3351758">
                <a:moveTo>
                  <a:pt x="26440" y="3331029"/>
                </a:moveTo>
                <a:cubicBezTo>
                  <a:pt x="-59558" y="3389811"/>
                  <a:pt x="91754" y="3304903"/>
                  <a:pt x="91754" y="3304903"/>
                </a:cubicBezTo>
                <a:cubicBezTo>
                  <a:pt x="329063" y="3161212"/>
                  <a:pt x="966966" y="2828108"/>
                  <a:pt x="1450292" y="2468880"/>
                </a:cubicBezTo>
                <a:cubicBezTo>
                  <a:pt x="1933618" y="2109651"/>
                  <a:pt x="2586761" y="1561012"/>
                  <a:pt x="2991709" y="1149532"/>
                </a:cubicBezTo>
                <a:cubicBezTo>
                  <a:pt x="3396657" y="738052"/>
                  <a:pt x="3638320" y="369026"/>
                  <a:pt x="3879983" y="0"/>
                </a:cubicBezTo>
              </a:path>
            </a:pathLst>
          </a:custGeom>
          <a:noFill/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239253" y="4860474"/>
            <a:ext cx="777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 smtClean="0">
                <a:latin typeface="Times New Roman" pitchFamily="18" charset="0"/>
              </a:rPr>
              <a:t>AA</a:t>
            </a:r>
            <a:endParaRPr lang="tr-TR" sz="3200" dirty="0">
              <a:latin typeface="Times New Roman" pitchFamily="18" charset="0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4705337" y="1624144"/>
            <a:ext cx="3547483" cy="3410499"/>
          </a:xfrm>
          <a:custGeom>
            <a:avLst/>
            <a:gdLst>
              <a:gd name="connsiteX0" fmla="*/ 26440 w 3879983"/>
              <a:gd name="connsiteY0" fmla="*/ 3331029 h 3351758"/>
              <a:gd name="connsiteX1" fmla="*/ 91754 w 3879983"/>
              <a:gd name="connsiteY1" fmla="*/ 3304903 h 3351758"/>
              <a:gd name="connsiteX2" fmla="*/ 1450292 w 3879983"/>
              <a:gd name="connsiteY2" fmla="*/ 2468880 h 3351758"/>
              <a:gd name="connsiteX3" fmla="*/ 2991709 w 3879983"/>
              <a:gd name="connsiteY3" fmla="*/ 1149532 h 3351758"/>
              <a:gd name="connsiteX4" fmla="*/ 3879983 w 3879983"/>
              <a:gd name="connsiteY4" fmla="*/ 0 h 3351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79983" h="3351758">
                <a:moveTo>
                  <a:pt x="26440" y="3331029"/>
                </a:moveTo>
                <a:cubicBezTo>
                  <a:pt x="-59558" y="3389811"/>
                  <a:pt x="91754" y="3304903"/>
                  <a:pt x="91754" y="3304903"/>
                </a:cubicBezTo>
                <a:cubicBezTo>
                  <a:pt x="329063" y="3161212"/>
                  <a:pt x="966966" y="2828108"/>
                  <a:pt x="1450292" y="2468880"/>
                </a:cubicBezTo>
                <a:cubicBezTo>
                  <a:pt x="1933618" y="2109651"/>
                  <a:pt x="2586761" y="1561012"/>
                  <a:pt x="2991709" y="1149532"/>
                </a:cubicBezTo>
                <a:cubicBezTo>
                  <a:pt x="3396657" y="738052"/>
                  <a:pt x="3638320" y="369026"/>
                  <a:pt x="3879983" y="0"/>
                </a:cubicBezTo>
              </a:path>
            </a:pathLst>
          </a:cu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H="1" flipV="1">
            <a:off x="6784386" y="3484633"/>
            <a:ext cx="21393" cy="256170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527869" y="6106290"/>
            <a:ext cx="617538" cy="584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 smtClean="0">
                <a:latin typeface="Times New Roman" pitchFamily="18" charset="0"/>
              </a:rPr>
              <a:t>Y</a:t>
            </a:r>
            <a:r>
              <a:rPr lang="tr-TR" sz="3200" baseline="30000" dirty="0" smtClean="0">
                <a:latin typeface="Times New Roman" pitchFamily="18" charset="0"/>
              </a:rPr>
              <a:t>1</a:t>
            </a:r>
            <a:endParaRPr lang="en-US" sz="3200" baseline="-25000" dirty="0">
              <a:latin typeface="Times New Roman" pitchFamily="18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086459" y="3261112"/>
            <a:ext cx="5709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3200" dirty="0" smtClean="0">
                <a:latin typeface="Times New Roman" pitchFamily="18" charset="0"/>
              </a:rPr>
              <a:t>E</a:t>
            </a:r>
            <a:r>
              <a:rPr lang="tr-TR" sz="3200" baseline="30000" dirty="0" smtClean="0">
                <a:latin typeface="Times New Roman" pitchFamily="18" charset="0"/>
              </a:rPr>
              <a:t>1</a:t>
            </a:r>
            <a:endParaRPr lang="en-US" sz="3200" baseline="-25000" dirty="0">
              <a:latin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3648073" y="3484632"/>
            <a:ext cx="3157706" cy="5593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712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Farklı politika </a:t>
            </a:r>
            <a:r>
              <a:rPr lang="tr-TR" dirty="0" smtClean="0"/>
              <a:t>senaryoları</a:t>
            </a:r>
            <a:endParaRPr lang="tr-T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Para politikasında geçici değişmelerin kısa dönem etkileri</a:t>
            </a:r>
          </a:p>
          <a:p>
            <a:pPr lvl="1"/>
            <a:r>
              <a:rPr lang="tr-TR" dirty="0" smtClean="0"/>
              <a:t>Repo işlemleri</a:t>
            </a:r>
          </a:p>
          <a:p>
            <a:r>
              <a:rPr lang="tr-TR" dirty="0" smtClean="0"/>
              <a:t>Para politikasında kalıcı değişmelerin kısa dönem etkileri</a:t>
            </a:r>
          </a:p>
          <a:p>
            <a:pPr lvl="1"/>
            <a:r>
              <a:rPr lang="tr-TR" dirty="0" smtClean="0"/>
              <a:t>Uzun dönem için açıklanmış bir faiz politikası</a:t>
            </a:r>
          </a:p>
          <a:p>
            <a:r>
              <a:rPr lang="tr-TR" dirty="0" smtClean="0"/>
              <a:t>Para politikasında </a:t>
            </a:r>
            <a:r>
              <a:rPr lang="tr-TR" dirty="0"/>
              <a:t>kalıcı değişmelerin </a:t>
            </a:r>
            <a:r>
              <a:rPr lang="tr-TR" dirty="0" smtClean="0"/>
              <a:t>uzun </a:t>
            </a:r>
            <a:r>
              <a:rPr lang="tr-TR" dirty="0"/>
              <a:t>dönem </a:t>
            </a:r>
            <a:r>
              <a:rPr lang="tr-TR" dirty="0" smtClean="0"/>
              <a:t>etkileri</a:t>
            </a:r>
          </a:p>
          <a:p>
            <a:pPr lvl="1"/>
            <a:r>
              <a:rPr lang="tr-TR" dirty="0" smtClean="0"/>
              <a:t>Overshooting</a:t>
            </a:r>
          </a:p>
          <a:p>
            <a:r>
              <a:rPr lang="tr-TR" dirty="0" smtClean="0"/>
              <a:t>Maliye politikasında</a:t>
            </a:r>
            <a:r>
              <a:rPr lang="tr-TR" dirty="0"/>
              <a:t> geçici değişmelerin kısa dönem </a:t>
            </a:r>
            <a:r>
              <a:rPr lang="tr-TR" dirty="0" smtClean="0"/>
              <a:t>etkileri</a:t>
            </a:r>
          </a:p>
          <a:p>
            <a:r>
              <a:rPr lang="tr-TR" dirty="0"/>
              <a:t>Maliye politikasında </a:t>
            </a:r>
            <a:r>
              <a:rPr lang="tr-TR" dirty="0" smtClean="0"/>
              <a:t>kalıcı </a:t>
            </a:r>
            <a:r>
              <a:rPr lang="tr-TR" dirty="0"/>
              <a:t>değişmelerin </a:t>
            </a:r>
            <a:r>
              <a:rPr lang="tr-TR" dirty="0" smtClean="0"/>
              <a:t>uzun </a:t>
            </a:r>
            <a:r>
              <a:rPr lang="tr-TR" dirty="0"/>
              <a:t>dönem etkileri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36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Kalıcı değişikliklerin kısa dönem </a:t>
            </a:r>
            <a:r>
              <a:rPr lang="tr-TR" dirty="0" smtClean="0"/>
              <a:t>etkileri</a:t>
            </a:r>
          </a:p>
          <a:p>
            <a:r>
              <a:rPr lang="tr-TR" dirty="0" smtClean="0"/>
              <a:t>Uzun </a:t>
            </a:r>
            <a:r>
              <a:rPr lang="tr-TR" dirty="0"/>
              <a:t>dönem </a:t>
            </a:r>
            <a:r>
              <a:rPr lang="tr-TR" dirty="0" smtClean="0"/>
              <a:t>etkiler</a:t>
            </a:r>
          </a:p>
          <a:p>
            <a:r>
              <a:rPr lang="tr-TR" dirty="0" smtClean="0"/>
              <a:t>Ne fark var?</a:t>
            </a:r>
          </a:p>
          <a:p>
            <a:endParaRPr lang="tr-TR" dirty="0" smtClean="0"/>
          </a:p>
          <a:p>
            <a:r>
              <a:rPr lang="tr-TR" dirty="0" smtClean="0"/>
              <a:t>İlkinde kur bekleyişleri (</a:t>
            </a:r>
            <a:r>
              <a:rPr lang="tr-TR" smtClean="0"/>
              <a:t>E</a:t>
            </a:r>
            <a:r>
              <a:rPr lang="tr-TR" baseline="30000" smtClean="0"/>
              <a:t>e</a:t>
            </a:r>
            <a:r>
              <a:rPr lang="tr-TR" smtClean="0"/>
              <a:t>) değişirken </a:t>
            </a:r>
            <a:r>
              <a:rPr lang="tr-TR" dirty="0" smtClean="0"/>
              <a:t>fiyatlar sabit</a:t>
            </a:r>
          </a:p>
          <a:p>
            <a:r>
              <a:rPr lang="tr-TR" dirty="0" smtClean="0"/>
              <a:t>İkincisinde, uygulanan politika </a:t>
            </a:r>
            <a:r>
              <a:rPr lang="tr-TR" dirty="0"/>
              <a:t>sonucunda E</a:t>
            </a:r>
            <a:r>
              <a:rPr lang="tr-TR" baseline="30000" dirty="0"/>
              <a:t>e</a:t>
            </a:r>
            <a:r>
              <a:rPr lang="tr-TR" dirty="0" smtClean="0"/>
              <a:t> değişirken, yurt içi fiyatlar da döviz kuruna intibak ediyor.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55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 dönem etkiler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Uzun dönemde, hikâyenin üretim kısmı (yatay eksen) hep tam istihdamda tamamlanıyor. </a:t>
            </a:r>
          </a:p>
          <a:p>
            <a:r>
              <a:rPr lang="tr-TR" dirty="0" smtClean="0"/>
              <a:t>Bu bir mantıksal sonuç mu yoksa bir varsayım mı?</a:t>
            </a:r>
          </a:p>
          <a:p>
            <a:r>
              <a:rPr lang="tr-TR" dirty="0" smtClean="0"/>
              <a:t>Daha çok ikincisi</a:t>
            </a:r>
          </a:p>
          <a:p>
            <a:endParaRPr lang="tr-TR" dirty="0" smtClean="0"/>
          </a:p>
          <a:p>
            <a:r>
              <a:rPr lang="tr-TR" dirty="0" smtClean="0"/>
              <a:t>İşin aslı, tam istihdama dönüleceğini kanıtlamıyoruz, eğer dönülecekse bunun mekanizması nasıl olacak, onu açıklıyoruz.</a:t>
            </a:r>
          </a:p>
          <a:p>
            <a:endParaRPr lang="tr-TR" dirty="0"/>
          </a:p>
          <a:p>
            <a:r>
              <a:rPr lang="tr-TR" dirty="0" smtClean="0"/>
              <a:t>Dikey eksen (E) etkileri ise farklı. </a:t>
            </a:r>
            <a:r>
              <a:rPr lang="tr-TR" smtClean="0"/>
              <a:t>Dolayısıyla, cari açık etkileri de öyle.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3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Döviz kurundaki değişmelerin gerçekteki etkileri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Hemen mi?</a:t>
            </a:r>
          </a:p>
          <a:p>
            <a:pPr lvl="1"/>
            <a:r>
              <a:rPr lang="tr-TR" dirty="0" smtClean="0"/>
              <a:t>J-eğrisi</a:t>
            </a:r>
          </a:p>
          <a:p>
            <a:r>
              <a:rPr lang="tr-TR" dirty="0" smtClean="0"/>
              <a:t>% 100 mü?</a:t>
            </a:r>
          </a:p>
          <a:p>
            <a:pPr lvl="1"/>
            <a:r>
              <a:rPr lang="tr-TR" dirty="0" smtClean="0"/>
              <a:t>Döviz kuru aktarımı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01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J Eğrisi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Şu ana kadar, Marshall-Lerner koşulunun geçerli olduğu durumda, yerli paranın değer kaybetmesinin, carî dengeyi anında iyileştirdiğini varsaydık.</a:t>
            </a:r>
          </a:p>
          <a:p>
            <a:r>
              <a:rPr lang="tr-TR" dirty="0" smtClean="0"/>
              <a:t>Gerçekte ise, döviz kurundaki bir artışın carî dengeye etkisi zaman alabilir. </a:t>
            </a:r>
          </a:p>
          <a:p>
            <a:r>
              <a:rPr lang="tr-TR" dirty="0" smtClean="0"/>
              <a:t>Paranın değer kaybı gerçekleştiği anda, yapılmış sözleşmeler anında değiştirilemeyeceği için (ör: ithal siparişleri), carî denge kötüleşebilir. </a:t>
            </a:r>
          </a:p>
          <a:p>
            <a:r>
              <a:rPr lang="tr-TR" dirty="0" smtClean="0"/>
              <a:t>Carî dengenin iyileşmesi, ithalat ve ihracat miktarlarının, yeni kura uyum sağlamasıyla, zaman içinde meydana gelir.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41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Döviz kurunun yurt içi fiyatlara yansıması (</a:t>
            </a:r>
            <a:r>
              <a:rPr lang="tr-TR" i="1" dirty="0" smtClean="0"/>
              <a:t>pass-through</a:t>
            </a:r>
            <a:r>
              <a:rPr lang="tr-TR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Şu ana kadar, döviz kurundaki (E) artışların, yurt içi fiyatlara kısa dönemde hiç yansımadığını, uzun dönemde ise yüzde 100 yansıdığını varsaydık.</a:t>
            </a:r>
          </a:p>
          <a:p>
            <a:r>
              <a:rPr lang="tr-TR" dirty="0" smtClean="0"/>
              <a:t>Gerçekte, kısa dönemde de bir miktar yansır.</a:t>
            </a:r>
          </a:p>
          <a:p>
            <a:r>
              <a:rPr lang="tr-TR" dirty="0" smtClean="0"/>
              <a:t>Uzun dönemde ise, yurt içi fiyatlar (ticarete konu olanlar dahi) döviz kurundaki değişimlere yüzde 100’ün altında tepki verebilir. </a:t>
            </a:r>
          </a:p>
          <a:p>
            <a:r>
              <a:rPr lang="tr-TR" dirty="0" smtClean="0"/>
              <a:t>Firmaların ülkeler arasındaki fiyat farklılaştırma uygulamaları, bunun nedenlerinden biridir. </a:t>
            </a:r>
          </a:p>
          <a:p>
            <a:r>
              <a:rPr lang="tr-TR" dirty="0" smtClean="0"/>
              <a:t>Yansımanın tam olmadığı durumlarda, J eğrisi de daha yumuşak bir seyir izler.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62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Likidite tuzağı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15 Mart 2020 tarihinde, ABD Merkez Bankası (Fed), koronavirüsü salgınının neden olduğu iktisadî daralmaya karşı bir önlem olması amacıyla, faiz oranlarını sıfıra indirdi.</a:t>
            </a:r>
          </a:p>
          <a:p>
            <a:r>
              <a:rPr lang="tr-TR" dirty="0" smtClean="0"/>
              <a:t>Bugün, yüksek gelirli birçok ülkenin merkez bankasının uyguladığı faiz oranları, yüzde sıfır ile 1.5 arasındadır. </a:t>
            </a:r>
          </a:p>
          <a:p>
            <a:r>
              <a:rPr lang="tr-TR" dirty="0" smtClean="0"/>
              <a:t>ECB’nin faiz oranları, 2014’ten bu yana negatif düzeylerdedir. </a:t>
            </a:r>
          </a:p>
          <a:p>
            <a:r>
              <a:rPr lang="tr-TR" dirty="0" smtClean="0"/>
              <a:t>Para politikası fiziki sınırına dayanmıştır. </a:t>
            </a:r>
          </a:p>
          <a:p>
            <a:r>
              <a:rPr lang="tr-TR" dirty="0" smtClean="0"/>
              <a:t>Bundan sonra, merkez bankalarının, faiz düşürerek döviz kurunu yükseltmeleri ve cari dengeyi bu şekilde iyileştirmelerinin sınırına gelinmiştir.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Microsoft Office PowerPoint</Application>
  <PresentationFormat>Widescreen</PresentationFormat>
  <Paragraphs>55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Döviz Kurları ve Hasıla</vt:lpstr>
      <vt:lpstr>Denge</vt:lpstr>
      <vt:lpstr>Farklı politika senaryoları</vt:lpstr>
      <vt:lpstr>PowerPoint Presentation</vt:lpstr>
      <vt:lpstr>Uzun dönem etkiler</vt:lpstr>
      <vt:lpstr>Döviz kurundaki değişmelerin gerçekteki etkileri</vt:lpstr>
      <vt:lpstr>J Eğrisi</vt:lpstr>
      <vt:lpstr>Döviz kurunun yurt içi fiyatlara yansıması (pass-through)</vt:lpstr>
      <vt:lpstr>Likidite tuzağı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Döviz Kurları ve Hasıla</dc:title>
  <dc:creator>Kemal Kızılca</dc:creator>
  <cp:lastModifiedBy>Kemal Kızılca</cp:lastModifiedBy>
  <cp:revision>1</cp:revision>
  <dcterms:created xsi:type="dcterms:W3CDTF">2020-06-23T17:01:41Z</dcterms:created>
  <dcterms:modified xsi:type="dcterms:W3CDTF">2020-06-23T17:01:53Z</dcterms:modified>
</cp:coreProperties>
</file>