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77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1" r:id="rId34"/>
    <p:sldId id="312" r:id="rId35"/>
    <p:sldId id="313" r:id="rId36"/>
    <p:sldId id="276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br>
              <a:rPr lang="tr-TR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FF6699"/>
              </a:solidFill>
            </a:endParaRPr>
          </a:p>
        </p:txBody>
      </p:sp>
      <p:sp>
        <p:nvSpPr>
          <p:cNvPr id="10248" name="Content Placeholder 1"/>
          <p:cNvSpPr>
            <a:spLocks noGrp="1"/>
          </p:cNvSpPr>
          <p:nvPr>
            <p:ph idx="1"/>
          </p:nvPr>
        </p:nvSpPr>
        <p:spPr>
          <a:xfrm>
            <a:off x="251520" y="1524000"/>
            <a:ext cx="8435280" cy="46021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tr-TR" sz="2800" b="1" i="1" u="sng" dirty="0">
                <a:solidFill>
                  <a:srgbClr val="C00000"/>
                </a:solidFill>
              </a:rPr>
              <a:t>Oyun Temellidir</a:t>
            </a:r>
            <a:r>
              <a:rPr lang="tr-TR" sz="2800" b="1" i="1" dirty="0">
                <a:solidFill>
                  <a:srgbClr val="C00000"/>
                </a:solidFill>
              </a:rPr>
              <a:t>:</a:t>
            </a:r>
            <a:endParaRPr lang="tr-TR" sz="2800" b="1" dirty="0">
              <a:solidFill>
                <a:srgbClr val="C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tr-TR" sz="2000" dirty="0"/>
          </a:p>
        </p:txBody>
      </p:sp>
      <p:sp>
        <p:nvSpPr>
          <p:cNvPr id="10250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0251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3568" y="2133600"/>
            <a:ext cx="79270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>
                <a:latin typeface="+mn-lt"/>
                <a:cs typeface="+mn-cs"/>
              </a:rPr>
              <a:t>Programda kazanım ve göstergeler ele alınırken oyunun bir yöntem ve/veya etkinlik olarak kullanılması özellikle önerilmektedir.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>
                <a:latin typeface="+mn-lt"/>
                <a:cs typeface="+mn-cs"/>
              </a:rPr>
              <a:t>Oyun aracılığıyla öğrenmek bu programın ve okul öncesi eğitimin ayrılmaz parçası olarak görülmektedir.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tr-TR" dirty="0">
                <a:latin typeface="+mn-lt"/>
                <a:cs typeface="+mn-cs"/>
              </a:rPr>
            </a:br>
            <a:r>
              <a:rPr lang="tr-TR" dirty="0">
                <a:latin typeface="+mn-lt"/>
                <a:cs typeface="+mn-cs"/>
              </a:rPr>
              <a:t> </a:t>
            </a:r>
          </a:p>
        </p:txBody>
      </p:sp>
      <p:sp>
        <p:nvSpPr>
          <p:cNvPr id="13" name="Başlık 5"/>
          <p:cNvSpPr txBox="1">
            <a:spLocks/>
          </p:cNvSpPr>
          <p:nvPr/>
        </p:nvSpPr>
        <p:spPr bwMode="auto">
          <a:xfrm>
            <a:off x="539553" y="404813"/>
            <a:ext cx="860444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35653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tr-TR" dirty="0">
              <a:solidFill>
                <a:srgbClr val="FF6699"/>
              </a:solidFill>
            </a:endParaRPr>
          </a:p>
        </p:txBody>
      </p:sp>
      <p:sp>
        <p:nvSpPr>
          <p:cNvPr id="11274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1275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78330" y="1412776"/>
            <a:ext cx="86439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i="1" u="sng" dirty="0">
                <a:solidFill>
                  <a:srgbClr val="FFFFFF"/>
                </a:solidFill>
                <a:latin typeface="+mn-lt"/>
                <a:cs typeface="+mn-cs"/>
              </a:rPr>
              <a:t>Keşfederek Öğrenme Önceliklidir</a:t>
            </a:r>
            <a:r>
              <a:rPr lang="tr-TR" sz="2400" b="1" i="1" dirty="0">
                <a:solidFill>
                  <a:srgbClr val="FFFFFF"/>
                </a:solidFill>
                <a:latin typeface="+mn-lt"/>
                <a:cs typeface="+mn-cs"/>
              </a:rPr>
              <a:t>: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Program, çocuğun kendi öğrenmesini kendisinin oluşturmasını destekler.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Program çocuğun; 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Çevresinde olanları </a:t>
            </a: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fark etmesini</a:t>
            </a: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, 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Merak ettiği</a:t>
            </a:r>
            <a:r>
              <a:rPr lang="tr-TR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konulara ilişkin </a:t>
            </a: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sorular sormasını</a:t>
            </a: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,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Araştırma yapmasını</a:t>
            </a: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, </a:t>
            </a: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Keşfetmesini,</a:t>
            </a:r>
            <a:endParaRPr lang="tr-TR" sz="2400" b="1" i="1" dirty="0">
              <a:solidFill>
                <a:srgbClr val="FFFFFF"/>
              </a:solidFill>
              <a:latin typeface="+mn-lt"/>
              <a:cs typeface="+mn-cs"/>
            </a:endParaRPr>
          </a:p>
          <a:p>
            <a:pPr marL="800100" lvl="1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Oynayarak öğrenmesini </a:t>
            </a:r>
            <a:r>
              <a:rPr lang="tr-TR" sz="2400" b="1" dirty="0">
                <a:solidFill>
                  <a:srgbClr val="FFFFFF"/>
                </a:solidFill>
                <a:latin typeface="+mn-lt"/>
                <a:cs typeface="+mn-cs"/>
              </a:rPr>
              <a:t>teşvik eder.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b="1" i="1" dirty="0">
              <a:solidFill>
                <a:srgbClr val="FFFFFF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b="1" i="1" dirty="0">
              <a:solidFill>
                <a:srgbClr val="FFFFFF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b="1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4" name="Başlık 5"/>
          <p:cNvSpPr txBox="1">
            <a:spLocks/>
          </p:cNvSpPr>
          <p:nvPr/>
        </p:nvSpPr>
        <p:spPr bwMode="auto">
          <a:xfrm>
            <a:off x="539553" y="404813"/>
            <a:ext cx="860444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7569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200" b="1" i="1" u="sng" dirty="0">
                <a:solidFill>
                  <a:srgbClr val="C00000"/>
                </a:solidFill>
              </a:rPr>
              <a:t>Değerlendirme Süreci Çok Yönlüdür</a:t>
            </a:r>
            <a:r>
              <a:rPr lang="tr-TR" sz="4200" b="1" i="1" dirty="0">
                <a:solidFill>
                  <a:srgbClr val="C00000"/>
                </a:solidFill>
              </a:rPr>
              <a:t>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4200" b="1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200" b="1" dirty="0">
                <a:solidFill>
                  <a:srgbClr val="FFFFFF"/>
                </a:solidFill>
              </a:rPr>
              <a:t>Okul öncesi eğitimde sonuç değil, süreç önemli olduğundan</a:t>
            </a:r>
            <a:r>
              <a:rPr lang="tr-TR" sz="4200" b="1" dirty="0"/>
              <a:t>, programda sürecin çok yönlü olarak değerlendirilmesi yaklaşımı öne çıkmaktadır.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tr-TR" b="1" i="1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sz="2000" dirty="0"/>
          </a:p>
        </p:txBody>
      </p:sp>
      <p:sp>
        <p:nvSpPr>
          <p:cNvPr id="18442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8443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2" name="Başlık 5"/>
          <p:cNvSpPr txBox="1">
            <a:spLocks/>
          </p:cNvSpPr>
          <p:nvPr/>
        </p:nvSpPr>
        <p:spPr bwMode="auto">
          <a:xfrm>
            <a:off x="714349" y="404813"/>
            <a:ext cx="84296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1391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82191"/>
            <a:ext cx="8229600" cy="4483113"/>
          </a:xfrm>
        </p:spPr>
        <p:txBody>
          <a:bodyPr/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solidFill>
                  <a:srgbClr val="FFFFFF"/>
                </a:solidFill>
              </a:rPr>
              <a:t>Okul Öncesi Eğitim Programının değerlendirme süreci: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b="1" dirty="0">
                <a:solidFill>
                  <a:srgbClr val="FFFFFF"/>
                </a:solidFill>
              </a:rPr>
              <a:t>Çocuğun gelişiminin değerlendirilmesi,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b="1" dirty="0">
                <a:solidFill>
                  <a:srgbClr val="FFFFFF"/>
                </a:solidFill>
              </a:rPr>
              <a:t>Programın değerlendirilmesi,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b="1" dirty="0">
                <a:solidFill>
                  <a:srgbClr val="FFFFFF"/>
                </a:solidFill>
              </a:rPr>
              <a:t>Öğretmenin kendini değerlendirmesi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solidFill>
                  <a:srgbClr val="FFFFFF"/>
                </a:solidFill>
              </a:rPr>
              <a:t>     olarak üç farklı boyutta ele alınmaktadır. </a:t>
            </a:r>
          </a:p>
          <a:p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-108520" y="428604"/>
            <a:ext cx="8128322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24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800" b="1" i="1" dirty="0">
                <a:solidFill>
                  <a:srgbClr val="C00000"/>
                </a:solidFill>
              </a:rPr>
              <a:t>Özel gereksinimli çocuklar için uyarlamalara yer verilmiştir;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Okul öncesi eğitim, özel gereksinimli çocukların gereksinimlerini de dikkate alarak, tüm çocuklara öğrenme ve ilkokula hazırlık konusunda eşit fırsat sunmayı hedefler. 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Her çocuk gibi özel gereksinimi olan çocukların da eğitim hizmetlerinden yararlanma hakları vardır. 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5" name="Başlık 5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3880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2786058"/>
          </a:xfrm>
        </p:spPr>
        <p:txBody>
          <a:bodyPr/>
          <a:lstStyle/>
          <a:p>
            <a:pPr algn="just">
              <a:buNone/>
            </a:pPr>
            <a:r>
              <a:rPr lang="tr-TR" b="1" i="1" dirty="0">
                <a:solidFill>
                  <a:srgbClr val="FF0000"/>
                </a:solidFill>
              </a:rPr>
              <a:t>    </a:t>
            </a:r>
            <a:r>
              <a:rPr lang="tr-TR" b="1" i="1" dirty="0">
                <a:solidFill>
                  <a:srgbClr val="C00000"/>
                </a:solidFill>
              </a:rPr>
              <a:t>Gelişimseldir;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Bu program çocukların motor, sosyal-duygusal, dil ve bilişsel alanlarda gelişimlerinin en üst düzeye ulaşmasını ağlamak amacı ile geliştirilmiştir.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9196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571612"/>
            <a:ext cx="8543956" cy="4286280"/>
          </a:xfrm>
        </p:spPr>
        <p:txBody>
          <a:bodyPr/>
          <a:lstStyle/>
          <a:p>
            <a:pPr algn="just">
              <a:buNone/>
            </a:pPr>
            <a:r>
              <a:rPr lang="tr-TR" sz="2800" b="1" i="1" dirty="0">
                <a:solidFill>
                  <a:srgbClr val="C00000"/>
                </a:solidFill>
              </a:rPr>
              <a:t>Bütüncüldür;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Gelişimin en temel ilkelerinden biri gelişimin her yönü ile bir bütün olmasıdır.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Çocuğun gelişimi  doğum öncesinden başlayarak yaşamı boyunca çok yönlü olarak sürmektedir.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Bu süreçte her alan önemlidir ve diğerlerinden ayrı olarak ele alınmamalıdır.</a:t>
            </a:r>
          </a:p>
        </p:txBody>
      </p:sp>
    </p:spTree>
    <p:extLst>
      <p:ext uri="{BB962C8B-B14F-4D97-AF65-F5344CB8AC3E}">
        <p14:creationId xmlns:p14="http://schemas.microsoft.com/office/powerpoint/2010/main" val="2523409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b="1" i="1" dirty="0">
                <a:solidFill>
                  <a:srgbClr val="FF0000"/>
                </a:solidFill>
              </a:rPr>
              <a:t> </a:t>
            </a:r>
            <a:r>
              <a:rPr lang="tr-TR" b="1" i="1" dirty="0">
                <a:solidFill>
                  <a:srgbClr val="C00000"/>
                </a:solidFill>
              </a:rPr>
              <a:t>Duyuların geliştirilmesi ön plandadır;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 err="1"/>
              <a:t>Yenidoğan</a:t>
            </a:r>
            <a:r>
              <a:rPr lang="tr-TR" dirty="0"/>
              <a:t> bir bebeğin çevreyi tanıması için kullandığı en temel araç duyularıdır. 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Çocuklar duyuları yoluyla aldıkları uyaranlarla kavram gelişimlerinin temelini oluştururlar.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 Küçük yaş gruplarındaki çocukların öğrenmelerinin büyük bir kısmı duyular yoluyla gerçekleşir. </a:t>
            </a:r>
          </a:p>
        </p:txBody>
      </p:sp>
    </p:spTree>
    <p:extLst>
      <p:ext uri="{BB962C8B-B14F-4D97-AF65-F5344CB8AC3E}">
        <p14:creationId xmlns:p14="http://schemas.microsoft.com/office/powerpoint/2010/main" val="3284388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b="1" i="1" dirty="0">
                <a:solidFill>
                  <a:srgbClr val="C00000"/>
                </a:solidFill>
              </a:rPr>
              <a:t>Etkileşim temellidir;</a:t>
            </a:r>
            <a:endParaRPr lang="tr-TR" dirty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Çocuğa en iyi öğrenme deneyimini yaşatmak için, onunla etkileşim içinde olmak gerekir.  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Bu nedenle, özellikle de 0-36 aylık çocuklar için hazırlanan program, yetişkinlerin çocukla etkileşimini ve iletişimini temel almaktadır.</a:t>
            </a:r>
          </a:p>
          <a:p>
            <a:pPr algn="just">
              <a:buFont typeface="Wingdings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7016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198278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tr-TR" sz="2400" b="1" i="1" dirty="0">
                <a:solidFill>
                  <a:srgbClr val="C00000"/>
                </a:solidFill>
              </a:rPr>
              <a:t>Güvenli ve çocuk dostu ortamların düzenlenmesi önemlidir;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Öğrenme ortamı çocukların yaş, gelişim özellikleri, ilgileri ve gereksinimleri dikkate alınarak düzenlenmelidir.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Çocukların keşfetmesini, yeni beceriler edinmesini ve öğrenmesini destekleyecek nitelikte güvenli ve çocuk yararına olmalıdır. 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82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91264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PROGRAMININ TANITIMI</a:t>
            </a:r>
            <a:br>
              <a:rPr lang="tr-T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2204864"/>
            <a:ext cx="7992888" cy="3921299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000" b="1" dirty="0">
                <a:solidFill>
                  <a:srgbClr val="160458"/>
                </a:solidFill>
              </a:rPr>
              <a:t>Bu program, çocukların zengin öğrenme deneyimleri aracılığıyla;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b="1" dirty="0"/>
              <a:t> Sağlıklı büyümelerini; 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b="1" dirty="0"/>
              <a:t>Motor, sosyal-duygusal, dil ve bilişsel gelişim alanlarında gelişimlerinin en üst düzeye ulaşmasını, 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b="1" dirty="0" err="1"/>
              <a:t>Özbakım</a:t>
            </a:r>
            <a:r>
              <a:rPr lang="tr-TR" sz="2000" b="1" dirty="0"/>
              <a:t> becerilerini kazanmalarını,</a:t>
            </a:r>
          </a:p>
          <a:p>
            <a:pPr lvl="1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2000" b="1" dirty="0"/>
              <a:t>İlkokula hazır bulunmalarını sağlamak amacı ile geliştirilmiştir.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sz="2000" dirty="0"/>
          </a:p>
        </p:txBody>
      </p:sp>
      <p:sp>
        <p:nvSpPr>
          <p:cNvPr id="4106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27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268535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tr-TR" sz="2800" b="1" i="1" dirty="0">
                <a:solidFill>
                  <a:srgbClr val="C00000"/>
                </a:solidFill>
              </a:rPr>
              <a:t>Bireysel, küçük ve grup etkinliklerine yer verilmesini gerektirir;</a:t>
            </a:r>
          </a:p>
          <a:p>
            <a:pPr lvl="0" algn="just">
              <a:buFont typeface="Wingdings" pitchFamily="2" charset="2"/>
              <a:buChar char="ü"/>
            </a:pPr>
            <a:r>
              <a:rPr lang="tr-TR" sz="2800" dirty="0"/>
              <a:t>Çocukların  bireysel, küçük ve büyük grup etkinliklerinden   elde edecekleri kazanımlar birbirinden farklıdır.</a:t>
            </a:r>
          </a:p>
          <a:p>
            <a:pPr lvl="0">
              <a:buFont typeface="Wingdings" pitchFamily="2" charset="2"/>
              <a:buChar char="ü"/>
            </a:pPr>
            <a:endParaRPr lang="tr-TR" sz="2800" dirty="0"/>
          </a:p>
          <a:p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27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5000660"/>
          </a:xfrm>
        </p:spPr>
        <p:txBody>
          <a:bodyPr/>
          <a:lstStyle/>
          <a:p>
            <a:pPr algn="just">
              <a:buNone/>
            </a:pPr>
            <a:r>
              <a:rPr lang="tr-TR" sz="2400" b="1" i="1" dirty="0">
                <a:solidFill>
                  <a:srgbClr val="C00000"/>
                </a:solidFill>
              </a:rPr>
              <a:t>Eğitimciye özgürlük tanır;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Program esnek olduğu için geliştirilmeye açıktır.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Eğitimciler, programlarına yeni kazanım ve/veya gösterge ekleyebilirler.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Gereksinimlere göre programda yer alan göstergeleri farklı biçimlerde bir araya getirebilirler.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 Hazırlayacakları etkinlikleri yaş grupları ya da gelişim alanlarını dikkate alarak  bütünleştirilmiş veya ayrı ayrı hazırlayabilirler. 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Değişik konuları araç olarak seçebilir.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Farklı ortam ve materyallerden yararlanarak öğrenme süreçlerini zenginleştirebilirler. 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19827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>
          <a:xfrm>
            <a:off x="683568" y="274638"/>
            <a:ext cx="8460432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717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tr-TR"/>
          </a:p>
          <a:p>
            <a:pPr marL="0" indent="0" eaLnBrk="1" hangingPunct="1">
              <a:buFont typeface="Arial" charset="0"/>
              <a:buNone/>
            </a:pPr>
            <a:endParaRPr lang="tr-TR" sz="2000"/>
          </a:p>
        </p:txBody>
      </p:sp>
      <p:sp>
        <p:nvSpPr>
          <p:cNvPr id="7178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7179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7180" name="Dikdörtgen 6"/>
          <p:cNvSpPr>
            <a:spLocks noChangeArrowheads="1"/>
          </p:cNvSpPr>
          <p:nvPr/>
        </p:nvSpPr>
        <p:spPr bwMode="auto">
          <a:xfrm>
            <a:off x="323528" y="1395413"/>
            <a:ext cx="8287072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800" b="1" i="1" u="sng" dirty="0">
                <a:solidFill>
                  <a:srgbClr val="C00000"/>
                </a:solidFill>
                <a:latin typeface="Calibri" pitchFamily="34" charset="0"/>
              </a:rPr>
              <a:t>Çocuk Merkezlidir: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b="1" dirty="0">
                <a:latin typeface="Calibri" pitchFamily="34" charset="0"/>
              </a:rPr>
              <a:t> Öğretmenlerin, öğrenme sürecinde çocukların;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bir şeyleri planlamalarına,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yapmalarına,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düzenlemelerine,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sorgulamalarına,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araştırmalarına,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tartışmalarına,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sz="2000" b="1" dirty="0">
                <a:latin typeface="Calibri" pitchFamily="34" charset="0"/>
              </a:rPr>
              <a:t>üretmelerine mümkün olduğu kadar çok olanak tanımaları gerekmektedir. </a:t>
            </a:r>
          </a:p>
          <a:p>
            <a:pPr algn="just"/>
            <a:endParaRPr lang="tr-T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42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112568"/>
          </a:xfrm>
        </p:spPr>
        <p:txBody>
          <a:bodyPr/>
          <a:lstStyle/>
          <a:p>
            <a:pPr>
              <a:buNone/>
            </a:pPr>
            <a:r>
              <a:rPr lang="tr-TR" sz="2800" b="1" i="1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tr-TR" sz="2800" b="1" i="1" u="sng" dirty="0">
                <a:solidFill>
                  <a:srgbClr val="C00000"/>
                </a:solidFill>
                <a:latin typeface="Calibri" pitchFamily="34" charset="0"/>
              </a:rPr>
              <a:t>Çocuk Merkezlidir:</a:t>
            </a:r>
            <a:r>
              <a:rPr lang="tr-TR" sz="2800" b="1" i="1" u="sng" dirty="0">
                <a:latin typeface="Calibri" pitchFamily="34" charset="0"/>
              </a:rPr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tr-TR" b="1" dirty="0">
                <a:solidFill>
                  <a:srgbClr val="FFFFFF"/>
                </a:solidFill>
                <a:latin typeface="Calibri" pitchFamily="34" charset="0"/>
              </a:rPr>
              <a:t>Eğitim ortamlarında çocuğa yapacağı etkinlikleri ve oynayacağı materyalleri seçmede özgürlük tanınması,</a:t>
            </a:r>
          </a:p>
          <a:p>
            <a:pPr lvl="1">
              <a:buFont typeface="Wingdings" pitchFamily="2" charset="2"/>
              <a:buChar char="ü"/>
            </a:pPr>
            <a:r>
              <a:rPr lang="tr-TR" b="1" dirty="0">
                <a:solidFill>
                  <a:srgbClr val="FFFFFF"/>
                </a:solidFill>
                <a:latin typeface="Calibri" pitchFamily="34" charset="0"/>
              </a:rPr>
              <a:t>Çocuğun bulunduğu ortamın değer gören bir üyesi olarak görülmesi, </a:t>
            </a:r>
          </a:p>
          <a:p>
            <a:pPr lvl="1">
              <a:buFont typeface="Wingdings" pitchFamily="2" charset="2"/>
              <a:buChar char="ü"/>
            </a:pPr>
            <a:r>
              <a:rPr lang="tr-TR" b="1" dirty="0">
                <a:solidFill>
                  <a:srgbClr val="FFFFFF"/>
                </a:solidFill>
                <a:latin typeface="Calibri" pitchFamily="34" charset="0"/>
              </a:rPr>
              <a:t>Etkinliklere aktif katılması, </a:t>
            </a:r>
          </a:p>
          <a:p>
            <a:pPr lvl="1">
              <a:buFont typeface="Wingdings" pitchFamily="2" charset="2"/>
              <a:buChar char="ü"/>
            </a:pPr>
            <a:r>
              <a:rPr lang="tr-TR" b="1" dirty="0">
                <a:solidFill>
                  <a:srgbClr val="FFFFFF"/>
                </a:solidFill>
                <a:latin typeface="Calibri" pitchFamily="34" charset="0"/>
              </a:rPr>
              <a:t>Akran ve öğretmenleriyle karşılıklı etkileşime girebilmesi gereklidir. </a:t>
            </a:r>
          </a:p>
          <a:p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1476375" y="404813"/>
            <a:ext cx="7667625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158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sz="2000" b="1" i="1" dirty="0">
                <a:solidFill>
                  <a:srgbClr val="C00000"/>
                </a:solidFill>
              </a:rPr>
              <a:t>Eklektiktir;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dirty="0"/>
              <a:t>Eklektik; yeni bir öğreti meydana getirmek üzere, çeşitli sistemlerin en kabul edilebilir tezlerini seçip toplamaya dayanan bir metottur.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dirty="0"/>
              <a:t>Felsefi anlamda “her sistemin sunduğunun en iyisini almak" şeklinde algılanabilir.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dirty="0"/>
              <a:t>Çeşitli düşünce sistemlerinin genelini benimsemeden, içlerinden belli öğeleri seçerek yeni bir sistem oluşturmaktır.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dirty="0"/>
              <a:t>Böylece belli bir öğreti, sistem ya da kurama aynen bağlı kalınmaz, insanlığın birikimi, her çağın katkısı ve zamanın gerektirdikleri gözden geçirilerek sürekli olarak yenilenme mümkün olabilir.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000" dirty="0"/>
              <a:t>Yararlanılan kuram ya da sistemin bütünü benimsenmediği için de taklitçilik söz konusu değildir.Yapılan kapsamlı ve dinamik bir derleme ve sentez çalışmasıdır.</a:t>
            </a:r>
          </a:p>
          <a:p>
            <a:pPr algn="just">
              <a:buFont typeface="Wingdings" pitchFamily="2" charset="2"/>
              <a:buChar char="ü"/>
            </a:pPr>
            <a:endParaRPr lang="tr-TR" sz="2000" dirty="0">
              <a:solidFill>
                <a:srgbClr val="C00000"/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39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>
                <a:solidFill>
                  <a:srgbClr val="C00000"/>
                </a:solidFill>
              </a:rPr>
              <a:t>Eklektiktir;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Programın farklı boyutlarında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err="1"/>
              <a:t>Montessori</a:t>
            </a:r>
            <a:r>
              <a:rPr lang="tr-TR" dirty="0"/>
              <a:t>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err="1"/>
              <a:t>Reggio</a:t>
            </a:r>
            <a:r>
              <a:rPr lang="tr-TR" dirty="0"/>
              <a:t> </a:t>
            </a:r>
            <a:r>
              <a:rPr lang="tr-TR" dirty="0" err="1"/>
              <a:t>Emillia</a:t>
            </a:r>
            <a:r>
              <a:rPr lang="tr-TR" dirty="0"/>
              <a:t>,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/>
              <a:t>Bank </a:t>
            </a:r>
            <a:r>
              <a:rPr lang="tr-TR" dirty="0" err="1"/>
              <a:t>Street</a:t>
            </a:r>
            <a:r>
              <a:rPr lang="tr-TR" dirty="0"/>
              <a:t>  gibi pek çok kuram ve modelden yansımalar yer almaktadır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4130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br>
              <a:rPr lang="tr-TR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FF6699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3608" y="1916832"/>
            <a:ext cx="7643192" cy="4209331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b="1" i="1" u="sng" dirty="0">
                <a:solidFill>
                  <a:srgbClr val="C00000"/>
                </a:solidFill>
              </a:rPr>
              <a:t>Yaratıcılığın Geliştirilmesi Ön Plandadır</a:t>
            </a:r>
            <a:r>
              <a:rPr lang="tr-TR" sz="2800" b="1" i="1" dirty="0">
                <a:solidFill>
                  <a:srgbClr val="C00000"/>
                </a:solidFill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/>
              <a:t>Bu programın amacına uygun bir şekilde uygulanabilmesi öğretmenlerin yaratıcı olması ve çocukların yaratıcılıklarının geliştirilmesiyle mümkündür.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i="1" dirty="0"/>
              <a:t>Yaratıcılık,</a:t>
            </a:r>
            <a:r>
              <a:rPr lang="tr-TR" sz="2400" b="1" dirty="0"/>
              <a:t> programın temel özelliği olarak benimsenmiş ve kazanım ve göstergelerde de ayrıca ele alınmıştır. </a:t>
            </a:r>
            <a:endParaRPr lang="tr-TR" sz="1800" b="1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sz="2000" dirty="0"/>
          </a:p>
        </p:txBody>
      </p:sp>
      <p:sp>
        <p:nvSpPr>
          <p:cNvPr id="14347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2" name="Başlık 5"/>
          <p:cNvSpPr txBox="1">
            <a:spLocks/>
          </p:cNvSpPr>
          <p:nvPr/>
        </p:nvSpPr>
        <p:spPr bwMode="auto">
          <a:xfrm>
            <a:off x="827585" y="404813"/>
            <a:ext cx="83164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807712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tr-TR" dirty="0">
              <a:solidFill>
                <a:srgbClr val="FF6699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524000"/>
            <a:ext cx="8352928" cy="4602163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100" b="1" i="1" u="sng" dirty="0">
                <a:solidFill>
                  <a:srgbClr val="C00000"/>
                </a:solidFill>
              </a:rPr>
              <a:t>Günlük Yaşam Deneyimlerinin ve Yakın Çevre Olanaklarının Eğitim Amaçlı Kullanılması Teşvik Edilmektedir</a:t>
            </a:r>
            <a:r>
              <a:rPr lang="tr-TR" sz="3100" b="1" u="sng" dirty="0">
                <a:solidFill>
                  <a:srgbClr val="C00000"/>
                </a:solidFill>
              </a:rPr>
              <a:t>:</a:t>
            </a:r>
            <a:r>
              <a:rPr lang="tr-TR" sz="3100" b="1" i="1" u="sng" dirty="0">
                <a:solidFill>
                  <a:srgbClr val="C00000"/>
                </a:solidFill>
              </a:rPr>
              <a:t>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2400" b="1" i="1" u="sng" dirty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3100" b="1" dirty="0"/>
              <a:t>Günlük yaşam deneyimlerinden yararlanılması eğitim sürecini hem zenginleştirir hem de kolaylaştırır.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3100" b="1" dirty="0"/>
              <a:t>Yakın çevre olanaklarının işe koşulması, araç-gereç ve eğitsel materyalin sağlanmasında hem çeşitlilik, hem de ekonomik açıdan kolaylık sağlar.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sz="3100" dirty="0"/>
          </a:p>
        </p:txBody>
      </p:sp>
      <p:sp>
        <p:nvSpPr>
          <p:cNvPr id="15370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5371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2" name="Başlık 5"/>
          <p:cNvSpPr txBox="1">
            <a:spLocks/>
          </p:cNvSpPr>
          <p:nvPr/>
        </p:nvSpPr>
        <p:spPr bwMode="auto">
          <a:xfrm>
            <a:off x="323529" y="404813"/>
            <a:ext cx="88204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31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fontAlgn="auto" hangingPunct="1">
              <a:spcAft>
                <a:spcPts val="0"/>
              </a:spcAft>
              <a:buNone/>
              <a:defRPr/>
            </a:pPr>
            <a:r>
              <a:rPr lang="tr-TR" b="1" i="1" dirty="0">
                <a:solidFill>
                  <a:srgbClr val="C00000"/>
                </a:solidFill>
              </a:rPr>
              <a:t>	</a:t>
            </a:r>
            <a:r>
              <a:rPr lang="tr-TR" b="1" i="1" u="sng" dirty="0">
                <a:solidFill>
                  <a:srgbClr val="C00000"/>
                </a:solidFill>
              </a:rPr>
              <a:t>Günlük Yaşam Deneyimlerinin ve Yakın Çevre Olanaklarının Eğitim Amaçlı Kullanılması Teşvik Edilmektedir</a:t>
            </a:r>
            <a:r>
              <a:rPr lang="tr-TR" b="1" u="sng" dirty="0">
                <a:solidFill>
                  <a:srgbClr val="C00000"/>
                </a:solidFill>
              </a:rPr>
              <a:t>:</a:t>
            </a:r>
            <a:r>
              <a:rPr lang="tr-TR" b="1" i="1" u="sng" dirty="0">
                <a:solidFill>
                  <a:srgbClr val="C00000"/>
                </a:solidFill>
              </a:rPr>
              <a:t> 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b="1" dirty="0"/>
              <a:t>Programda hem yaşam deneyimlerinin hem de yakın çevrenin eğitim amaçlı olarak kullanılması önerilmektedir.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b="1" dirty="0"/>
              <a:t>Öğretmenin yakın çevreyi ve çocuğun yaşam deneyimlerini iyi tanıması ve izlemesi önem taşımaktadır</a:t>
            </a:r>
            <a:endParaRPr lang="tr-TR" dirty="0"/>
          </a:p>
          <a:p>
            <a:endParaRPr lang="tr-TR" dirty="0"/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4712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b="1" i="1" u="sng" dirty="0">
                <a:solidFill>
                  <a:srgbClr val="C00000"/>
                </a:solidFill>
              </a:rPr>
              <a:t>Konular/Temalar Amaç Değil Araçtır</a:t>
            </a:r>
            <a:r>
              <a:rPr lang="tr-TR" sz="2800" b="1" i="1" dirty="0">
                <a:solidFill>
                  <a:srgbClr val="C00000"/>
                </a:solidFill>
              </a:rPr>
              <a:t>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2400" b="1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/>
              <a:t>Okul öncesi eğitimde, kazanım ve göstergelerin kazandırılmasında konu ya da tema merkezli eğitim söz konusu olmamakla birlikte eğitim planlanırken çeşitli konulardan yararlanılabilir.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400" b="1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/>
              <a:t>Aynı konular farklı kazanımlar için farklı yönleriyle tekrar ele alınabilir. Burada asıl amaç, ele alınan </a:t>
            </a:r>
            <a:r>
              <a:rPr lang="tr-TR" sz="2400" b="1" i="1" dirty="0"/>
              <a:t>konunun öğretimi</a:t>
            </a:r>
            <a:r>
              <a:rPr lang="tr-TR" sz="2400" b="1" dirty="0"/>
              <a:t> değil, o konu yardımı ile kazanım ve göstergelerin gerçekleştirilmesidir. </a:t>
            </a:r>
            <a:endParaRPr lang="tr-TR" sz="2000" dirty="0"/>
          </a:p>
        </p:txBody>
      </p:sp>
      <p:sp>
        <p:nvSpPr>
          <p:cNvPr id="9226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9227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3" name="Başlık 5"/>
          <p:cNvSpPr>
            <a:spLocks noGrp="1"/>
          </p:cNvSpPr>
          <p:nvPr>
            <p:ph type="title"/>
          </p:nvPr>
        </p:nvSpPr>
        <p:spPr>
          <a:xfrm>
            <a:off x="323529" y="274638"/>
            <a:ext cx="8363272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94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3140968"/>
            <a:ext cx="7901014" cy="1911345"/>
          </a:xfrm>
        </p:spPr>
        <p:txBody>
          <a:bodyPr>
            <a:normAutofit fontScale="92500"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tr-TR" sz="2800" b="1" dirty="0"/>
              <a:t>Program, tüm gelişim alanlarında görülebilecek yetersizlikleri önlemeyi de amaçladığından destekleyici ve önleyici boyutları olan çok yönlü bir program olma özelliği taşımaktadır.  </a:t>
            </a:r>
          </a:p>
          <a:p>
            <a:endParaRPr lang="tr-TR" sz="2800" dirty="0"/>
          </a:p>
        </p:txBody>
      </p:sp>
      <p:sp>
        <p:nvSpPr>
          <p:cNvPr id="4" name="Başlık 6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91264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PROGRAMININ TANITIMI</a:t>
            </a:r>
            <a:br>
              <a:rPr lang="tr-T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177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428736"/>
            <a:ext cx="7527210" cy="5143536"/>
          </a:xfrm>
        </p:spPr>
        <p:txBody>
          <a:bodyPr/>
          <a:lstStyle/>
          <a:p>
            <a:pPr algn="just">
              <a:buNone/>
            </a:pPr>
            <a:r>
              <a:rPr lang="tr-TR" sz="2400" b="1" i="1" dirty="0">
                <a:solidFill>
                  <a:srgbClr val="C00000"/>
                </a:solidFill>
              </a:rPr>
              <a:t>Öğrenme merkezleri önemlidir;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Öğrenme merkezleri; çocukların kendi tercihleri doğrultusunda bireysel gereksinimlerini karşılamak amacıyla küçük gruplar halinde etkileşimde bulunacakları ve dikkatlerini yoğunlaştırarak oynayabilecekleri küçük  öğrenme alanlarıdır.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/>
              <a:t>Öğrenme alanları farklı ayırma materyalleri ile birbirlerinden ayrı olacak şekilde düzenlenir. </a:t>
            </a:r>
          </a:p>
          <a:p>
            <a:pPr algn="just">
              <a:buNone/>
            </a:pPr>
            <a:endParaRPr lang="tr-TR" sz="2400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422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endParaRPr lang="tr-TR" b="1" dirty="0">
              <a:solidFill>
                <a:srgbClr val="FF6699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676400"/>
            <a:ext cx="7787208" cy="44497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400" b="1" i="1" u="sng" dirty="0">
                <a:solidFill>
                  <a:srgbClr val="C00000"/>
                </a:solidFill>
              </a:rPr>
              <a:t>Kültürel ve Evrensel Değerlere Yer Verilmiştir</a:t>
            </a:r>
            <a:r>
              <a:rPr lang="tr-TR" sz="2400" dirty="0">
                <a:solidFill>
                  <a:srgbClr val="C00000"/>
                </a:solidFill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800" b="1" dirty="0"/>
              <a:t>Değerler eğitimi, programda ayrı kazanım ve göstergeler olarak ele alınmamakla birlikte, programın tamamında bütüncül bir şekilde yer almıştır.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tr-TR" sz="2000" dirty="0"/>
          </a:p>
        </p:txBody>
      </p:sp>
      <p:sp>
        <p:nvSpPr>
          <p:cNvPr id="16394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6395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2" name="Başlık 5"/>
          <p:cNvSpPr txBox="1">
            <a:spLocks/>
          </p:cNvSpPr>
          <p:nvPr/>
        </p:nvSpPr>
        <p:spPr bwMode="auto">
          <a:xfrm>
            <a:off x="323529" y="404813"/>
            <a:ext cx="88204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2040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5102027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None/>
              <a:defRPr/>
            </a:pPr>
            <a:r>
              <a:rPr lang="tr-TR" sz="2800" b="1" i="1" u="sng" dirty="0">
                <a:solidFill>
                  <a:srgbClr val="C00000"/>
                </a:solidFill>
              </a:rPr>
              <a:t>Evrensel ve Toplumsal Değerlere Yer Verilmiştir</a:t>
            </a:r>
            <a:r>
              <a:rPr lang="tr-TR" sz="2800" dirty="0">
                <a:solidFill>
                  <a:srgbClr val="C00000"/>
                </a:solidFill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800" b="1" dirty="0">
                <a:solidFill>
                  <a:srgbClr val="FFFFFF"/>
                </a:solidFill>
              </a:rPr>
              <a:t>Program, çocukların eleştirel bir şekilde doğrular ve yanlışlar hakkında düşünmelerini ve düşüncelerini özgür bir şekilde ifade etmelerini desteklemektedir.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800" b="1" dirty="0">
                <a:solidFill>
                  <a:srgbClr val="FFFFFF"/>
                </a:solidFill>
              </a:rPr>
              <a:t>Program bu yönüyle, farklılıklara saygı duyulmasını ve farklı özellikleri olan bireylerle uyum içinde bir arada yaşamaya dair deneyimler kazanılmasını teşvik etmektedir. </a:t>
            </a:r>
          </a:p>
          <a:p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857224" y="274638"/>
            <a:ext cx="7829576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1932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endParaRPr lang="tr-TR" dirty="0"/>
          </a:p>
        </p:txBody>
      </p:sp>
      <p:sp>
        <p:nvSpPr>
          <p:cNvPr id="17418" name="Rectangle 3"/>
          <p:cNvSpPr>
            <a:spLocks noChangeArrowheads="1"/>
          </p:cNvSpPr>
          <p:nvPr/>
        </p:nvSpPr>
        <p:spPr bwMode="auto">
          <a:xfrm>
            <a:off x="630443" y="2636912"/>
            <a:ext cx="8028384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800" b="1" i="1" dirty="0"/>
              <a:t>   </a:t>
            </a:r>
            <a:r>
              <a:rPr lang="tr-TR" sz="2800" b="1" i="1" u="sng" dirty="0">
                <a:solidFill>
                  <a:srgbClr val="C00000"/>
                </a:solidFill>
              </a:rPr>
              <a:t>Öğretmene Özgürlük Tanır</a:t>
            </a:r>
            <a:r>
              <a:rPr lang="tr-TR" sz="2800" b="1" i="1" dirty="0">
                <a:solidFill>
                  <a:srgbClr val="C00000"/>
                </a:solidFill>
              </a:rPr>
              <a:t>: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b="1" dirty="0">
                <a:latin typeface="Calibri" pitchFamily="34" charset="0"/>
              </a:rPr>
              <a:t>Bu programı kullanan öğretmen eğitim planlarını kendisi hazırlar, uygular ve değerlendirir.</a:t>
            </a: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</p:txBody>
      </p:sp>
      <p:sp>
        <p:nvSpPr>
          <p:cNvPr id="17419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 dirty="0">
              <a:latin typeface="Calibri" pitchFamily="34" charset="0"/>
            </a:endParaRPr>
          </a:p>
        </p:txBody>
      </p:sp>
      <p:sp>
        <p:nvSpPr>
          <p:cNvPr id="12" name="Başlık 5"/>
          <p:cNvSpPr txBox="1">
            <a:spLocks/>
          </p:cNvSpPr>
          <p:nvPr/>
        </p:nvSpPr>
        <p:spPr bwMode="auto">
          <a:xfrm>
            <a:off x="1476375" y="404813"/>
            <a:ext cx="7667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8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Programın  Temel Özellikleri</a:t>
            </a:r>
            <a:br>
              <a:rPr kumimoji="0" lang="tr-TR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33090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b="1" i="1" dirty="0">
                <a:solidFill>
                  <a:srgbClr val="C00000"/>
                </a:solidFill>
              </a:rPr>
              <a:t>	</a:t>
            </a:r>
            <a:r>
              <a:rPr lang="tr-TR" b="1" i="1" u="sng" dirty="0">
                <a:solidFill>
                  <a:srgbClr val="C00000"/>
                </a:solidFill>
              </a:rPr>
              <a:t>Öğretmene Özgürlük Tanır</a:t>
            </a:r>
            <a:r>
              <a:rPr lang="tr-TR" b="1" i="1" dirty="0">
                <a:solidFill>
                  <a:srgbClr val="C00000"/>
                </a:solidFill>
              </a:rPr>
              <a:t>: </a:t>
            </a:r>
          </a:p>
          <a:p>
            <a:pPr algn="just">
              <a:buFont typeface="Wingdings" pitchFamily="2" charset="2"/>
              <a:buChar char="ü"/>
            </a:pPr>
            <a:r>
              <a:rPr lang="tr-TR" b="1" dirty="0">
                <a:latin typeface="Calibri" pitchFamily="34" charset="0"/>
              </a:rPr>
              <a:t>Öğretmen, programda yer alan kazanım ve göstergeleri farklı biçimlerde bir araya getirebilir. </a:t>
            </a:r>
          </a:p>
          <a:p>
            <a:pPr algn="just">
              <a:buFont typeface="Wingdings" pitchFamily="2" charset="2"/>
              <a:buChar char="ü"/>
            </a:pPr>
            <a:r>
              <a:rPr lang="tr-TR" b="1" dirty="0">
                <a:latin typeface="Calibri" pitchFamily="34" charset="0"/>
              </a:rPr>
              <a:t>Etkinliklerini bütünleştirilmiş veya ayrı ayrı hazırlayabilir, değişik konulardan, etkinlik, ortam ve materyallerden yararlanarak öğrenme süreçlerini zenginleştirebilir. </a:t>
            </a:r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210425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4794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060848"/>
            <a:ext cx="7704856" cy="4525963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tr-TR" sz="2800" b="1" dirty="0">
                <a:latin typeface="Calibri" pitchFamily="34" charset="0"/>
              </a:rPr>
              <a:t>Öğretmen değişik etkinlikler hazırlayarak kendi etkinlik havuzunu oluşturur.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b="1" dirty="0">
                <a:latin typeface="Calibri" pitchFamily="34" charset="0"/>
              </a:rPr>
              <a:t>Bu etkinlik havuzundan o ayın planına aldığı kazanımlarla ilgili olan etkinliklerden çocuklarla birlikte etkinlik belirler ve uygular. </a:t>
            </a:r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5" name="Başlık 5"/>
          <p:cNvSpPr>
            <a:spLocks noGrp="1"/>
          </p:cNvSpPr>
          <p:nvPr>
            <p:ph type="title"/>
          </p:nvPr>
        </p:nvSpPr>
        <p:spPr>
          <a:xfrm>
            <a:off x="323529" y="274638"/>
            <a:ext cx="8363272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403648" y="1124744"/>
            <a:ext cx="74084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1" u="sng" dirty="0">
                <a:solidFill>
                  <a:srgbClr val="C00000"/>
                </a:solidFill>
              </a:rPr>
              <a:t>Öğretmene Özgürlük Tanır</a:t>
            </a:r>
            <a:r>
              <a:rPr lang="tr-TR" sz="2400" b="1" i="1" dirty="0">
                <a:solidFill>
                  <a:srgbClr val="C00000"/>
                </a:solidFill>
              </a:rPr>
              <a:t>: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17402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7992888" cy="4349080"/>
          </a:xfrm>
        </p:spPr>
        <p:txBody>
          <a:bodyPr/>
          <a:lstStyle/>
          <a:p>
            <a:pPr algn="just"/>
            <a:r>
              <a:rPr lang="tr-TR" sz="2400" b="1" dirty="0">
                <a:latin typeface="Calibri" pitchFamily="34" charset="0"/>
              </a:rPr>
              <a:t> </a:t>
            </a:r>
            <a:r>
              <a:rPr lang="tr-TR" sz="2400" b="1" dirty="0"/>
              <a:t>Programda, </a:t>
            </a:r>
            <a:r>
              <a:rPr lang="tr-TR" sz="2400" b="1" dirty="0">
                <a:solidFill>
                  <a:srgbClr val="C00000"/>
                </a:solidFill>
              </a:rPr>
              <a:t>“kazanım” </a:t>
            </a:r>
            <a:r>
              <a:rPr lang="tr-TR" sz="2400" b="1" dirty="0"/>
              <a:t>ve </a:t>
            </a:r>
            <a:r>
              <a:rPr lang="tr-TR" sz="2400" b="1" dirty="0">
                <a:solidFill>
                  <a:srgbClr val="C00000"/>
                </a:solidFill>
              </a:rPr>
              <a:t>“göstergeler”</a:t>
            </a:r>
            <a:r>
              <a:rPr lang="tr-TR" sz="2400" b="1" dirty="0"/>
              <a:t> temel alınmıştır. </a:t>
            </a:r>
          </a:p>
          <a:p>
            <a:pPr algn="just"/>
            <a:endParaRPr lang="tr-TR" b="1" dirty="0">
              <a:latin typeface="Calibri" pitchFamily="34" charset="0"/>
            </a:endParaRPr>
          </a:p>
          <a:p>
            <a:pPr algn="just"/>
            <a:r>
              <a:rPr lang="tr-TR" b="1" dirty="0">
                <a:latin typeface="Calibri" pitchFamily="34" charset="0"/>
              </a:rPr>
              <a:t>Gereksinim duyulduğunda programda yer almayan kazanım ve göstergeler öğretmen tarafından belirlenerek eğitim planına eklenebilir. </a:t>
            </a:r>
          </a:p>
          <a:p>
            <a:pPr algn="just"/>
            <a:endParaRPr lang="tr-TR" dirty="0"/>
          </a:p>
        </p:txBody>
      </p:sp>
      <p:sp>
        <p:nvSpPr>
          <p:cNvPr id="4" name="Başlık 6"/>
          <p:cNvSpPr>
            <a:spLocks noGrp="1"/>
          </p:cNvSpPr>
          <p:nvPr>
            <p:ph type="title"/>
          </p:nvPr>
        </p:nvSpPr>
        <p:spPr>
          <a:xfrm>
            <a:off x="323528" y="692696"/>
            <a:ext cx="8712968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PROGRAMININ TANITIMI</a:t>
            </a:r>
            <a:br>
              <a:rPr lang="tr-T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66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025352"/>
            <a:ext cx="8229600" cy="4572000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tr-TR" b="1" dirty="0">
                <a:latin typeface="Calibri" pitchFamily="34" charset="0"/>
              </a:rPr>
              <a:t>Ancak bu tür düzenlemeler yapılırken;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b="1" dirty="0">
                <a:solidFill>
                  <a:schemeClr val="tx1"/>
                </a:solidFill>
                <a:latin typeface="Calibri" pitchFamily="34" charset="0"/>
              </a:rPr>
              <a:t> Gerekçelerin iyi belirlenmesine,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b="1" dirty="0">
                <a:solidFill>
                  <a:schemeClr val="tx1"/>
                </a:solidFill>
                <a:latin typeface="Calibri" pitchFamily="34" charset="0"/>
              </a:rPr>
              <a:t>Eklenen kazanım ve göstergelerin Türk Milli Eğitiminin Amaçları, Okul Öncesi Eğitimin amaçları ve ilkeleri, programın temel felsefesi, ve özellikleriyle tutarlı olmasına, </a:t>
            </a:r>
          </a:p>
          <a:p>
            <a:pPr lvl="1" algn="just">
              <a:buFont typeface="Wingdings" pitchFamily="2" charset="2"/>
              <a:buChar char="Ø"/>
            </a:pPr>
            <a:r>
              <a:rPr lang="tr-TR" b="1" dirty="0">
                <a:solidFill>
                  <a:schemeClr val="tx1"/>
                </a:solidFill>
                <a:latin typeface="Calibri" pitchFamily="34" charset="0"/>
              </a:rPr>
              <a:t>Diğer kazanımlarla çatışmamasına ve çakışmamasına özen gösterilmesi gerekmektedir. </a:t>
            </a:r>
          </a:p>
          <a:p>
            <a:pPr algn="just"/>
            <a:endParaRPr lang="tr-TR" dirty="0"/>
          </a:p>
        </p:txBody>
      </p:sp>
      <p:sp>
        <p:nvSpPr>
          <p:cNvPr id="4" name="Başlık 6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EĞİTİM PROGRAMININ TANITIMI</a:t>
            </a:r>
            <a:br>
              <a:rPr lang="tr-T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16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428596" y="1000108"/>
          <a:ext cx="8072494" cy="5596128"/>
        </p:xfrm>
        <a:graphic>
          <a:graphicData uri="http://schemas.openxmlformats.org/drawingml/2006/table">
            <a:tbl>
              <a:tblPr/>
              <a:tblGrid>
                <a:gridCol w="3891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0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i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0-36 Ay Çocuklar İçin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i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Eğitim Programı</a:t>
                      </a:r>
                      <a:endParaRPr lang="tr-TR" sz="2000" b="1" i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36-72 Ay Çocuklar İçin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Okul Öncesi Eğitim Programı</a:t>
                      </a:r>
                      <a:endParaRPr lang="tr-T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4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i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Ortak</a:t>
                      </a:r>
                      <a:r>
                        <a:rPr lang="tr-TR" sz="2400" b="1" i="1" baseline="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Özellikler</a:t>
                      </a:r>
                      <a:endParaRPr lang="tr-TR" sz="2400" b="1" i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712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Sarmaldır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Dengelidir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Esnektir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Oyun temellidir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Keşfederek öğrenme önceliklidir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Değerlendirme süreci çok yönlüdür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Ailenin eğitime katılımı önemlidir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Uyarlanabilir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Sarmaldır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Dengelidir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Esnektir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Oyun temellidir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Keşfederek öğrenme önceliklidir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Değerlendirme süreci çok yönlüdür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Ailenin eğitimi ve katılımı önemlidir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Özel gereksinimli çocuklar için uyarlamalara yer vermektedir.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i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Faklı Özellikler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902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Gelişimseldir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Bütüncüldür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Duyuların geliştirilmesi ön plandadır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Etkileşim temellidir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Güvenli ve çocuk dostu ortamların düzenlenmesi önemlidir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Bireysel ve küçük grup etkinliklerine yer verilmesini gerektirir.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>
                          <a:latin typeface="Times New Roman"/>
                        </a:rPr>
                        <a:t>Eğitimciye özgürlük tanır.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Çocuk merkezlidir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Eklektiktir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Yaratıcılığın geliştirilmesi ön plandadır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Günlük yaşam deneyimlerini ve yakın çevre olanaklarının eğitim amaçlı kullanılmasını teşvik eder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Temalar/konular amaç değil araçtır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Öğrenme merkezleri önemlidir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Kültürel ve evrensel değerleri dikkate alır.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tr-TR" sz="1400" dirty="0">
                          <a:latin typeface="Times New Roman"/>
                        </a:rPr>
                        <a:t>Rehberlik hizmetlerine önem vermektedir.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19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sz="2800" b="1" i="1" dirty="0">
                <a:solidFill>
                  <a:srgbClr val="C00000"/>
                </a:solidFill>
              </a:rPr>
              <a:t>Sarmaldır;</a:t>
            </a:r>
            <a:endParaRPr lang="tr-TR" sz="2800" dirty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Okul öncesi dönemdeki çocukların hızlı gelişim ve değişim içinde olmaları ve öğrenmenin birikimli bir süreç olması bu yaklaşımın benimsenmesinin temel nedenidir.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800" dirty="0"/>
              <a:t>Okul öncesi dönemde çocukların belli bilgi, beceri, tutum ve davranışları kazanabilmeleri için bunların program boyunca tekrar tekrar ele alınması, farklı durum  ve etkinliklerle genişletilmesi gerekir.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2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pPr algn="just">
              <a:buNone/>
            </a:pPr>
            <a:r>
              <a:rPr lang="tr-TR" b="1" i="1" dirty="0"/>
              <a:t> </a:t>
            </a:r>
            <a:r>
              <a:rPr lang="tr-TR" b="1" i="1" dirty="0">
                <a:solidFill>
                  <a:srgbClr val="C00000"/>
                </a:solidFill>
              </a:rPr>
              <a:t>Dengelidir;</a:t>
            </a:r>
          </a:p>
          <a:p>
            <a:pPr algn="just">
              <a:buFont typeface="Wingdings" pitchFamily="2" charset="2"/>
              <a:buChar char="ü"/>
            </a:pPr>
            <a:r>
              <a:rPr lang="tr-TR" dirty="0"/>
              <a:t>Eğitim planları hazırlanırken  her gelişim alanından kazanım ve gösterge seçilmesi ve bunların  dengeli bir şekilde ele alınması gerekmektedir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772816"/>
            <a:ext cx="8280920" cy="4525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400" dirty="0">
                <a:solidFill>
                  <a:srgbClr val="C00000"/>
                </a:solidFill>
              </a:rPr>
              <a:t> </a:t>
            </a:r>
            <a:r>
              <a:rPr lang="tr-TR" sz="2800" b="1" i="1" u="sng" dirty="0">
                <a:solidFill>
                  <a:srgbClr val="C00000"/>
                </a:solidFill>
              </a:rPr>
              <a:t>Esnektir</a:t>
            </a:r>
            <a:r>
              <a:rPr lang="tr-TR" sz="2800" b="1" i="1" dirty="0">
                <a:solidFill>
                  <a:srgbClr val="C00000"/>
                </a:solidFill>
              </a:rPr>
              <a:t>:</a:t>
            </a:r>
            <a:endParaRPr lang="tr-TR" sz="2800" b="1" dirty="0">
              <a:solidFill>
                <a:srgbClr val="C00000"/>
              </a:solidFill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tr-TR" sz="2400" b="1" dirty="0"/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/>
              <a:t>Program; çocuğun, fiziksel çevrenin ve ailenin değişen özelliklerine göre uyarlanmaya ve bireyselleştirilmeye uygundur. 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400" b="1" dirty="0"/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b="1" dirty="0"/>
              <a:t>Öğretmenin, ortaya çıkabilecek günlük ve anlık değişimlere göre eğitim sürecinde gerekli düzenlemeler yapabilmesine fırsat vermektedir.</a:t>
            </a:r>
          </a:p>
        </p:txBody>
      </p:sp>
      <p:sp>
        <p:nvSpPr>
          <p:cNvPr id="8202" name="Rectangle 3"/>
          <p:cNvSpPr>
            <a:spLocks noChangeArrowheads="1"/>
          </p:cNvSpPr>
          <p:nvPr/>
        </p:nvSpPr>
        <p:spPr bwMode="auto">
          <a:xfrm>
            <a:off x="609600" y="1395413"/>
            <a:ext cx="8001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381000" y="1395413"/>
            <a:ext cx="838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tr-TR" b="1">
              <a:latin typeface="Calibri" pitchFamily="34" charset="0"/>
            </a:endParaRPr>
          </a:p>
        </p:txBody>
      </p:sp>
      <p:sp>
        <p:nvSpPr>
          <p:cNvPr id="14" name="Başlık 5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Programın  Temel Özellikleri</a:t>
            </a:r>
            <a:br>
              <a:rPr lang="tr-T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43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151</TotalTime>
  <Words>1650</Words>
  <Application>Microsoft Office PowerPoint</Application>
  <PresentationFormat>Ekran Gösterisi (4:3)</PresentationFormat>
  <Paragraphs>325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4" baseType="lpstr">
      <vt:lpstr>Arial</vt:lpstr>
      <vt:lpstr>Calibri</vt:lpstr>
      <vt:lpstr>Constantia</vt:lpstr>
      <vt:lpstr>Symbol</vt:lpstr>
      <vt:lpstr>Times New Roman</vt:lpstr>
      <vt:lpstr>Wingdings</vt:lpstr>
      <vt:lpstr>Wingdings 2</vt:lpstr>
      <vt:lpstr>Kağıt</vt:lpstr>
      <vt:lpstr>OKUL ÖNCESİ EĞİTİM ROGRAMLARI-I</vt:lpstr>
      <vt:lpstr> OKUL ÖNCESİ EĞİTİM PROGRAMININ TANITIMI </vt:lpstr>
      <vt:lpstr> OKUL ÖNCESİ EĞİTİM PROGRAMININ TANITIMI </vt:lpstr>
      <vt:lpstr> OKUL ÖNCESİ EĞİTİM PROGRAMININ TANITIMI </vt:lpstr>
      <vt:lpstr> OKUL ÖNCESİ EĞİTİM PROGRAMININ TANITIMI </vt:lpstr>
      <vt:lpstr>Programın  Temel Özellikleri </vt:lpstr>
      <vt:lpstr>Programın  Temel Özellikleri </vt:lpstr>
      <vt:lpstr>Programın  Temel Özellikleri </vt:lpstr>
      <vt:lpstr>     Programın  Temel Özellikleri </vt:lpstr>
      <vt:lpstr> </vt:lpstr>
      <vt:lpstr>   </vt:lpstr>
      <vt:lpstr> </vt:lpstr>
      <vt:lpstr>     Programın  Temel Özellikleri </vt:lpstr>
      <vt:lpstr>     Programın  Temel Özellikleri </vt:lpstr>
      <vt:lpstr>Programın  Temel Özellikleri </vt:lpstr>
      <vt:lpstr>Programın  Temel Özellikleri</vt:lpstr>
      <vt:lpstr>Programın  Temel Özellikleri</vt:lpstr>
      <vt:lpstr>Programın  Temel Özellikleri</vt:lpstr>
      <vt:lpstr>Programın  Temel Özellikleri</vt:lpstr>
      <vt:lpstr>Programın  Temel Özellikleri </vt:lpstr>
      <vt:lpstr>Programın  Temel Özellikleri</vt:lpstr>
      <vt:lpstr>     Programın  Temel Özellikleri </vt:lpstr>
      <vt:lpstr>     Programın  Temel Özellikleri </vt:lpstr>
      <vt:lpstr>Programın  Temel Özellikleri </vt:lpstr>
      <vt:lpstr>Programın  Temel Özellikleri </vt:lpstr>
      <vt:lpstr> </vt:lpstr>
      <vt:lpstr>  </vt:lpstr>
      <vt:lpstr>     Programın  Temel Özellikleri </vt:lpstr>
      <vt:lpstr>     Programın  Temel Özellikleri </vt:lpstr>
      <vt:lpstr>Programın  Temel Özellikleri </vt:lpstr>
      <vt:lpstr>    </vt:lpstr>
      <vt:lpstr>     Programın  Temel Özellikleri </vt:lpstr>
      <vt:lpstr>    </vt:lpstr>
      <vt:lpstr>     Programın  Temel Özellikleri </vt:lpstr>
      <vt:lpstr>     Programın  Temel Özellikleri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23</cp:revision>
  <dcterms:created xsi:type="dcterms:W3CDTF">2013-09-22T16:02:41Z</dcterms:created>
  <dcterms:modified xsi:type="dcterms:W3CDTF">2020-05-03T22:53:23Z</dcterms:modified>
</cp:coreProperties>
</file>