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71" r:id="rId11"/>
    <p:sldId id="268" r:id="rId12"/>
    <p:sldId id="267" r:id="rId13"/>
    <p:sldId id="266" r:id="rId14"/>
    <p:sldId id="265" r:id="rId15"/>
    <p:sldId id="264" r:id="rId16"/>
    <p:sldId id="263" r:id="rId17"/>
    <p:sldId id="272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946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0405B-36CF-4287-BCB8-75352B8D83EF}" type="datetimeFigureOut">
              <a:rPr lang="tr-TR" smtClean="0"/>
              <a:t>1.03.2020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55996-B896-4D34-A699-1535F02286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621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55996-B896-4D34-A699-1535F022863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1730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55996-B896-4D34-A699-1535F022863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609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55996-B896-4D34-A699-1535F0228632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8626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0062-7A8A-43FF-AB64-B9E4AA94310C}" type="datetimeFigureOut">
              <a:rPr lang="tr-TR" smtClean="0"/>
              <a:t>1.03.2020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E1D5-1EAA-4E26-8B63-AC86839EF6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711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0062-7A8A-43FF-AB64-B9E4AA94310C}" type="datetimeFigureOut">
              <a:rPr lang="tr-TR" smtClean="0"/>
              <a:t>1.03.2020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E1D5-1EAA-4E26-8B63-AC86839EF6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914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0062-7A8A-43FF-AB64-B9E4AA94310C}" type="datetimeFigureOut">
              <a:rPr lang="tr-TR" smtClean="0"/>
              <a:t>1.03.2020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E1D5-1EAA-4E26-8B63-AC86839EF6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2883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0062-7A8A-43FF-AB64-B9E4AA94310C}" type="datetimeFigureOut">
              <a:rPr lang="tr-TR" smtClean="0"/>
              <a:t>1.03.2020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E1D5-1EAA-4E26-8B63-AC86839EF6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867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0062-7A8A-43FF-AB64-B9E4AA94310C}" type="datetimeFigureOut">
              <a:rPr lang="tr-TR" smtClean="0"/>
              <a:t>1.03.2020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E1D5-1EAA-4E26-8B63-AC86839EF6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9739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0062-7A8A-43FF-AB64-B9E4AA94310C}" type="datetimeFigureOut">
              <a:rPr lang="tr-TR" smtClean="0"/>
              <a:t>1.03.2020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E1D5-1EAA-4E26-8B63-AC86839EF6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3576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0062-7A8A-43FF-AB64-B9E4AA94310C}" type="datetimeFigureOut">
              <a:rPr lang="tr-TR" smtClean="0"/>
              <a:t>1.03.2020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E1D5-1EAA-4E26-8B63-AC86839EF6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2933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0062-7A8A-43FF-AB64-B9E4AA94310C}" type="datetimeFigureOut">
              <a:rPr lang="tr-TR" smtClean="0"/>
              <a:t>1.03.2020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E1D5-1EAA-4E26-8B63-AC86839EF6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5602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0062-7A8A-43FF-AB64-B9E4AA94310C}" type="datetimeFigureOut">
              <a:rPr lang="tr-TR" smtClean="0"/>
              <a:t>1.03.2020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E1D5-1EAA-4E26-8B63-AC86839EF6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586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0062-7A8A-43FF-AB64-B9E4AA94310C}" type="datetimeFigureOut">
              <a:rPr lang="tr-TR" smtClean="0"/>
              <a:t>1.03.2020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E1D5-1EAA-4E26-8B63-AC86839EF6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727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0062-7A8A-43FF-AB64-B9E4AA94310C}" type="datetimeFigureOut">
              <a:rPr lang="tr-TR" smtClean="0"/>
              <a:t>1.03.2020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E1D5-1EAA-4E26-8B63-AC86839EF6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860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0062-7A8A-43FF-AB64-B9E4AA94310C}" type="datetimeFigureOut">
              <a:rPr lang="tr-TR" smtClean="0"/>
              <a:t>1.03.2020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E1D5-1EAA-4E26-8B63-AC86839EF6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808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0062-7A8A-43FF-AB64-B9E4AA94310C}" type="datetimeFigureOut">
              <a:rPr lang="tr-TR" smtClean="0"/>
              <a:t>1.03.2020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E1D5-1EAA-4E26-8B63-AC86839EF6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167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0062-7A8A-43FF-AB64-B9E4AA94310C}" type="datetimeFigureOut">
              <a:rPr lang="tr-TR" smtClean="0"/>
              <a:t>1.03.2020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E1D5-1EAA-4E26-8B63-AC86839EF6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555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0062-7A8A-43FF-AB64-B9E4AA94310C}" type="datetimeFigureOut">
              <a:rPr lang="tr-TR" smtClean="0"/>
              <a:t>1.03.2020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E1D5-1EAA-4E26-8B63-AC86839EF6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579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0062-7A8A-43FF-AB64-B9E4AA94310C}" type="datetimeFigureOut">
              <a:rPr lang="tr-TR" smtClean="0"/>
              <a:t>1.03.2020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E1D5-1EAA-4E26-8B63-AC86839EF6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855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9F70062-7A8A-43FF-AB64-B9E4AA94310C}" type="datetimeFigureOut">
              <a:rPr lang="tr-TR" smtClean="0"/>
              <a:t>1.03.2020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AFBE1D5-1EAA-4E26-8B63-AC86839EF6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662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9F70062-7A8A-43FF-AB64-B9E4AA94310C}" type="datetimeFigureOut">
              <a:rPr lang="tr-TR" smtClean="0"/>
              <a:t>1.03.2020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AFBE1D5-1EAA-4E26-8B63-AC86839EF6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84139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2.wdp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microsoft.com/office/2007/relationships/hdphoto" Target="../media/hdphoto2.wdp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microsoft.com/office/2007/relationships/hdphoto" Target="../media/hdphoto2.wdp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microsoft.com/office/2007/relationships/hdphoto" Target="../media/hdphoto2.wdp"/><Relationship Id="rId7" Type="http://schemas.openxmlformats.org/officeDocument/2006/relationships/image" Target="../media/image5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microsoft.com/office/2007/relationships/hdphoto" Target="../media/hdphoto2.wdp"/><Relationship Id="rId7" Type="http://schemas.openxmlformats.org/officeDocument/2006/relationships/image" Target="../media/image6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ython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thsisfun.com/algebra/matrix-determinant.html" TargetMode="External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harpenSoften amount="-20000"/>
                    </a14:imgEffect>
                    <a14:imgEffect>
                      <a14:colorTemperature colorTemp="7206"/>
                    </a14:imgEffect>
                    <a14:imgEffect>
                      <a14:saturation sat="66000"/>
                    </a14:imgEffect>
                    <a14:imgEffect>
                      <a14:brightnessContrast bright="21000" contrast="-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382" y="904672"/>
            <a:ext cx="11099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latin typeface="Californian FB" panose="0207040306080B030204" pitchFamily="18" charset="0"/>
                <a:ea typeface="Cambria Math" panose="02040503050406030204" pitchFamily="18" charset="0"/>
              </a:rPr>
              <a:t>A</a:t>
            </a:r>
            <a:r>
              <a:rPr lang="en-US" sz="2400" b="1" i="1" dirty="0">
                <a:solidFill>
                  <a:schemeClr val="bg1"/>
                </a:solidFill>
                <a:latin typeface="Californian FB" panose="0207040306080B030204" pitchFamily="18" charset="0"/>
                <a:ea typeface="Cambria Math" panose="02040503050406030204" pitchFamily="18" charset="0"/>
              </a:rPr>
              <a:t>NKARA UNIVERSITY</a:t>
            </a:r>
            <a:br>
              <a:rPr lang="en-US" sz="2400" b="1" i="1" dirty="0">
                <a:solidFill>
                  <a:schemeClr val="bg1"/>
                </a:solidFill>
                <a:latin typeface="Californian FB" panose="0207040306080B030204" pitchFamily="18" charset="0"/>
                <a:ea typeface="Cambria Math" panose="02040503050406030204" pitchFamily="18" charset="0"/>
              </a:rPr>
            </a:br>
            <a:r>
              <a:rPr lang="en-US" sz="2400" b="1" i="1" dirty="0">
                <a:solidFill>
                  <a:schemeClr val="bg1"/>
                </a:solidFill>
                <a:latin typeface="Californian FB" panose="0207040306080B030204" pitchFamily="18" charset="0"/>
                <a:ea typeface="Cambria Math" panose="02040503050406030204" pitchFamily="18" charset="0"/>
              </a:rPr>
              <a:t>DEPARTMENT OF ENERGY ENGINEERING</a:t>
            </a:r>
            <a:br>
              <a:rPr lang="en-US" sz="2400" b="1" i="1" dirty="0">
                <a:solidFill>
                  <a:schemeClr val="bg1"/>
                </a:solidFill>
                <a:latin typeface="Californian FB" panose="0207040306080B030204" pitchFamily="18" charset="0"/>
                <a:ea typeface="Cambria Math" panose="02040503050406030204" pitchFamily="18" charset="0"/>
              </a:rPr>
            </a:br>
            <a:r>
              <a:rPr lang="en-US" sz="2400" b="1" i="1" dirty="0">
                <a:solidFill>
                  <a:schemeClr val="bg1"/>
                </a:solidFill>
                <a:latin typeface="Californian FB" panose="0207040306080B030204" pitchFamily="18" charset="0"/>
                <a:ea typeface="Cambria Math" panose="02040503050406030204" pitchFamily="18" charset="0"/>
              </a:rPr>
              <a:t>NUMERICAL METHODS</a:t>
            </a:r>
            <a:endParaRPr lang="tr-TR" sz="2400" b="1" i="1" dirty="0">
              <a:solidFill>
                <a:schemeClr val="bg1"/>
              </a:solidFill>
              <a:latin typeface="Californian FB" panose="0207040306080B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Picture 8" descr="https://lh6.googleusercontent.com/3HI9CH_uIXqR2y7hTNCdRX5J3bv7NKX8ciNBoEm1NNHXnrgICZlrLkOACs9r7bmtM3vECBJ67eKfMZ7gQnOhi8NnM21uG0FJf_fVCjSojiuTdE5z1MbwYC_Wrk8GxJSCYrytydc21w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645" y="2812747"/>
            <a:ext cx="2030734" cy="20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03139" y="4843481"/>
            <a:ext cx="3696511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INSTRUCTOR</a:t>
            </a:r>
            <a:endParaRPr lang="tr-TR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spcBef>
                <a:spcPts val="1000"/>
              </a:spcBef>
            </a:pPr>
            <a:r>
              <a:rPr lang="tr-TR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DR. ÖZGÜR SELİMOĞLU</a:t>
            </a:r>
            <a:endParaRPr lang="tr-TR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harpenSoften amount="-20000"/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1000" contrast="-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472" y="398834"/>
            <a:ext cx="1127435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second iteration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yields</a:t>
            </a: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the third iteration results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After five more iterations the results would agree with the exact solution x</a:t>
            </a:r>
            <a:r>
              <a:rPr lang="en-US" sz="1600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3,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1600" baseline="-25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x</a:t>
            </a:r>
            <a:r>
              <a:rPr lang="en-US" sz="1600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1 within five decimal places.</a:t>
            </a:r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479" y="737388"/>
            <a:ext cx="3052339" cy="1282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442" y="2815757"/>
            <a:ext cx="3310415" cy="127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sharpenSoften amount="-20000"/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1000" contrast="-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93387"/>
            <a:ext cx="1138136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Conjugate Gradient </a:t>
            </a:r>
            <a:r>
              <a:rPr lang="tr-TR" b="1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Method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600" b="1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Consider the problem of finding the vector </a:t>
            </a:r>
            <a:r>
              <a:rPr lang="en-US" sz="1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that minimizes the scalar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function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where the matrix </a:t>
            </a:r>
            <a:r>
              <a:rPr lang="en-US" sz="1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 symmetric and positive definite. Because f (</a:t>
            </a:r>
            <a:r>
              <a:rPr lang="en-US" sz="1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is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minimized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when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its gradient </a:t>
            </a:r>
            <a:r>
              <a:rPr lang="en-US" sz="1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∇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 = </a:t>
            </a:r>
            <a:r>
              <a:rPr lang="en-US" sz="1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Ax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− </a:t>
            </a:r>
            <a:r>
              <a:rPr lang="en-US" sz="1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 zero, we see that minimization is equivalent to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solving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                                                                                                                                         	 (1)</a:t>
            </a:r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   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Gradient methods accomplish the minimization by iteration, starting with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initial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vector </a:t>
            </a:r>
            <a:r>
              <a:rPr lang="en-US" sz="1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1600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Each iterative cycle k computes a refined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solution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				 (2)</a:t>
            </a:r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step length α</a:t>
            </a:r>
            <a:r>
              <a:rPr lang="en-US" sz="1600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is chosen so that </a:t>
            </a:r>
            <a:r>
              <a:rPr lang="en-US" sz="1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tr-TR" sz="1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baseline="-25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k+1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minimizes f (</a:t>
            </a:r>
            <a:r>
              <a:rPr lang="en-US" sz="1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tr-TR" sz="1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baseline="-25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k+1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in the search direction </a:t>
            </a:r>
            <a:r>
              <a:rPr lang="en-US" sz="1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tr-TR" sz="1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baseline="-25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.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That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is, </a:t>
            </a:r>
            <a:r>
              <a:rPr lang="en-US" sz="1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tr-TR" sz="1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baseline="-25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k+1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must satisfy Eq.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):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				 (3)</a:t>
            </a: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Introducing the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residual</a:t>
            </a:r>
          </a:p>
          <a:p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			 </a:t>
            </a:r>
          </a:p>
          <a:p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			(4)</a:t>
            </a: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973" y="1537415"/>
            <a:ext cx="1695450" cy="428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980" y="2632526"/>
            <a:ext cx="685800" cy="314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3980" y="3653380"/>
            <a:ext cx="1447800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4455" y="4578497"/>
            <a:ext cx="1457325" cy="314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4480" y="5565434"/>
            <a:ext cx="106680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91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sharpenSoften amount="-20000"/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1000" contrast="-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204" y="447472"/>
            <a:ext cx="1102143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Eq. (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becomes α</a:t>
            </a:r>
            <a:r>
              <a:rPr lang="en-US" sz="1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As</a:t>
            </a:r>
            <a:r>
              <a:rPr lang="en-US" sz="1600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n-US" sz="1600" b="1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sz="1600" baseline="-250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. Pre-multiplying both sides by </a:t>
            </a:r>
            <a:r>
              <a:rPr lang="en-US" sz="1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tr-TR" sz="1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tr-TR" sz="1600" b="1" baseline="-25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en-US" sz="1600" baseline="30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solving for α</a:t>
            </a:r>
            <a:r>
              <a:rPr lang="en-US" sz="1600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we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obtain</a:t>
            </a: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				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(5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				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Or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more useful 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conjugate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gradient method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can be used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				</a:t>
            </a:r>
          </a:p>
          <a:p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			(6)</a:t>
            </a:r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constant βk is chosen so that the two successive search directions are conjugate to each other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meaning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				(7)</a:t>
            </a:r>
          </a:p>
          <a:p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great attraction of conjugate gradients is that minimization in one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conjugate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direction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does not undo previous minimizations (minimizations do not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interfere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with 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one another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).</a:t>
            </a: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Substituting </a:t>
            </a:r>
            <a:r>
              <a:rPr lang="en-US" sz="1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sz="1600" i="1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en-US" sz="1600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+1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from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Eq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into Eq.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),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get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which yields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899" y="1954015"/>
            <a:ext cx="1666875" cy="323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1123" y="2925133"/>
            <a:ext cx="1114425" cy="400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6308" y="4697640"/>
            <a:ext cx="1924050" cy="466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0622" y="5978321"/>
            <a:ext cx="1495425" cy="638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2071" y="856403"/>
            <a:ext cx="11525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55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sharpenSoften amount="-20000"/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1000" contrast="-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834" y="437745"/>
            <a:ext cx="11430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u="sng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Example:</a:t>
            </a:r>
            <a:r>
              <a:rPr lang="tr-TR" sz="1600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Solve the equation by  The Conjugate 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Gradient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Method</a:t>
            </a: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tr-TR" sz="1600" u="sng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Solution:</a:t>
            </a:r>
            <a:r>
              <a:rPr lang="tr-TR" sz="1600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conjugate gradient method should converge after three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iterations.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Choosing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again for the starting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vector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dirty="0" smtClean="0"/>
          </a:p>
          <a:p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computations outlined in the text proceed as follows: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b="1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tr-TR" sz="1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First Iteration</a:t>
            </a: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u="sng" dirty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061" y="841502"/>
            <a:ext cx="2343505" cy="7541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0199" y="2120375"/>
            <a:ext cx="1385078" cy="419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8946" y="3275945"/>
            <a:ext cx="3355574" cy="755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0905" y="3275945"/>
            <a:ext cx="1316257" cy="755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0869" y="4711292"/>
            <a:ext cx="2991728" cy="785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5667" y="4781790"/>
            <a:ext cx="4006732" cy="599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1602" y="5964527"/>
            <a:ext cx="3700159" cy="715157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5526542" y="3444692"/>
            <a:ext cx="1702340" cy="41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ight Arrow 10"/>
          <p:cNvSpPr/>
          <p:nvPr/>
        </p:nvSpPr>
        <p:spPr>
          <a:xfrm>
            <a:off x="4997793" y="4903594"/>
            <a:ext cx="1232677" cy="400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own Arrow 11"/>
          <p:cNvSpPr/>
          <p:nvPr/>
        </p:nvSpPr>
        <p:spPr>
          <a:xfrm>
            <a:off x="8464752" y="4277798"/>
            <a:ext cx="408561" cy="3537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011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harpenSoften amount="-20000"/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1000" contrast="-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196" y="330740"/>
            <a:ext cx="11488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Second </a:t>
            </a:r>
            <a:r>
              <a:rPr lang="tr-TR" sz="1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Iteration</a:t>
            </a:r>
          </a:p>
          <a:p>
            <a:endParaRPr lang="tr-TR" sz="16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015" y="661480"/>
            <a:ext cx="5108727" cy="7687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0015" y="1688895"/>
            <a:ext cx="5108727" cy="561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4877" y="2509059"/>
            <a:ext cx="4796248" cy="783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2438" y="3469301"/>
            <a:ext cx="3758524" cy="805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1608" y="4471486"/>
            <a:ext cx="969625" cy="480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1717" y="5058131"/>
            <a:ext cx="4709408" cy="778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1717" y="6040289"/>
            <a:ext cx="4709409" cy="7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90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harpenSoften amount="-20000"/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1000" contrast="-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8834" y="389106"/>
            <a:ext cx="11459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Third Iteration</a:t>
            </a:r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475" y="727660"/>
            <a:ext cx="5171760" cy="872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3103" y="1803285"/>
            <a:ext cx="1279821" cy="513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134" y="2461469"/>
            <a:ext cx="5171760" cy="925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0099" y="3537606"/>
            <a:ext cx="5545830" cy="896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2217" y="4727867"/>
            <a:ext cx="4369145" cy="837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9666" y="5768776"/>
            <a:ext cx="1154249" cy="63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6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harpenSoften amount="-20000"/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1000" contrast="-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379" y="369651"/>
            <a:ext cx="1143972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solution x</a:t>
            </a:r>
            <a:r>
              <a:rPr lang="en-US" sz="1600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is correct to almost five decimal places. The small discrepancy may be caused by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round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off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errors in the computations.</a:t>
            </a:r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044" y="2542735"/>
            <a:ext cx="4632393" cy="740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3494" y="1350059"/>
            <a:ext cx="6011492" cy="78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0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harpenSoften amount="-20000"/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1000" contrast="-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9030" y="1663430"/>
            <a:ext cx="107587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1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unito"/>
                <a:sym typeface="Nunito"/>
              </a:rPr>
              <a:t>REFERENCES</a:t>
            </a:r>
          </a:p>
          <a:p>
            <a:pPr lvl="0"/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Jaan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Kiusalaas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“Numerical Methods in Engineering with Python 3”,3rd Edition, Cambridge, NY, 2013</a:t>
            </a:r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S.C. </a:t>
            </a:r>
            <a:r>
              <a:rPr lang="en-US" sz="16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Chapra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and R.P. </a:t>
            </a:r>
            <a:r>
              <a:rPr lang="en-US" sz="16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Canale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“Numerical Methods for Engineers”, 6th ed., McGraw-Hill,, NY, 2010</a:t>
            </a:r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u="sng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unito"/>
                <a:sym typeface="Nunito"/>
                <a:hlinkClick r:id="rId4"/>
              </a:rPr>
              <a:t>www.python.org</a:t>
            </a:r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Nunito"/>
              <a:sym typeface="Nunito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51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harpenSoften amount="-20000"/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1000" contrast="-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6851" y="1313234"/>
            <a:ext cx="106420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CONTENTS</a:t>
            </a:r>
            <a:endParaRPr lang="tr-TR" b="1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b="0" dirty="0" smtClean="0">
              <a:solidFill>
                <a:schemeClr val="bg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Linear Algebraic </a:t>
            </a:r>
            <a:r>
              <a:rPr lang="en-US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equations</a:t>
            </a:r>
            <a:endParaRPr lang="tr-TR" b="1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/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tr-TR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c) 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Matrix </a:t>
            </a:r>
            <a:r>
              <a:rPr lang="tr-TR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nversion</a:t>
            </a:r>
            <a:endParaRPr lang="tr-TR" sz="3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tr-TR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d) 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Iterative </a:t>
            </a: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Methods</a:t>
            </a:r>
            <a:endParaRPr lang="tr-TR" sz="3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171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harpenSoften amount="-20000"/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1000" contrast="-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382" y="778213"/>
            <a:ext cx="11177081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Matrix </a:t>
            </a:r>
            <a:r>
              <a:rPr lang="tr-TR" b="1" u="sng" dirty="0" smtClean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b="1" u="sng" dirty="0" err="1" smtClean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nversion</a:t>
            </a:r>
            <a:endParaRPr lang="tr-TR" b="1" u="sng" dirty="0" smtClean="0">
              <a:solidFill>
                <a:schemeClr val="accent6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1"/>
            <a:endParaRPr lang="tr-TR" b="1" u="sng" dirty="0">
              <a:solidFill>
                <a:schemeClr val="accent6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Computing the inverse of a matrix and solving simultaneous equations are related 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tasks</a:t>
            </a:r>
            <a:r>
              <a:rPr lang="tr-TR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!</a:t>
            </a:r>
            <a:endParaRPr lang="tr-TR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This 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method can be applied only when the coefficient matrix is a square matrix (</a:t>
            </a:r>
            <a:r>
              <a:rPr lang="tr-TR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 </a:t>
            </a:r>
            <a:r>
              <a:rPr lang="tr-TR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tr-TR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n) 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and non-singular.</a:t>
            </a:r>
            <a:endParaRPr kumimoji="0" lang="tr-TR" altLang="tr-T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Consider the matrix equation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AX=I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where A is a square matrix and 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non</a:t>
            </a:r>
            <a:r>
              <a:rPr lang="tr-TR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singular</a:t>
            </a: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Since A is 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non</a:t>
            </a:r>
            <a:r>
              <a:rPr lang="tr-TR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singular</a:t>
            </a: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 A</a:t>
            </a:r>
            <a:r>
              <a:rPr lang="en-US" baseline="30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−1</a:t>
            </a: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exists and A</a:t>
            </a:r>
            <a:r>
              <a:rPr lang="en-US" baseline="30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−1</a:t>
            </a: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A = AA</a:t>
            </a:r>
            <a:r>
              <a:rPr lang="en-US" baseline="30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−1</a:t>
            </a: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= I. </a:t>
            </a:r>
            <a:endParaRPr lang="tr-TR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Pre</a:t>
            </a:r>
            <a:r>
              <a:rPr lang="tr-TR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tr-TR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multiplying </a:t>
            </a: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both sides of </a:t>
            </a:r>
            <a:r>
              <a:rPr lang="tr-TR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AX=I 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by</a:t>
            </a: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A</a:t>
            </a:r>
            <a:r>
              <a:rPr lang="en-US" baseline="30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−1</a:t>
            </a: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we get A</a:t>
            </a:r>
            <a:r>
              <a:rPr lang="en-US" baseline="30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−1</a:t>
            </a: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( AX ) = A</a:t>
            </a:r>
            <a:r>
              <a:rPr lang="en-US" baseline="30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−</a:t>
            </a:r>
            <a:r>
              <a:rPr lang="en-US" baseline="30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tr-TR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That is, ( A</a:t>
            </a:r>
            <a:r>
              <a:rPr lang="en-US" baseline="30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−1</a:t>
            </a: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A) X = A</a:t>
            </a:r>
            <a:r>
              <a:rPr lang="en-US" baseline="30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−</a:t>
            </a:r>
            <a:r>
              <a:rPr lang="en-US" baseline="30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tr-TR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endParaRPr lang="tr-TR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Hence</a:t>
            </a: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we get X = A</a:t>
            </a:r>
            <a:r>
              <a:rPr lang="en-US" baseline="30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−</a:t>
            </a:r>
            <a:r>
              <a:rPr lang="en-US" baseline="30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tr-TR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Inversion of A is equivalent to solving </a:t>
            </a:r>
            <a:r>
              <a:rPr lang="en-US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Ax</a:t>
            </a:r>
            <a:r>
              <a:rPr lang="en-US" baseline="-25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b</a:t>
            </a:r>
            <a:r>
              <a:rPr lang="en-US" baseline="-25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with </a:t>
            </a:r>
            <a:r>
              <a:rPr lang="en-US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1, 2, . . . , n , where b</a:t>
            </a:r>
            <a:r>
              <a:rPr lang="en-US" baseline="-25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is the </a:t>
            </a:r>
            <a:r>
              <a:rPr lang="en-US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tr-TR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en-US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column of </a:t>
            </a:r>
            <a:r>
              <a:rPr lang="tr-TR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tr-TR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Assuming 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that LU</a:t>
            </a:r>
            <a:r>
              <a:rPr lang="tr-TR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decomposition is employed in the solution, the solution phase (forward and back substitution) must be repeated n times, once for each b</a:t>
            </a:r>
            <a:r>
              <a:rPr lang="en-US" baseline="-25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.</a:t>
            </a:r>
            <a:r>
              <a:rPr lang="tr-TR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Since 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computation 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 proportional to n</a:t>
            </a:r>
            <a:r>
              <a:rPr lang="en-US" baseline="30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for the decomposition phase and n</a:t>
            </a:r>
            <a:r>
              <a:rPr lang="en-US" baseline="30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for each vector of the solution phase, of inversion is considerably more difficult than the solution of Ax = b (single constant vector b).</a:t>
            </a:r>
            <a:endParaRPr lang="tr-TR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1" algn="just"/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harpenSoften amount="-20000"/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1000" contrast="-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64204" y="447472"/>
                <a:ext cx="11184100" cy="627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u="sng" dirty="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Example:</a:t>
                </a:r>
                <a:r>
                  <a:rPr lang="tr-TR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Solve the following linear equation by inversion method.</a:t>
                </a:r>
              </a:p>
              <a:p>
                <a:endParaRPr lang="tr-TR" u="sng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2x-y+3z = 9</a:t>
                </a: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x+y+z = 6</a:t>
                </a: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x-y+z =2</a:t>
                </a:r>
              </a:p>
              <a:p>
                <a:pPr algn="ctr"/>
                <a:endParaRPr lang="tr-TR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tr-TR" u="sng" dirty="0" smtClean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Solution:</a:t>
                </a:r>
                <a:r>
                  <a:rPr lang="tr-TR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First we have to write the given equation in the form AX=B. Here X represents the unknown variables. A represent coefficient of the variables and B represents constants.</a:t>
                </a:r>
              </a:p>
              <a:p>
                <a:endParaRPr lang="tr-TR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tr-TR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tr-TR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tr-TR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tr-TR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tr-TR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tr-TR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tr-TR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tr-TR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=2[(1x1)-(-1x1)]-(-1)[(1x1)-(1x1)]+3[(1x-1)-(1x1)]]</a:t>
                </a:r>
              </a:p>
              <a:p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=2[2]+1[0]+3[-2]</a:t>
                </a:r>
              </a:p>
              <a:p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=4+0-6</a:t>
                </a:r>
              </a:p>
              <a:p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-2 </a:t>
                </a:r>
                <a14:m>
                  <m:oMath xmlns:m="http://schemas.openxmlformats.org/officeDocument/2006/math">
                    <m:r>
                      <a:rPr lang="tr-TR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</a:p>
              <a:p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Since A is a non singular matrix. A</a:t>
                </a:r>
                <a:r>
                  <a:rPr lang="tr-TR" sz="1600" baseline="30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exists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tr-TR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04" y="447472"/>
                <a:ext cx="11184100" cy="6278642"/>
              </a:xfrm>
              <a:prstGeom prst="rect">
                <a:avLst/>
              </a:prstGeom>
              <a:blipFill>
                <a:blip r:embed="rId4"/>
                <a:stretch>
                  <a:fillRect l="-491" t="-583" b="-19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44" y="2965712"/>
            <a:ext cx="2750219" cy="865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3769" y="3067290"/>
            <a:ext cx="2023828" cy="899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0117" y="5362426"/>
            <a:ext cx="4991100" cy="10096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647466" y="2965712"/>
            <a:ext cx="4991100" cy="100105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solve this, we have to </a:t>
            </a:r>
            <a:r>
              <a:rPr lang="tr-TR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apply </a:t>
            </a:r>
            <a:r>
              <a:rPr lang="tr-TR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formula  X=A</a:t>
            </a:r>
            <a:r>
              <a:rPr lang="tr-TR" baseline="30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-1</a:t>
            </a:r>
            <a:r>
              <a:rPr lang="tr-TR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9722734" y="3148314"/>
            <a:ext cx="254643" cy="250153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10070501" y="3150243"/>
            <a:ext cx="254643" cy="250153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0391777" y="3148314"/>
            <a:ext cx="254643" cy="250153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ight Arrow 12"/>
          <p:cNvSpPr/>
          <p:nvPr/>
        </p:nvSpPr>
        <p:spPr>
          <a:xfrm rot="5400000">
            <a:off x="9509435" y="4238746"/>
            <a:ext cx="1167624" cy="85170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dirty="0">
                <a:solidFill>
                  <a:schemeClr val="bg1"/>
                </a:solidFill>
              </a:rPr>
              <a:t>matrix determinant</a:t>
            </a:r>
          </a:p>
        </p:txBody>
      </p:sp>
      <p:sp>
        <p:nvSpPr>
          <p:cNvPr id="2" name="Rectangle 1"/>
          <p:cNvSpPr/>
          <p:nvPr/>
        </p:nvSpPr>
        <p:spPr>
          <a:xfrm>
            <a:off x="564204" y="4602455"/>
            <a:ext cx="8609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hlinkClick r:id="rId8"/>
              </a:rPr>
              <a:t>https://www.mathsisfun.com/algebra/matrix-determinant.html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8144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sharpenSoften amount="-20000"/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1000" contrast="-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93539" y="430483"/>
                <a:ext cx="11539960" cy="6314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tr-TR" baseline="30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  <a:r>
                  <a:rPr lang="tr-TR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tr-TR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tr-TR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adj A</a:t>
                </a:r>
              </a:p>
              <a:p>
                <a:endParaRPr lang="tr-TR" sz="1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Actions to find </a:t>
                </a:r>
                <a:r>
                  <a:rPr lang="tr-TR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djoint 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A:  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Minor 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matris                               Cofactor matrix</a:t>
                </a:r>
                <a:r>
                  <a:rPr lang="tr-TR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Transposition </a:t>
                </a:r>
                <a:r>
                  <a:rPr lang="tr-TR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of cofactor matrix</a:t>
                </a:r>
                <a:endParaRPr lang="tr-TR" sz="1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tr-TR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tr-TR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Clr>
                    <a:schemeClr val="bg1"/>
                  </a:buClr>
                </a:pPr>
                <a:endParaRPr lang="tr-TR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Clr>
                    <a:schemeClr val="bg1"/>
                  </a:buClr>
                </a:pPr>
                <a:r>
                  <a:rPr lang="tr-TR" sz="16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tr-TR" sz="16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11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=(1x1)-(-1x1)=2          </a:t>
                </a:r>
                <a:r>
                  <a:rPr lang="tr-TR" sz="16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tr-TR" sz="1600" b="1" baseline="-25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12</a:t>
                </a:r>
                <a:r>
                  <a:rPr lang="tr-TR" sz="16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=(1x1)-(1x1)=0      </a:t>
                </a:r>
                <a:r>
                  <a:rPr lang="tr-TR" sz="16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tr-TR" sz="1600" b="1" baseline="-25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13</a:t>
                </a:r>
                <a:r>
                  <a:rPr lang="tr-TR" sz="16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=(1x-1)-(1x1)=-2 </a:t>
                </a:r>
              </a:p>
              <a:p>
                <a:pPr>
                  <a:buClr>
                    <a:schemeClr val="bg1"/>
                  </a:buClr>
                </a:pPr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Clr>
                    <a:schemeClr val="bg1"/>
                  </a:buClr>
                </a:pPr>
                <a:endParaRPr lang="tr-TR" sz="1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Clr>
                    <a:schemeClr val="bg1"/>
                  </a:buClr>
                </a:pPr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Clr>
                    <a:schemeClr val="bg1"/>
                  </a:buClr>
                </a:pPr>
                <a:r>
                  <a:rPr lang="tr-TR" sz="16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tr-TR" sz="16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21</a:t>
                </a:r>
                <a:r>
                  <a:rPr lang="tr-TR" sz="16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=(-1x1)-(-1x3)=2         </a:t>
                </a:r>
                <a:r>
                  <a:rPr lang="tr-TR" sz="16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tr-TR" sz="16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22</a:t>
                </a:r>
                <a:r>
                  <a:rPr lang="tr-TR" sz="16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=(2x1)-(3x1)=-1    </a:t>
                </a:r>
                <a:r>
                  <a:rPr lang="tr-TR" sz="16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tr-TR" sz="16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tr-TR" sz="1600" b="1" baseline="-25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23 </a:t>
                </a:r>
                <a:r>
                  <a:rPr lang="tr-TR" sz="16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=(-1x2)-(-1x1)=-1</a:t>
                </a:r>
              </a:p>
              <a:p>
                <a:pPr>
                  <a:buClr>
                    <a:schemeClr val="bg1"/>
                  </a:buClr>
                </a:pPr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Clr>
                    <a:schemeClr val="bg1"/>
                  </a:buClr>
                </a:pPr>
                <a:endParaRPr lang="tr-TR" sz="1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Clr>
                    <a:schemeClr val="bg1"/>
                  </a:buClr>
                </a:pPr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Clr>
                    <a:schemeClr val="bg1"/>
                  </a:buClr>
                </a:pPr>
                <a:r>
                  <a:rPr lang="tr-TR" sz="16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tr-TR" sz="1600" b="1" baseline="-25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31 </a:t>
                </a:r>
                <a:r>
                  <a:rPr lang="tr-TR" sz="16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=(-1x1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)-(1x3)=-4          </a:t>
                </a:r>
                <a:r>
                  <a:rPr lang="tr-TR" sz="16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tr-TR" sz="1600" b="1" baseline="-25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32</a:t>
                </a:r>
                <a:r>
                  <a:rPr lang="tr-TR" sz="16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=(2x1)-(3x1)=-1    </a:t>
                </a:r>
                <a:r>
                  <a:rPr lang="tr-TR" sz="16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tr-TR" sz="1600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33</a:t>
                </a:r>
                <a:r>
                  <a:rPr lang="tr-TR" sz="16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 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(2x1)-(-1x1)=3</a:t>
                </a:r>
              </a:p>
              <a:p>
                <a:pPr>
                  <a:buClr>
                    <a:schemeClr val="bg1"/>
                  </a:buClr>
                </a:pPr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Clr>
                    <a:schemeClr val="bg1"/>
                  </a:buClr>
                </a:pPr>
                <a:endParaRPr lang="tr-TR" sz="1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Clr>
                    <a:schemeClr val="bg1"/>
                  </a:buClr>
                </a:pPr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Clr>
                    <a:schemeClr val="bg1"/>
                  </a:buClr>
                </a:pPr>
                <a:endParaRPr lang="tr-TR" sz="1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Clr>
                    <a:schemeClr val="bg1"/>
                  </a:buClr>
                </a:pPr>
                <a:endParaRPr lang="tr-TR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tr-TR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tr-TR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tr-TR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39" y="430483"/>
                <a:ext cx="11539960" cy="6314934"/>
              </a:xfrm>
              <a:prstGeom prst="rect">
                <a:avLst/>
              </a:prstGeom>
              <a:blipFill>
                <a:blip r:embed="rId5"/>
                <a:stretch>
                  <a:fillRect l="-3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173884" y="416689"/>
            <a:ext cx="1782501" cy="625033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952" y="2081546"/>
            <a:ext cx="1609725" cy="781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6798" y="2081546"/>
            <a:ext cx="1609725" cy="781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8137" y="2081546"/>
            <a:ext cx="1609725" cy="781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953" y="3154908"/>
            <a:ext cx="1609725" cy="738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7343" y="3154907"/>
            <a:ext cx="1609725" cy="7388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08138" y="3159597"/>
            <a:ext cx="1609725" cy="7388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29550" y="4083090"/>
            <a:ext cx="1613522" cy="8036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08138" y="4083089"/>
            <a:ext cx="1609725" cy="8036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55173" y="5274686"/>
            <a:ext cx="2962275" cy="105329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376216" y="1318943"/>
            <a:ext cx="797668" cy="204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ight Arrow 14"/>
          <p:cNvSpPr/>
          <p:nvPr/>
        </p:nvSpPr>
        <p:spPr>
          <a:xfrm>
            <a:off x="7262597" y="1318942"/>
            <a:ext cx="797668" cy="204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9952" y="4083089"/>
            <a:ext cx="164782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8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harpenSoften amount="-20000"/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1000" contrast="-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14010" y="408562"/>
                <a:ext cx="11575914" cy="658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Cofactor matrix =&gt; A</a:t>
                </a:r>
                <a:r>
                  <a:rPr lang="tr-TR" sz="1400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ij</a:t>
                </a:r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=(-1)</a:t>
                </a:r>
                <a:r>
                  <a:rPr lang="tr-TR" sz="1400" baseline="30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(i+j)</a:t>
                </a:r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tr-TR" sz="1400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ij</a:t>
                </a:r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</a:t>
                </a:r>
                <a:r>
                  <a:rPr lang="tr-TR" sz="1400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[minor matrix]  x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sz="1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tr-TR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r>
                                <a:rPr lang="tr-TR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e>
                            <m:e>
                              <m:r>
                                <a:rPr lang="tr-TR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e>
                          </m:mr>
                          <m:mr>
                            <m:e>
                              <m:r>
                                <a:rPr lang="tr-TR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e>
                            <m:e>
                              <m:r>
                                <a:rPr lang="tr-TR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r>
                                <a:rPr lang="tr-TR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e>
                          </m:mr>
                          <m:mr>
                            <m:e>
                              <m:r>
                                <a:rPr lang="tr-TR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r>
                                <a:rPr lang="tr-TR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e>
                            <m:e>
                              <m:r>
                                <a:rPr lang="tr-TR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tr-TR" sz="1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endParaRPr lang="tr-TR" sz="1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 algn="ctr"/>
                <a:endParaRPr lang="tr-TR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</a:t>
                </a:r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Cofactor matrix=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sz="1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tr-TR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2</m:t>
                              </m:r>
                            </m:e>
                            <m:e>
                              <m:r>
                                <a:rPr lang="tr-TR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0</m:t>
                              </m:r>
                            </m:e>
                            <m:e>
                              <m:r>
                                <a:rPr lang="tr-TR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tr-TR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2</m:t>
                              </m:r>
                            </m:e>
                            <m:e>
                              <m:r>
                                <a:rPr lang="tr-TR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tr-TR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tr-TR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tr-TR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tr-TR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1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tr-TR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r>
                                <a:rPr lang="tr-TR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e>
                            <m:e>
                              <m:r>
                                <a:rPr lang="tr-TR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e>
                          </m:mr>
                          <m:mr>
                            <m:e>
                              <m:r>
                                <a:rPr lang="tr-TR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e>
                            <m:e>
                              <m:r>
                                <a:rPr lang="tr-TR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r>
                                <a:rPr lang="tr-TR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e>
                          </m:mr>
                          <m:mr>
                            <m:e>
                              <m:r>
                                <a:rPr lang="tr-TR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r>
                                <a:rPr lang="tr-TR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e>
                            <m:e>
                              <m:r>
                                <a:rPr lang="tr-TR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1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tr-TR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2</m:t>
                              </m:r>
                            </m:e>
                            <m:e>
                              <m:r>
                                <a:rPr lang="tr-TR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0</m:t>
                              </m:r>
                            </m:e>
                            <m:e>
                              <m:r>
                                <a:rPr lang="tr-TR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tr-TR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tr-TR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tr-TR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1</m:t>
                              </m:r>
                            </m:e>
                          </m:mr>
                          <m:mr>
                            <m:e>
                              <m:r>
                                <a:rPr lang="tr-TR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tr-TR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1</m:t>
                              </m:r>
                            </m:e>
                            <m:e>
                              <m:r>
                                <a:rPr lang="tr-TR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tr-TR" sz="1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tr-TR" sz="1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tr-TR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tr-TR" sz="1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Adj A = Transposition </a:t>
                </a:r>
                <a:r>
                  <a:rPr lang="tr-TR" sz="1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of </a:t>
                </a:r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cofactor matrix</a:t>
                </a: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endParaRPr lang="tr-TR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endParaRPr lang="tr-TR" sz="14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endParaRPr lang="tr-TR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tr-TR" sz="1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(The </a:t>
                </a:r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determinant of A)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tr-TR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tr-TR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tr-TR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tr-TR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tr-TR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1</m:t>
                              </m:r>
                            </m:e>
                            <m:e>
                              <m:r>
                                <a:rPr lang="tr-TR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tr-TR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tr-TR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tr-TR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tr-TR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tr-TR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tr-TR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tr-TR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tr-TR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1</m:t>
                              </m:r>
                            </m:e>
                            <m:e>
                              <m:r>
                                <a:rPr lang="tr-TR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tr-TR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[(2x1x1)+(-1x1x3)+(-1x1x1)]-[(3x1x1)+(-1x1x2)+(-1x1x1)] =-2</a:t>
                </a:r>
              </a:p>
              <a:p>
                <a:pPr lvl="1"/>
                <a:endParaRPr lang="tr-TR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endParaRPr lang="tr-TR" sz="14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tr-TR" sz="1600" baseline="30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tr-TR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adj A                                                                                                            A</a:t>
                </a:r>
                <a:r>
                  <a:rPr lang="tr-TR" sz="1600" baseline="30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1</m:t>
                        </m:r>
                      </m:num>
                      <m:den>
                        <m:r>
                          <a:rPr lang="tr-TR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sz="16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tr-TR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2</m:t>
                              </m:r>
                            </m:e>
                            <m:e>
                              <m:r>
                                <a:rPr lang="tr-TR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tr-TR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tr-TR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0</m:t>
                              </m:r>
                            </m:e>
                            <m:e>
                              <m:r>
                                <a:rPr lang="tr-TR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tr-TR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1</m:t>
                              </m:r>
                            </m:e>
                          </m:mr>
                          <m:mr>
                            <m:e>
                              <m:r>
                                <a:rPr lang="tr-TR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tr-TR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1</m:t>
                              </m:r>
                            </m:e>
                            <m:e>
                              <m:r>
                                <a:rPr lang="tr-TR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1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tr-TR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tr-TR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1</m:t>
                              </m:r>
                            </m:e>
                            <m:e>
                              <m:r>
                                <a:rPr lang="tr-TR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2</m:t>
                              </m:r>
                            </m:e>
                          </m:mr>
                          <m:mr>
                            <m:e>
                              <m:r>
                                <a:rPr lang="tr-TR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1/2</m:t>
                              </m:r>
                            </m:e>
                            <m:e>
                              <m:r>
                                <a:rPr lang="tr-TR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−1/2</m:t>
                              </m:r>
                            </m:e>
                          </m:mr>
                          <m:mr>
                            <m:e>
                              <m:r>
                                <a:rPr lang="tr-TR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tr-TR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−1/2</m:t>
                              </m:r>
                            </m:e>
                            <m:e>
                              <m:r>
                                <a:rPr lang="tr-TR" sz="1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−3/2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tr-TR" sz="14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tr-TR" sz="14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 =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tr-TR" sz="1600" baseline="30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1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sz="1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tr-TR" sz="1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1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tr-TR" sz="1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1</m:t>
                              </m:r>
                            </m:e>
                            <m:e>
                              <m:r>
                                <a:rPr lang="tr-TR" sz="1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2</m:t>
                              </m:r>
                            </m:e>
                          </m:mr>
                          <m:mr>
                            <m:e>
                              <m:r>
                                <a:rPr lang="tr-TR" sz="1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sz="1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1/2</m:t>
                              </m:r>
                            </m:e>
                            <m:e>
                              <m:r>
                                <a:rPr lang="tr-TR" sz="1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−1/2</m:t>
                              </m:r>
                            </m:e>
                          </m:mr>
                          <m:mr>
                            <m:e>
                              <m:r>
                                <a:rPr lang="tr-TR" sz="1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tr-TR" sz="1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−1/2</m:t>
                              </m:r>
                            </m:e>
                            <m:e>
                              <m:r>
                                <a:rPr lang="tr-TR" sz="1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−3/2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tr-TR" sz="14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tr-TR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tr-TR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tr-TR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                     	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16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tr-TR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tr-TR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tr-TR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1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16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tr-TR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tr-TR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tr-TR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10" y="408562"/>
                <a:ext cx="11575914" cy="65847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8103139" y="408562"/>
            <a:ext cx="2937753" cy="8463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!!!!!!</a:t>
            </a:r>
            <a:r>
              <a:rPr lang="en-US" sz="1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The minor matrix is multiplied by the plus / minus matrix.</a:t>
            </a:r>
            <a:endParaRPr lang="tr-TR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795399" y="610409"/>
            <a:ext cx="1177045" cy="345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       </a:t>
            </a: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399" y="2517930"/>
            <a:ext cx="1691359" cy="69749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867959" y="2712186"/>
            <a:ext cx="1413126" cy="363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3171217" y="3618689"/>
            <a:ext cx="924128" cy="5503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80945" y="3832698"/>
            <a:ext cx="914400" cy="578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71217" y="4046706"/>
            <a:ext cx="924128" cy="5808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171218" y="3604183"/>
            <a:ext cx="933855" cy="5398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180945" y="3832698"/>
            <a:ext cx="914400" cy="53662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180945" y="4046706"/>
            <a:ext cx="914401" cy="57741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>
            <a:off x="3333604" y="5247076"/>
            <a:ext cx="2947481" cy="359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Right Arrow 24"/>
          <p:cNvSpPr/>
          <p:nvPr/>
        </p:nvSpPr>
        <p:spPr>
          <a:xfrm>
            <a:off x="4705204" y="6226517"/>
            <a:ext cx="1575881" cy="363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Right Arrow 25"/>
          <p:cNvSpPr/>
          <p:nvPr/>
        </p:nvSpPr>
        <p:spPr>
          <a:xfrm>
            <a:off x="3779197" y="661480"/>
            <a:ext cx="491246" cy="243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     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24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harpenSoften amount="-20000"/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1000" contrast="-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383" y="466928"/>
            <a:ext cx="11293813" cy="6060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3" name="TextBox 2"/>
          <p:cNvSpPr txBox="1"/>
          <p:nvPr/>
        </p:nvSpPr>
        <p:spPr>
          <a:xfrm>
            <a:off x="486383" y="398834"/>
            <a:ext cx="1129381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Iterative </a:t>
            </a:r>
            <a:r>
              <a:rPr lang="tr-TR" b="1" u="sng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Methods:</a:t>
            </a:r>
          </a:p>
          <a:p>
            <a:endParaRPr lang="tr-TR" sz="1600" b="1" u="sng" dirty="0" smtClean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characteristic of these methods is that they compute the solution with a finite number of operations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Gauss-Seidel Method</a:t>
            </a:r>
            <a:r>
              <a:rPr lang="en-US" sz="1600" u="sng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tr-TR" sz="1600" u="sng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600" u="sng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equations </a:t>
            </a:r>
            <a:r>
              <a:rPr lang="en-US" sz="1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Ax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US" sz="1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are in scalar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notation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u="sng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u="sng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u="sng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u="sng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Extracting the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term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containing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1600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from the summation sign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yields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u="sng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u="sng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u="sng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u="sng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Solving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 x</a:t>
            </a:r>
            <a:r>
              <a:rPr lang="en-US" sz="1600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we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get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u="sng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u="sng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u="sng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u="sng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last equation suggests the following iterative scheme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u="sng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u="sng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				</a:t>
            </a:r>
            <a:r>
              <a:rPr lang="tr-TR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(1)</a:t>
            </a:r>
          </a:p>
          <a:p>
            <a:endParaRPr lang="tr-TR" sz="1600" u="sng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138" y="2223910"/>
            <a:ext cx="2252968" cy="5675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210" y="3563365"/>
            <a:ext cx="2933092" cy="6784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6895" y="4634981"/>
            <a:ext cx="3252788" cy="8887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4210" y="5887889"/>
            <a:ext cx="2933092" cy="83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harpenSoften amount="-20000"/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1000" contrast="-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47471" y="437745"/>
                <a:ext cx="11322996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start by choosing the starting vector x. If a good guess for the solution is not available, x can be chosen randomly. Equation (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then used to </a:t>
                </a:r>
                <a:r>
                  <a:rPr lang="en-US" sz="16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recompute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each element of x, always using the latest available values of </a:t>
                </a:r>
                <a:r>
                  <a:rPr lang="en-US" sz="16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1600" baseline="-25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j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. This completes one iteration cycle. The procedure is repeated until the changes in x between successive iteration cycles become sufficiently small.</a:t>
                </a:r>
              </a:p>
              <a:p>
                <a:pPr algn="just"/>
                <a:endParaRPr lang="en-US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Convergence of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Gauss-Seidel 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method can be improved by a technique known as relaxation. The aim is to take the new value of xi as a weighted average of its previous value and the value predicted by Eq.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). 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corresponding iterative formula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is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</a:p>
              <a:p>
                <a:pPr algn="just"/>
                <a:endParaRPr lang="tr-TR" sz="1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						(2)</a:t>
                </a:r>
              </a:p>
              <a:p>
                <a:pPr algn="just"/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endParaRPr lang="tr-TR" sz="1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 the weight ω is called the relaxation factor. It can be seen that if ω = 1,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no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relaxation 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takes place, because </a:t>
                </a:r>
                <a:r>
                  <a:rPr lang="en-US" sz="16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Eqs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produce the same result.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If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ω &lt;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Eq. (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2) 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represents interpolation between the old x</a:t>
                </a:r>
                <a:r>
                  <a:rPr lang="en-US" sz="1600" baseline="-25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the value given by Eq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). 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This is called under-relaxation. In cases where ω &gt; 1, we have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extrapolation,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or </a:t>
                </a:r>
                <a:r>
                  <a:rPr lang="tr-TR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over-relaxation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algn="just"/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tr-TR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tr-TR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tr-TR" sz="1600" b="0" i="1" baseline="300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tr-TR" sz="1600" b="0" i="1" baseline="3000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1600" b="0" i="1" baseline="3000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tr-TR" sz="1600" b="0" i="1" baseline="3000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_1</m:t>
                            </m:r>
                          </m:e>
                        </m:d>
                        <m:r>
                          <a:rPr lang="tr-TR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tr-TR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𝑥𝑘</m:t>
                        </m:r>
                      </m:e>
                    </m:d>
                  </m:oMath>
                </a14:m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be the magnitude of the change in </a:t>
                </a:r>
                <a:r>
                  <a:rPr lang="en-US" sz="16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 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during the </a:t>
                </a:r>
                <a:r>
                  <a:rPr lang="en-US" sz="1600" i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</a:t>
                </a:r>
                <a:r>
                  <a:rPr lang="tr-TR" sz="1600" i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iteration (carried out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without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relaxation 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[i.e., with </a:t>
                </a:r>
                <a:r>
                  <a:rPr lang="en-US" sz="1600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ω 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1]). If </a:t>
                </a:r>
                <a:r>
                  <a:rPr lang="en-US" sz="1600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 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sufficiently large (say </a:t>
                </a:r>
                <a:r>
                  <a:rPr lang="en-US" sz="1600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 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≥ 5), it can be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shown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that</a:t>
                </a:r>
                <a:r>
                  <a:rPr lang="tr-TR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an 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approximation of the optimal value of </a:t>
                </a:r>
                <a:r>
                  <a:rPr lang="en-US" sz="1600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ω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is</a:t>
                </a:r>
                <a:endParaRPr lang="tr-TR" sz="1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endParaRPr lang="tr-TR" sz="1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endParaRPr lang="tr-TR" sz="1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 p is a positive integer.</a:t>
                </a:r>
                <a:endParaRPr lang="tr-TR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71" y="437745"/>
                <a:ext cx="11322996" cy="6001643"/>
              </a:xfrm>
              <a:prstGeom prst="rect">
                <a:avLst/>
              </a:prstGeom>
              <a:blipFill>
                <a:blip r:embed="rId4"/>
                <a:stretch>
                  <a:fillRect l="-269" t="-407" r="-269" b="-30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4577" y="2265944"/>
            <a:ext cx="3808784" cy="869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5931" y="5216458"/>
            <a:ext cx="28860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sharpenSoften amount="-20000"/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1000" contrast="-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7472" y="408562"/>
            <a:ext cx="1138136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u="sng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Example: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Solve the equation by 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Gauss-Seidel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Method</a:t>
            </a: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u="sng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Solution</a:t>
            </a:r>
            <a:r>
              <a:rPr lang="tr-TR" sz="1600" u="sng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r>
              <a:rPr lang="en-US" sz="1600" u="sng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With the given data, the iteration formulas in </a:t>
            </a:r>
            <a:r>
              <a:rPr lang="en-US" sz="16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Eq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</a:t>
            </a:r>
            <a:r>
              <a:rPr lang="tr-TR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 </a:t>
            </a:r>
            <a:r>
              <a:rPr lang="tr-TR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become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Choosing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starting values x</a:t>
            </a:r>
            <a:r>
              <a:rPr lang="en-US" sz="1600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x</a:t>
            </a:r>
            <a:r>
              <a:rPr lang="en-US" sz="1600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x</a:t>
            </a:r>
            <a:r>
              <a:rPr lang="en-US" sz="1600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0, the first iteration gives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</a:t>
            </a:r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tr-TR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tr-TR" sz="1600" u="sng" dirty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0518" y="2562162"/>
            <a:ext cx="2523669" cy="76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0518" y="900036"/>
            <a:ext cx="2523669" cy="8551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9028" y="3511572"/>
            <a:ext cx="1683874" cy="1252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8754" y="5315076"/>
            <a:ext cx="1994098" cy="126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sh">
    <a:dk1>
      <a:sysClr val="windowText" lastClr="000000"/>
    </a:dk1>
    <a:lt1>
      <a:sysClr val="window" lastClr="FFFFFF"/>
    </a:lt1>
    <a:dk2>
      <a:srgbClr val="363D46"/>
    </a:dk2>
    <a:lt2>
      <a:srgbClr val="EBEBEB"/>
    </a:lt2>
    <a:accent1>
      <a:srgbClr val="6F6F6F"/>
    </a:accent1>
    <a:accent2>
      <a:srgbClr val="BFBFA5"/>
    </a:accent2>
    <a:accent3>
      <a:srgbClr val="DCD084"/>
    </a:accent3>
    <a:accent4>
      <a:srgbClr val="E7BF5F"/>
    </a:accent4>
    <a:accent5>
      <a:srgbClr val="E9A039"/>
    </a:accent5>
    <a:accent6>
      <a:srgbClr val="CF7133"/>
    </a:accent6>
    <a:hlink>
      <a:srgbClr val="F28943"/>
    </a:hlink>
    <a:folHlink>
      <a:srgbClr val="F1B76C"/>
    </a:folHlink>
  </a:clrScheme>
</a:themeOverride>
</file>

<file path=ppt/theme/themeOverride2.xml><?xml version="1.0" encoding="utf-8"?>
<a:themeOverride xmlns:a="http://schemas.openxmlformats.org/drawingml/2006/main">
  <a:clrScheme name="Mesh">
    <a:dk1>
      <a:sysClr val="windowText" lastClr="000000"/>
    </a:dk1>
    <a:lt1>
      <a:sysClr val="window" lastClr="FFFFFF"/>
    </a:lt1>
    <a:dk2>
      <a:srgbClr val="363D46"/>
    </a:dk2>
    <a:lt2>
      <a:srgbClr val="EBEBEB"/>
    </a:lt2>
    <a:accent1>
      <a:srgbClr val="6F6F6F"/>
    </a:accent1>
    <a:accent2>
      <a:srgbClr val="BFBFA5"/>
    </a:accent2>
    <a:accent3>
      <a:srgbClr val="DCD084"/>
    </a:accent3>
    <a:accent4>
      <a:srgbClr val="E7BF5F"/>
    </a:accent4>
    <a:accent5>
      <a:srgbClr val="E9A039"/>
    </a:accent5>
    <a:accent6>
      <a:srgbClr val="CF7133"/>
    </a:accent6>
    <a:hlink>
      <a:srgbClr val="F28943"/>
    </a:hlink>
    <a:folHlink>
      <a:srgbClr val="F1B7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</TotalTime>
  <Words>641</Words>
  <Application>Microsoft Office PowerPoint</Application>
  <PresentationFormat>Widescreen</PresentationFormat>
  <Paragraphs>261</Paragraphs>
  <Slides>17</Slides>
  <Notes>3</Notes>
  <HiddenSlides>6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Californian FB</vt:lpstr>
      <vt:lpstr>Cambria Math</vt:lpstr>
      <vt:lpstr>Century Gothic</vt:lpstr>
      <vt:lpstr>Nunito</vt:lpstr>
      <vt:lpstr>Times New Roman</vt:lpstr>
      <vt:lpstr>Wingdings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OSUser</dc:creator>
  <cp:lastModifiedBy>Ozgur Selimoglu</cp:lastModifiedBy>
  <cp:revision>49</cp:revision>
  <dcterms:created xsi:type="dcterms:W3CDTF">2020-02-24T08:28:43Z</dcterms:created>
  <dcterms:modified xsi:type="dcterms:W3CDTF">2020-03-01T09:42:20Z</dcterms:modified>
</cp:coreProperties>
</file>