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2"/>
  </p:notesMasterIdLst>
  <p:sldIdLst>
    <p:sldId id="256" r:id="rId2"/>
    <p:sldId id="257" r:id="rId3"/>
    <p:sldId id="279" r:id="rId4"/>
    <p:sldId id="280" r:id="rId5"/>
    <p:sldId id="281" r:id="rId6"/>
    <p:sldId id="282" r:id="rId7"/>
    <p:sldId id="283" r:id="rId8"/>
    <p:sldId id="284" r:id="rId9"/>
    <p:sldId id="285" r:id="rId10"/>
    <p:sldId id="286" r:id="rId11"/>
    <p:sldId id="291" r:id="rId12"/>
    <p:sldId id="287" r:id="rId13"/>
    <p:sldId id="288" r:id="rId14"/>
    <p:sldId id="290" r:id="rId15"/>
    <p:sldId id="289"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7" r:id="rId38"/>
    <p:sldId id="318" r:id="rId39"/>
    <p:sldId id="319" r:id="rId40"/>
    <p:sldId id="320" r:id="rId41"/>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8" autoAdjust="0"/>
    <p:restoredTop sz="95596" autoAdjust="0"/>
  </p:normalViewPr>
  <p:slideViewPr>
    <p:cSldViewPr>
      <p:cViewPr varScale="1">
        <p:scale>
          <a:sx n="74" d="100"/>
          <a:sy n="74" d="100"/>
        </p:scale>
        <p:origin x="49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3</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276248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5</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8</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30381C-49C0-437A-98B2-D79F4180836C}" type="datetimeFigureOut">
              <a:rPr lang="tr-TR" smtClean="0"/>
              <a:t>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3634624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30381C-49C0-437A-98B2-D79F4180836C}" type="datetimeFigureOut">
              <a:rPr lang="tr-TR" smtClean="0"/>
              <a:t>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1296629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30381C-49C0-437A-98B2-D79F4180836C}" type="datetimeFigureOut">
              <a:rPr lang="tr-TR" smtClean="0"/>
              <a:t>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378741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30381C-49C0-437A-98B2-D79F4180836C}" type="datetimeFigureOut">
              <a:rPr lang="tr-TR" smtClean="0"/>
              <a:t>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3083406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30381C-49C0-437A-98B2-D79F4180836C}" type="datetimeFigureOut">
              <a:rPr lang="tr-TR" smtClean="0"/>
              <a:t>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1132976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30381C-49C0-437A-98B2-D79F4180836C}" type="datetimeFigureOut">
              <a:rPr lang="tr-TR" smtClean="0"/>
              <a:t>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29072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30381C-49C0-437A-98B2-D79F4180836C}" type="datetimeFigureOut">
              <a:rPr lang="tr-TR" smtClean="0"/>
              <a:t>7.12.2019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346615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30381C-49C0-437A-98B2-D79F4180836C}" type="datetimeFigureOut">
              <a:rPr lang="tr-TR" smtClean="0"/>
              <a:t>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236674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0381C-49C0-437A-98B2-D79F4180836C}" type="datetimeFigureOut">
              <a:rPr lang="tr-TR" smtClean="0"/>
              <a:t>7.12.2019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79531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30381C-49C0-437A-98B2-D79F4180836C}" type="datetimeFigureOut">
              <a:rPr lang="tr-TR" smtClean="0"/>
              <a:t>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2405767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30381C-49C0-437A-98B2-D79F4180836C}" type="datetimeFigureOut">
              <a:rPr lang="tr-TR" smtClean="0"/>
              <a:t>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3A6D403-D64D-4F80-8233-FA05CD4E4CB0}" type="slidenum">
              <a:rPr lang="tr-TR" smtClean="0"/>
              <a:t>‹#›</a:t>
            </a:fld>
            <a:endParaRPr lang="tr-TR"/>
          </a:p>
        </p:txBody>
      </p:sp>
    </p:spTree>
    <p:extLst>
      <p:ext uri="{BB962C8B-B14F-4D97-AF65-F5344CB8AC3E}">
        <p14:creationId xmlns:p14="http://schemas.microsoft.com/office/powerpoint/2010/main" val="766726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0381C-49C0-437A-98B2-D79F4180836C}" type="datetimeFigureOut">
              <a:rPr lang="tr-TR" smtClean="0"/>
              <a:t>7.12.2019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A6D403-D64D-4F80-8233-FA05CD4E4CB0}" type="slidenum">
              <a:rPr lang="tr-TR" smtClean="0"/>
              <a:t>‹#›</a:t>
            </a:fld>
            <a:endParaRPr lang="tr-TR"/>
          </a:p>
        </p:txBody>
      </p:sp>
    </p:spTree>
    <p:extLst>
      <p:ext uri="{BB962C8B-B14F-4D97-AF65-F5344CB8AC3E}">
        <p14:creationId xmlns:p14="http://schemas.microsoft.com/office/powerpoint/2010/main" val="108411959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smtClean="0">
                <a:solidFill>
                  <a:schemeClr val="tx1"/>
                </a:solidFill>
              </a:rPr>
              <a:t>BAHÇE ÜRÜNLERİ </a:t>
            </a:r>
            <a:br>
              <a:rPr lang="tr-TR" b="1" dirty="0" smtClean="0">
                <a:solidFill>
                  <a:schemeClr val="tx1"/>
                </a:solidFill>
              </a:rPr>
            </a:br>
            <a:r>
              <a:rPr lang="tr-TR" b="1" dirty="0" smtClean="0">
                <a:solidFill>
                  <a:schemeClr val="tx1"/>
                </a:solidFill>
              </a:rPr>
              <a:t>ve </a:t>
            </a:r>
            <a:br>
              <a:rPr lang="tr-TR" b="1" dirty="0" smtClean="0">
                <a:solidFill>
                  <a:schemeClr val="tx1"/>
                </a:solidFill>
              </a:rPr>
            </a:br>
            <a:r>
              <a:rPr lang="tr-TR" b="1" dirty="0" smtClean="0">
                <a:solidFill>
                  <a:schemeClr val="tx1"/>
                </a:solidFill>
              </a:rPr>
              <a:t>GENEL ÖZELLİKLERİ</a:t>
            </a:r>
            <a:endParaRPr lang="tr-TR" b="1" dirty="0">
              <a:solidFill>
                <a:schemeClr val="tx1"/>
              </a:solidFill>
            </a:endParaRPr>
          </a:p>
        </p:txBody>
      </p:sp>
      <p:sp>
        <p:nvSpPr>
          <p:cNvPr id="2053" name="Rectangle 5"/>
          <p:cNvSpPr>
            <a:spLocks noGrp="1" noChangeArrowheads="1"/>
          </p:cNvSpPr>
          <p:nvPr>
            <p:ph type="subTitle" idx="1"/>
          </p:nvPr>
        </p:nvSpPr>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C00000"/>
                </a:solidFill>
              </a:rPr>
              <a:t>ÜRÜNÜN ÖZELLİKLERİ</a:t>
            </a:r>
            <a:endParaRPr lang="tr-TR" dirty="0">
              <a:solidFill>
                <a:srgbClr val="C00000"/>
              </a:solidFill>
            </a:endParaRPr>
          </a:p>
        </p:txBody>
      </p:sp>
      <p:sp>
        <p:nvSpPr>
          <p:cNvPr id="4" name="İçerik Yer Tutucusu 2"/>
          <p:cNvSpPr txBox="1">
            <a:spLocks/>
          </p:cNvSpPr>
          <p:nvPr/>
        </p:nvSpPr>
        <p:spPr bwMode="auto">
          <a:xfrm>
            <a:off x="495300" y="16288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50000"/>
              </a:lnSpc>
              <a:buFont typeface="+mj-lt"/>
              <a:buAutoNum type="arabicPeriod"/>
            </a:pPr>
            <a:r>
              <a:rPr lang="tr-TR" sz="2400" dirty="0" smtClean="0"/>
              <a:t>Bahçe bitkilerinin genel özellikleri</a:t>
            </a:r>
          </a:p>
          <a:p>
            <a:pPr marL="457200" indent="-457200">
              <a:lnSpc>
                <a:spcPct val="150000"/>
              </a:lnSpc>
              <a:buFont typeface="+mj-lt"/>
              <a:buAutoNum type="arabicPeriod"/>
            </a:pPr>
            <a:r>
              <a:rPr lang="tr-TR" sz="2400" dirty="0" smtClean="0"/>
              <a:t>Yapı ve organların gelişimi</a:t>
            </a:r>
          </a:p>
          <a:p>
            <a:pPr marL="457200" indent="-457200">
              <a:lnSpc>
                <a:spcPct val="150000"/>
              </a:lnSpc>
              <a:buFont typeface="+mj-lt"/>
              <a:buAutoNum type="arabicPeriod"/>
            </a:pPr>
            <a:r>
              <a:rPr lang="tr-TR" sz="2400" dirty="0" smtClean="0"/>
              <a:t>Biyokimyasal yapı ve değişimi</a:t>
            </a:r>
          </a:p>
          <a:p>
            <a:pPr marL="457200" indent="-457200">
              <a:lnSpc>
                <a:spcPct val="150000"/>
              </a:lnSpc>
              <a:buFont typeface="+mj-lt"/>
              <a:buAutoNum type="arabicPeriod"/>
            </a:pPr>
            <a:r>
              <a:rPr lang="tr-TR" sz="2400" dirty="0" smtClean="0"/>
              <a:t>Fizyolojik gelişmeler</a:t>
            </a:r>
            <a:endParaRPr lang="tr-TR" sz="2400" dirty="0"/>
          </a:p>
        </p:txBody>
      </p:sp>
    </p:spTree>
    <p:extLst>
      <p:ext uri="{BB962C8B-B14F-4D97-AF65-F5344CB8AC3E}">
        <p14:creationId xmlns:p14="http://schemas.microsoft.com/office/powerpoint/2010/main" val="3065196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dirty="0" smtClean="0">
                <a:solidFill>
                  <a:srgbClr val="C00000"/>
                </a:solidFill>
              </a:rPr>
              <a:t>A-Bahçe Bitkilerinin Yapısal Özellikleri</a:t>
            </a:r>
            <a:endParaRPr lang="tr-TR" sz="3600" dirty="0">
              <a:solidFill>
                <a:srgbClr val="C00000"/>
              </a:solidFill>
            </a:endParaRPr>
          </a:p>
        </p:txBody>
      </p:sp>
      <p:sp>
        <p:nvSpPr>
          <p:cNvPr id="4" name="İçerik Yer Tutucusu 2"/>
          <p:cNvSpPr>
            <a:spLocks noGrp="1"/>
          </p:cNvSpPr>
          <p:nvPr>
            <p:ph idx="1"/>
          </p:nvPr>
        </p:nvSpPr>
        <p:spPr>
          <a:xfrm>
            <a:off x="381000" y="1628800"/>
            <a:ext cx="8458200" cy="4721696"/>
          </a:xfrm>
        </p:spPr>
        <p:txBody>
          <a:bodyPr>
            <a:normAutofit/>
          </a:bodyPr>
          <a:lstStyle/>
          <a:p>
            <a:pPr marL="0" indent="0" algn="just">
              <a:lnSpc>
                <a:spcPct val="150000"/>
              </a:lnSpc>
              <a:buNone/>
              <a:defRPr/>
            </a:pPr>
            <a:r>
              <a:rPr lang="tr-TR" sz="2400" dirty="0"/>
              <a:t>Yaş meyve ve sebzelerin genel yapıları üç sistemden </a:t>
            </a:r>
            <a:r>
              <a:rPr lang="tr-TR" sz="2400" dirty="0" smtClean="0"/>
              <a:t>oluşmaktadır</a:t>
            </a:r>
            <a:r>
              <a:rPr lang="tr-TR" sz="2400" dirty="0"/>
              <a:t>;</a:t>
            </a:r>
          </a:p>
          <a:p>
            <a:pPr marL="514350" indent="-514350" algn="just">
              <a:lnSpc>
                <a:spcPct val="150000"/>
              </a:lnSpc>
              <a:buFont typeface="Wingdings 2"/>
              <a:buAutoNum type="arabicPeriod"/>
              <a:defRPr/>
            </a:pPr>
            <a:r>
              <a:rPr lang="tr-TR" sz="2400" dirty="0"/>
              <a:t>Dış Koruyucu Örtü</a:t>
            </a:r>
          </a:p>
          <a:p>
            <a:pPr marL="514350" indent="-514350" algn="just">
              <a:lnSpc>
                <a:spcPct val="150000"/>
              </a:lnSpc>
              <a:buFont typeface="Wingdings 2"/>
              <a:buAutoNum type="arabicPeriod"/>
              <a:defRPr/>
            </a:pPr>
            <a:r>
              <a:rPr lang="tr-TR" sz="2400" dirty="0"/>
              <a:t>Bazal Sistem</a:t>
            </a:r>
          </a:p>
          <a:p>
            <a:pPr marL="514350" indent="-514350" algn="just">
              <a:lnSpc>
                <a:spcPct val="150000"/>
              </a:lnSpc>
              <a:buFont typeface="Wingdings 2"/>
              <a:buAutoNum type="arabicPeriod"/>
              <a:defRPr/>
            </a:pPr>
            <a:r>
              <a:rPr lang="tr-TR" sz="2400" dirty="0"/>
              <a:t>İletim Sistemi </a:t>
            </a:r>
          </a:p>
          <a:p>
            <a:pPr algn="just">
              <a:lnSpc>
                <a:spcPct val="150000"/>
              </a:lnSpc>
            </a:pPr>
            <a:endParaRPr lang="tr-TR" sz="2400" dirty="0"/>
          </a:p>
        </p:txBody>
      </p:sp>
    </p:spTree>
    <p:extLst>
      <p:ext uri="{BB962C8B-B14F-4D97-AF65-F5344CB8AC3E}">
        <p14:creationId xmlns:p14="http://schemas.microsoft.com/office/powerpoint/2010/main" val="1242292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smtClean="0">
                <a:solidFill>
                  <a:srgbClr val="C00000"/>
                </a:solidFill>
              </a:rPr>
              <a:t>1. DIŞ KORUYUCU ÖRTÜ (DERMAL SİSTEM)</a:t>
            </a:r>
            <a:endParaRPr lang="tr-TR" sz="2800" dirty="0">
              <a:solidFill>
                <a:srgbClr val="C00000"/>
              </a:solidFill>
            </a:endParaRPr>
          </a:p>
        </p:txBody>
      </p:sp>
      <p:sp>
        <p:nvSpPr>
          <p:cNvPr id="4" name="İçerik Yer Tutucusu 2"/>
          <p:cNvSpPr>
            <a:spLocks noGrp="1"/>
          </p:cNvSpPr>
          <p:nvPr>
            <p:ph idx="1"/>
          </p:nvPr>
        </p:nvSpPr>
        <p:spPr>
          <a:xfrm>
            <a:off x="685800" y="1371600"/>
            <a:ext cx="8153400" cy="5486400"/>
          </a:xfrm>
        </p:spPr>
        <p:txBody>
          <a:bodyPr>
            <a:normAutofit/>
          </a:bodyPr>
          <a:lstStyle/>
          <a:p>
            <a:pPr marL="0" indent="0" algn="just">
              <a:lnSpc>
                <a:spcPct val="150000"/>
              </a:lnSpc>
              <a:buNone/>
              <a:defRPr/>
            </a:pPr>
            <a:r>
              <a:rPr lang="tr-TR" sz="2400" dirty="0"/>
              <a:t>Bitkilerin dış koruyucu örtüsü </a:t>
            </a:r>
            <a:r>
              <a:rPr lang="tr-TR" sz="2400" dirty="0" err="1"/>
              <a:t>epidermistir</a:t>
            </a:r>
            <a:r>
              <a:rPr lang="tr-TR" sz="2400" dirty="0"/>
              <a:t>. Bu, üzerindeki cansız </a:t>
            </a:r>
            <a:r>
              <a:rPr lang="tr-TR" sz="2400" dirty="0" err="1"/>
              <a:t>kütikula</a:t>
            </a:r>
            <a:r>
              <a:rPr lang="tr-TR" sz="2400" dirty="0"/>
              <a:t> ile birlikte birçok fiziksel ve </a:t>
            </a:r>
            <a:r>
              <a:rPr lang="tr-TR" sz="2400" dirty="0" err="1"/>
              <a:t>fiziko</a:t>
            </a:r>
            <a:r>
              <a:rPr lang="tr-TR" sz="2400" dirty="0"/>
              <a:t>-kimyasal olayları etkiler</a:t>
            </a:r>
            <a:r>
              <a:rPr lang="tr-TR" sz="2400" dirty="0" smtClean="0"/>
              <a:t>.</a:t>
            </a:r>
          </a:p>
          <a:p>
            <a:pPr marL="0" indent="0" algn="just">
              <a:lnSpc>
                <a:spcPct val="150000"/>
              </a:lnSpc>
              <a:buNone/>
              <a:defRPr/>
            </a:pPr>
            <a:endParaRPr lang="tr-TR" sz="2400" dirty="0"/>
          </a:p>
        </p:txBody>
      </p:sp>
    </p:spTree>
    <p:extLst>
      <p:ext uri="{BB962C8B-B14F-4D97-AF65-F5344CB8AC3E}">
        <p14:creationId xmlns:p14="http://schemas.microsoft.com/office/powerpoint/2010/main" val="2071425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371600"/>
            <a:ext cx="8458200" cy="5486400"/>
          </a:xfrm>
        </p:spPr>
        <p:txBody>
          <a:bodyPr/>
          <a:lstStyle/>
          <a:p>
            <a:pPr algn="just"/>
            <a:r>
              <a:rPr lang="tr-TR" sz="2400" dirty="0"/>
              <a:t>Özellikle gaz değişimi, su kaybı, iç dokuların böcek, patojen ve sert iklim zararlarından korunması (güneş zararları ve sıcaklık oynamalarına dayanma), aromatik maddelerin salgılanması, çeşitli kimyasal maddelerin dıştan içeriye alınması, epidermisin kontrolündedir</a:t>
            </a:r>
            <a:r>
              <a:rPr lang="tr-TR" sz="2400" dirty="0" smtClean="0"/>
              <a:t>.</a:t>
            </a:r>
          </a:p>
          <a:p>
            <a:pPr algn="just"/>
            <a:endParaRPr lang="tr-TR" sz="2400" dirty="0" smtClean="0"/>
          </a:p>
          <a:p>
            <a:pPr algn="just"/>
            <a:r>
              <a:rPr lang="tr-TR" sz="2400" dirty="0" err="1" smtClean="0"/>
              <a:t>Epidermis</a:t>
            </a:r>
            <a:r>
              <a:rPr lang="tr-TR" sz="2400" dirty="0" smtClean="0"/>
              <a:t> </a:t>
            </a:r>
            <a:r>
              <a:rPr lang="tr-TR" sz="2400" dirty="0"/>
              <a:t>altındaki </a:t>
            </a:r>
            <a:r>
              <a:rPr lang="tr-TR" sz="2400" dirty="0" err="1"/>
              <a:t>hipodermisle</a:t>
            </a:r>
            <a:r>
              <a:rPr lang="tr-TR" sz="2400" dirty="0"/>
              <a:t> birlikte kabuğu </a:t>
            </a:r>
            <a:r>
              <a:rPr lang="tr-TR" sz="2400" dirty="0" smtClean="0"/>
              <a:t>oluştururlar</a:t>
            </a:r>
          </a:p>
          <a:p>
            <a:pPr marL="0" indent="0" algn="just">
              <a:buNone/>
            </a:pPr>
            <a:r>
              <a:rPr lang="tr-TR" sz="2400" dirty="0" smtClean="0"/>
              <a:t> </a:t>
            </a:r>
          </a:p>
          <a:p>
            <a:pPr algn="just"/>
            <a:r>
              <a:rPr lang="tr-TR" sz="2400" dirty="0" smtClean="0"/>
              <a:t> </a:t>
            </a:r>
            <a:r>
              <a:rPr lang="tr-TR" sz="2400" dirty="0"/>
              <a:t>Çeşitli renk maddeleri bu iki tabaka arasında yoğun bir şekilde bulunur ve kabuk rengini verirler. </a:t>
            </a:r>
            <a:endParaRPr lang="tr-TR" sz="2400" dirty="0" smtClean="0"/>
          </a:p>
          <a:p>
            <a:pPr algn="just"/>
            <a:endParaRPr lang="tr-TR" sz="2400" dirty="0"/>
          </a:p>
        </p:txBody>
      </p:sp>
    </p:spTree>
    <p:extLst>
      <p:ext uri="{BB962C8B-B14F-4D97-AF65-F5344CB8AC3E}">
        <p14:creationId xmlns:p14="http://schemas.microsoft.com/office/powerpoint/2010/main" val="443206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371600"/>
            <a:ext cx="8458200" cy="5486400"/>
          </a:xfrm>
        </p:spPr>
        <p:txBody>
          <a:bodyPr/>
          <a:lstStyle/>
          <a:p>
            <a:pPr algn="just"/>
            <a:r>
              <a:rPr lang="tr-TR" sz="2400" dirty="0" smtClean="0"/>
              <a:t>Epidermisin üzerinde, iç-dış ortam bağlantılarını sağlayan </a:t>
            </a:r>
            <a:r>
              <a:rPr lang="tr-TR" sz="2400" dirty="0" err="1" smtClean="0"/>
              <a:t>stoma</a:t>
            </a:r>
            <a:r>
              <a:rPr lang="tr-TR" sz="2400" dirty="0" smtClean="0"/>
              <a:t> ve </a:t>
            </a:r>
            <a:r>
              <a:rPr lang="tr-TR" sz="2400" dirty="0" err="1" smtClean="0"/>
              <a:t>lentiseller</a:t>
            </a:r>
            <a:r>
              <a:rPr lang="tr-TR" sz="2400" dirty="0" smtClean="0"/>
              <a:t> bulunur. </a:t>
            </a:r>
          </a:p>
          <a:p>
            <a:pPr algn="just"/>
            <a:endParaRPr lang="tr-TR" sz="2400" dirty="0" smtClean="0"/>
          </a:p>
          <a:p>
            <a:pPr algn="just"/>
            <a:r>
              <a:rPr lang="tr-TR" sz="2400" dirty="0" err="1">
                <a:solidFill>
                  <a:srgbClr val="C00000"/>
                </a:solidFill>
              </a:rPr>
              <a:t>Stomalar</a:t>
            </a:r>
            <a:r>
              <a:rPr lang="tr-TR" sz="2400" dirty="0">
                <a:solidFill>
                  <a:srgbClr val="C00000"/>
                </a:solidFill>
              </a:rPr>
              <a:t>,</a:t>
            </a:r>
            <a:r>
              <a:rPr lang="tr-TR" sz="2400" dirty="0"/>
              <a:t> gaz alışverişi ve </a:t>
            </a:r>
            <a:r>
              <a:rPr lang="tr-TR" sz="2400" dirty="0" err="1"/>
              <a:t>transpirasyondan</a:t>
            </a:r>
            <a:r>
              <a:rPr lang="tr-TR" sz="2400" dirty="0"/>
              <a:t> özellikle sorumludurlar. Bu nedenle olgunlaşmayı etkiler. </a:t>
            </a:r>
            <a:endParaRPr lang="tr-TR" sz="2400" dirty="0" smtClean="0"/>
          </a:p>
          <a:p>
            <a:pPr algn="just"/>
            <a:endParaRPr lang="tr-TR" sz="2400" dirty="0"/>
          </a:p>
        </p:txBody>
      </p:sp>
    </p:spTree>
    <p:extLst>
      <p:ext uri="{BB962C8B-B14F-4D97-AF65-F5344CB8AC3E}">
        <p14:creationId xmlns:p14="http://schemas.microsoft.com/office/powerpoint/2010/main" val="3641844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371600"/>
            <a:ext cx="8458200" cy="5486400"/>
          </a:xfrm>
        </p:spPr>
        <p:txBody>
          <a:bodyPr/>
          <a:lstStyle/>
          <a:p>
            <a:pPr algn="just"/>
            <a:r>
              <a:rPr lang="tr-TR" sz="2400" dirty="0"/>
              <a:t>Özellikle gaz değişimi, su kaybı, iç dokuların böcek, patojen ve sert iklim zararlarından korunması (güneş zararları ve sıcaklık oynamalarına dayanma), aromatik maddelerin salgılanması, çeşitli kimyasal maddelerin dıştan içeriye alınması, epidermisin </a:t>
            </a:r>
            <a:r>
              <a:rPr lang="tr-TR" sz="2400" dirty="0" smtClean="0"/>
              <a:t>kontrolündedir</a:t>
            </a:r>
          </a:p>
          <a:p>
            <a:pPr algn="just"/>
            <a:endParaRPr lang="tr-TR" sz="2400" dirty="0"/>
          </a:p>
          <a:p>
            <a:pPr algn="just"/>
            <a:r>
              <a:rPr lang="tr-TR" sz="2400" dirty="0"/>
              <a:t>Birim yüzeydeki </a:t>
            </a:r>
            <a:r>
              <a:rPr lang="tr-TR" sz="2400" dirty="0" err="1"/>
              <a:t>stoma</a:t>
            </a:r>
            <a:r>
              <a:rPr lang="tr-TR" sz="2400" dirty="0"/>
              <a:t> sayısı genellikle cm2’de 300-600’dür ve tür ve çeşide göre değişir. Yaprak sebzelerde, meyvelere göre daha fazladır. Muzda 480 adet/cm2, </a:t>
            </a:r>
            <a:r>
              <a:rPr lang="tr-TR" sz="2400" dirty="0" err="1"/>
              <a:t>turunçgil</a:t>
            </a:r>
            <a:r>
              <a:rPr lang="tr-TR" sz="2400" dirty="0"/>
              <a:t> meyvelerinde 1400 adet/cm2‘ye kadar </a:t>
            </a:r>
            <a:r>
              <a:rPr lang="tr-TR" sz="2400" dirty="0" err="1"/>
              <a:t>stoma</a:t>
            </a:r>
            <a:r>
              <a:rPr lang="tr-TR" sz="2400" dirty="0"/>
              <a:t> bulunur. </a:t>
            </a:r>
            <a:r>
              <a:rPr lang="tr-TR" sz="2400" dirty="0" smtClean="0"/>
              <a:t> </a:t>
            </a:r>
            <a:endParaRPr lang="tr-TR" sz="2400" dirty="0"/>
          </a:p>
        </p:txBody>
      </p:sp>
    </p:spTree>
    <p:extLst>
      <p:ext uri="{BB962C8B-B14F-4D97-AF65-F5344CB8AC3E}">
        <p14:creationId xmlns:p14="http://schemas.microsoft.com/office/powerpoint/2010/main" val="3895332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txBox="1">
            <a:spLocks/>
          </p:cNvSpPr>
          <p:nvPr/>
        </p:nvSpPr>
        <p:spPr bwMode="auto">
          <a:xfrm>
            <a:off x="381000" y="1412776"/>
            <a:ext cx="8229600" cy="5174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tr-TR" sz="2400" dirty="0" smtClean="0"/>
              <a:t>Domateste </a:t>
            </a:r>
            <a:r>
              <a:rPr lang="tr-TR" sz="2400" dirty="0" err="1" smtClean="0"/>
              <a:t>stomalar</a:t>
            </a:r>
            <a:r>
              <a:rPr lang="tr-TR" sz="2400" dirty="0" smtClean="0"/>
              <a:t> bulunmaz. Gaz alışverişi çoğunlukla sap çevresi ve çukurundan yapılır. </a:t>
            </a:r>
            <a:endParaRPr lang="tr-TR" sz="2400" dirty="0"/>
          </a:p>
          <a:p>
            <a:pPr algn="just">
              <a:lnSpc>
                <a:spcPct val="150000"/>
              </a:lnSpc>
            </a:pPr>
            <a:r>
              <a:rPr lang="tr-TR" sz="2400" dirty="0" err="1" smtClean="0"/>
              <a:t>Vinifera</a:t>
            </a:r>
            <a:r>
              <a:rPr lang="tr-TR" sz="2400" dirty="0" smtClean="0"/>
              <a:t> tipi üzümlerde de </a:t>
            </a:r>
            <a:r>
              <a:rPr lang="tr-TR" sz="2400" dirty="0" err="1" smtClean="0"/>
              <a:t>stomalar</a:t>
            </a:r>
            <a:r>
              <a:rPr lang="tr-TR" sz="2400" dirty="0" smtClean="0"/>
              <a:t> ya bulunmaz ya da çok az sayıdadır.</a:t>
            </a:r>
          </a:p>
          <a:p>
            <a:pPr algn="just">
              <a:lnSpc>
                <a:spcPct val="150000"/>
              </a:lnSpc>
            </a:pPr>
            <a:endParaRPr lang="tr-TR" sz="2400" dirty="0"/>
          </a:p>
        </p:txBody>
      </p:sp>
    </p:spTree>
    <p:extLst>
      <p:ext uri="{BB962C8B-B14F-4D97-AF65-F5344CB8AC3E}">
        <p14:creationId xmlns:p14="http://schemas.microsoft.com/office/powerpoint/2010/main" val="773293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92460" y="1412776"/>
            <a:ext cx="8229600" cy="4525963"/>
          </a:xfrm>
        </p:spPr>
        <p:txBody>
          <a:bodyPr>
            <a:normAutofit/>
          </a:bodyPr>
          <a:lstStyle/>
          <a:p>
            <a:pPr marL="0" indent="0" algn="just">
              <a:lnSpc>
                <a:spcPct val="150000"/>
              </a:lnSpc>
              <a:buNone/>
            </a:pPr>
            <a:r>
              <a:rPr lang="tr-TR" sz="2400" b="1" dirty="0" err="1" smtClean="0">
                <a:solidFill>
                  <a:srgbClr val="FF0000"/>
                </a:solidFill>
              </a:rPr>
              <a:t>Lentiseller</a:t>
            </a:r>
            <a:r>
              <a:rPr lang="tr-TR" sz="2400" b="1" dirty="0" smtClean="0">
                <a:solidFill>
                  <a:srgbClr val="FF0000"/>
                </a:solidFill>
              </a:rPr>
              <a:t>, </a:t>
            </a:r>
            <a:r>
              <a:rPr lang="tr-TR" sz="2400" dirty="0"/>
              <a:t>kabuk gelişmesi esnasında </a:t>
            </a:r>
            <a:r>
              <a:rPr lang="tr-TR" sz="2400" dirty="0" err="1"/>
              <a:t>stomalar</a:t>
            </a:r>
            <a:r>
              <a:rPr lang="tr-TR" sz="2400" dirty="0"/>
              <a:t> ve tüyler kaybolurken onların yerinde oluşan açıklıklardır. </a:t>
            </a:r>
            <a:r>
              <a:rPr lang="tr-TR" sz="2400" dirty="0" smtClean="0"/>
              <a:t>Az veya </a:t>
            </a:r>
            <a:r>
              <a:rPr lang="tr-TR" sz="2400" dirty="0"/>
              <a:t>çok gaz geçiren </a:t>
            </a:r>
            <a:r>
              <a:rPr lang="tr-TR" sz="2400" dirty="0" smtClean="0"/>
              <a:t>bir açıklık olarak dokunun gaz değişimini sağlarlar.</a:t>
            </a:r>
            <a:endParaRPr lang="tr-TR" sz="2400" dirty="0"/>
          </a:p>
          <a:p>
            <a:pPr marL="0" indent="0" algn="just">
              <a:lnSpc>
                <a:spcPct val="150000"/>
              </a:lnSpc>
              <a:buNone/>
            </a:pPr>
            <a:endParaRPr lang="tr-TR" sz="2400" dirty="0" smtClean="0"/>
          </a:p>
        </p:txBody>
      </p:sp>
    </p:spTree>
    <p:extLst>
      <p:ext uri="{BB962C8B-B14F-4D97-AF65-F5344CB8AC3E}">
        <p14:creationId xmlns:p14="http://schemas.microsoft.com/office/powerpoint/2010/main" val="3432372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2 İçerik Yer Tutucusu"/>
          <p:cNvSpPr>
            <a:spLocks noGrp="1"/>
          </p:cNvSpPr>
          <p:nvPr>
            <p:ph idx="1"/>
          </p:nvPr>
        </p:nvSpPr>
        <p:spPr>
          <a:xfrm>
            <a:off x="152400" y="2060848"/>
            <a:ext cx="8686800" cy="4525962"/>
          </a:xfrm>
        </p:spPr>
        <p:txBody>
          <a:bodyPr/>
          <a:lstStyle/>
          <a:p>
            <a:pPr algn="just" eaLnBrk="1" hangingPunct="1"/>
            <a:r>
              <a:rPr lang="tr-TR" altLang="tr-TR" dirty="0" err="1" smtClean="0"/>
              <a:t>Lentiseller</a:t>
            </a:r>
            <a:r>
              <a:rPr lang="tr-TR" altLang="tr-TR" dirty="0" smtClean="0"/>
              <a:t> ayrıca sap ve köklerde bulunur, yaprakta bulunmazlar. Meyvelerde genellikle 450-800 adet/meyve bulunurlar. </a:t>
            </a:r>
          </a:p>
        </p:txBody>
      </p:sp>
    </p:spTree>
    <p:extLst>
      <p:ext uri="{BB962C8B-B14F-4D97-AF65-F5344CB8AC3E}">
        <p14:creationId xmlns:p14="http://schemas.microsoft.com/office/powerpoint/2010/main" val="2163404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81000" y="1700808"/>
            <a:ext cx="8229600" cy="4525963"/>
          </a:xfrm>
        </p:spPr>
        <p:txBody>
          <a:bodyPr>
            <a:normAutofit/>
          </a:bodyPr>
          <a:lstStyle/>
          <a:p>
            <a:pPr algn="just">
              <a:lnSpc>
                <a:spcPct val="150000"/>
              </a:lnSpc>
            </a:pPr>
            <a:r>
              <a:rPr lang="tr-TR" sz="2400" dirty="0" smtClean="0"/>
              <a:t>Genelde </a:t>
            </a:r>
            <a:r>
              <a:rPr lang="tr-TR" sz="2400" dirty="0" err="1" smtClean="0"/>
              <a:t>lentiseller</a:t>
            </a:r>
            <a:r>
              <a:rPr lang="tr-TR" sz="2400" dirty="0" smtClean="0"/>
              <a:t> de mum, toz </a:t>
            </a:r>
            <a:r>
              <a:rPr lang="tr-TR" sz="2400" dirty="0" err="1" smtClean="0"/>
              <a:t>vb</a:t>
            </a:r>
            <a:r>
              <a:rPr lang="tr-TR" sz="2400" dirty="0" smtClean="0"/>
              <a:t> ile kapanırlar ve işlevsiz kalırlar. </a:t>
            </a:r>
          </a:p>
          <a:p>
            <a:pPr algn="just">
              <a:lnSpc>
                <a:spcPct val="150000"/>
              </a:lnSpc>
            </a:pPr>
            <a:r>
              <a:rPr lang="tr-TR" sz="2400" dirty="0" smtClean="0"/>
              <a:t>Genel olarak </a:t>
            </a:r>
            <a:r>
              <a:rPr lang="tr-TR" sz="2400" dirty="0" err="1" smtClean="0"/>
              <a:t>lentiselleri</a:t>
            </a:r>
            <a:r>
              <a:rPr lang="tr-TR" sz="2400" dirty="0" smtClean="0"/>
              <a:t> fazla olan dokular hızlı su kaybeder ve çabuk buruşurlar. </a:t>
            </a:r>
          </a:p>
          <a:p>
            <a:pPr algn="just">
              <a:lnSpc>
                <a:spcPct val="150000"/>
              </a:lnSpc>
            </a:pPr>
            <a:r>
              <a:rPr lang="tr-TR" sz="2400" dirty="0" err="1"/>
              <a:t>Lentiseller</a:t>
            </a:r>
            <a:r>
              <a:rPr lang="tr-TR" sz="2400" dirty="0"/>
              <a:t> ayrıca sap ve köklerde bulunur, yaprakta bulunmazlar. Meyvelerde genellikle 450-800</a:t>
            </a:r>
            <a:r>
              <a:rPr lang="tr-TR" sz="2000" dirty="0"/>
              <a:t> adet/meyve </a:t>
            </a:r>
            <a:r>
              <a:rPr lang="tr-TR" sz="2400" dirty="0"/>
              <a:t>bulunurlar.</a:t>
            </a:r>
          </a:p>
          <a:p>
            <a:pPr algn="just">
              <a:lnSpc>
                <a:spcPct val="150000"/>
              </a:lnSpc>
            </a:pPr>
            <a:endParaRPr lang="tr-TR" sz="2400" dirty="0" smtClean="0"/>
          </a:p>
        </p:txBody>
      </p:sp>
    </p:spTree>
    <p:extLst>
      <p:ext uri="{BB962C8B-B14F-4D97-AF65-F5344CB8AC3E}">
        <p14:creationId xmlns:p14="http://schemas.microsoft.com/office/powerpoint/2010/main" val="3256031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304800" y="228600"/>
            <a:ext cx="8534400" cy="715963"/>
          </a:xfrm>
        </p:spPr>
        <p:txBody>
          <a:bodyPr/>
          <a:lstStyle/>
          <a:p>
            <a:r>
              <a:rPr lang="tr-TR" sz="3200" b="1" dirty="0" smtClean="0">
                <a:solidFill>
                  <a:srgbClr val="C00000"/>
                </a:solidFill>
              </a:rPr>
              <a:t>MUHAFAZA AÇISINDAN BAHÇE ÜRÜNLERİ</a:t>
            </a:r>
            <a:endParaRPr lang="ru-RU" altLang="tr-TR" sz="3200" dirty="0">
              <a:solidFill>
                <a:srgbClr val="C00000"/>
              </a:solidFill>
            </a:endParaRPr>
          </a:p>
        </p:txBody>
      </p:sp>
      <p:sp>
        <p:nvSpPr>
          <p:cNvPr id="5" name="İçerik Yer Tutucusu 2"/>
          <p:cNvSpPr>
            <a:spLocks noGrp="1"/>
          </p:cNvSpPr>
          <p:nvPr>
            <p:ph idx="1"/>
          </p:nvPr>
        </p:nvSpPr>
        <p:spPr>
          <a:xfrm>
            <a:off x="755576" y="1747843"/>
            <a:ext cx="8229600" cy="4525963"/>
          </a:xfrm>
        </p:spPr>
        <p:txBody>
          <a:bodyPr>
            <a:normAutofit/>
          </a:bodyPr>
          <a:lstStyle/>
          <a:p>
            <a:pPr marL="0" indent="0">
              <a:lnSpc>
                <a:spcPct val="150000"/>
              </a:lnSpc>
              <a:buNone/>
              <a:defRPr/>
            </a:pPr>
            <a:r>
              <a:rPr lang="tr-TR" sz="2400" dirty="0"/>
              <a:t>1. Sebzeler</a:t>
            </a:r>
          </a:p>
          <a:p>
            <a:pPr marL="0" indent="0">
              <a:lnSpc>
                <a:spcPct val="150000"/>
              </a:lnSpc>
              <a:buNone/>
              <a:defRPr/>
            </a:pPr>
            <a:r>
              <a:rPr lang="tr-TR" sz="2400" dirty="0"/>
              <a:t>2. Meyveler</a:t>
            </a:r>
          </a:p>
          <a:p>
            <a:pPr marL="0" indent="0">
              <a:lnSpc>
                <a:spcPct val="150000"/>
              </a:lnSpc>
              <a:buNone/>
              <a:defRPr/>
            </a:pPr>
            <a:r>
              <a:rPr lang="tr-TR" sz="2400" dirty="0"/>
              <a:t>3. Süs Bitkileri</a:t>
            </a:r>
          </a:p>
          <a:p>
            <a:pPr marL="0" indent="0">
              <a:lnSpc>
                <a:spcPct val="150000"/>
              </a:lnSpc>
              <a:buNone/>
            </a:pPr>
            <a:endParaRPr lang="tr-TR"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1143000"/>
            <a:ext cx="8731696" cy="5486400"/>
          </a:xfrm>
        </p:spPr>
        <p:txBody>
          <a:bodyPr/>
          <a:lstStyle/>
          <a:p>
            <a:pPr marL="0" indent="0" algn="just">
              <a:lnSpc>
                <a:spcPct val="150000"/>
              </a:lnSpc>
              <a:buNone/>
            </a:pPr>
            <a:r>
              <a:rPr lang="tr-TR" sz="2400" b="1" dirty="0" err="1">
                <a:solidFill>
                  <a:srgbClr val="FF0000"/>
                </a:solidFill>
              </a:rPr>
              <a:t>Süberin</a:t>
            </a:r>
            <a:r>
              <a:rPr lang="tr-TR" sz="2400" b="1" dirty="0">
                <a:solidFill>
                  <a:srgbClr val="FF0000"/>
                </a:solidFill>
              </a:rPr>
              <a:t>;</a:t>
            </a:r>
          </a:p>
          <a:p>
            <a:pPr marL="0" indent="0" algn="just">
              <a:lnSpc>
                <a:spcPct val="150000"/>
              </a:lnSpc>
              <a:buNone/>
            </a:pPr>
            <a:r>
              <a:rPr lang="tr-TR" sz="2400" dirty="0"/>
              <a:t>Epidermisin mekanik etkilerle uzaklaşması halinde, epidermisin yerine </a:t>
            </a:r>
            <a:r>
              <a:rPr lang="tr-TR" sz="2400" dirty="0" err="1"/>
              <a:t>periderm</a:t>
            </a:r>
            <a:r>
              <a:rPr lang="tr-TR" sz="2400" dirty="0"/>
              <a:t> oluşur. Tamamen ölü hücrelerden oluşan bu yapının üzeri </a:t>
            </a:r>
            <a:r>
              <a:rPr lang="tr-TR" sz="2400" dirty="0" err="1"/>
              <a:t>süberin</a:t>
            </a:r>
            <a:r>
              <a:rPr lang="tr-TR" sz="2400" dirty="0"/>
              <a:t> ile kaplıdır. Bu, 2-3 bazen de daha çok tabakalı, yassı, </a:t>
            </a:r>
            <a:r>
              <a:rPr lang="tr-TR" sz="2400" dirty="0" err="1"/>
              <a:t>mantarlaşmış</a:t>
            </a:r>
            <a:r>
              <a:rPr lang="tr-TR" sz="2400" dirty="0"/>
              <a:t> hücrelerden oluşur.</a:t>
            </a:r>
          </a:p>
          <a:p>
            <a:endParaRPr lang="tr-TR" dirty="0"/>
          </a:p>
        </p:txBody>
      </p:sp>
    </p:spTree>
    <p:extLst>
      <p:ext uri="{BB962C8B-B14F-4D97-AF65-F5344CB8AC3E}">
        <p14:creationId xmlns:p14="http://schemas.microsoft.com/office/powerpoint/2010/main" val="1119862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1143000"/>
            <a:ext cx="8856984" cy="5486400"/>
          </a:xfrm>
        </p:spPr>
        <p:txBody>
          <a:bodyPr/>
          <a:lstStyle/>
          <a:p>
            <a:pPr marL="0" indent="0" algn="just">
              <a:lnSpc>
                <a:spcPct val="150000"/>
              </a:lnSpc>
              <a:buNone/>
            </a:pPr>
            <a:r>
              <a:rPr lang="tr-TR" sz="2400" dirty="0"/>
              <a:t>Toprakaltı organlarının yüzeyi de </a:t>
            </a:r>
            <a:r>
              <a:rPr lang="tr-TR" sz="2400" dirty="0" err="1"/>
              <a:t>suberinle</a:t>
            </a:r>
            <a:r>
              <a:rPr lang="tr-TR" sz="2400" dirty="0"/>
              <a:t> kaplıdır. </a:t>
            </a:r>
          </a:p>
          <a:p>
            <a:pPr marL="0" indent="0" algn="just">
              <a:lnSpc>
                <a:spcPct val="150000"/>
              </a:lnSpc>
              <a:buNone/>
            </a:pPr>
            <a:r>
              <a:rPr lang="tr-TR" sz="2400" dirty="0"/>
              <a:t>Her yaralanma, önce </a:t>
            </a:r>
            <a:r>
              <a:rPr lang="tr-TR" sz="2400" dirty="0" err="1"/>
              <a:t>suberin</a:t>
            </a:r>
            <a:r>
              <a:rPr lang="tr-TR" sz="2400" dirty="0"/>
              <a:t> sentezini uyarır ve yara yeri dış ortamdan ayrılır. Yaşlı dokularda yara onarımı olmadığından yara yerini yalnızca </a:t>
            </a:r>
            <a:r>
              <a:rPr lang="tr-TR" sz="2400" dirty="0" err="1"/>
              <a:t>suberin</a:t>
            </a:r>
            <a:r>
              <a:rPr lang="tr-TR" sz="2400" dirty="0"/>
              <a:t> korur.</a:t>
            </a:r>
          </a:p>
          <a:p>
            <a:endParaRPr lang="tr-TR" sz="2400" dirty="0"/>
          </a:p>
        </p:txBody>
      </p:sp>
    </p:spTree>
    <p:extLst>
      <p:ext uri="{BB962C8B-B14F-4D97-AF65-F5344CB8AC3E}">
        <p14:creationId xmlns:p14="http://schemas.microsoft.com/office/powerpoint/2010/main" val="3850776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2. BAZAL SİSTEM</a:t>
            </a:r>
            <a:endParaRPr lang="tr-TR" dirty="0">
              <a:solidFill>
                <a:srgbClr val="FF0000"/>
              </a:solidFill>
            </a:endParaRPr>
          </a:p>
        </p:txBody>
      </p:sp>
      <p:sp>
        <p:nvSpPr>
          <p:cNvPr id="3" name="İçerik Yer Tutucusu 2"/>
          <p:cNvSpPr>
            <a:spLocks noGrp="1"/>
          </p:cNvSpPr>
          <p:nvPr>
            <p:ph idx="1"/>
          </p:nvPr>
        </p:nvSpPr>
        <p:spPr>
          <a:xfrm>
            <a:off x="381000" y="1371600"/>
            <a:ext cx="8458200" cy="5486400"/>
          </a:xfrm>
        </p:spPr>
        <p:txBody>
          <a:bodyPr/>
          <a:lstStyle/>
          <a:p>
            <a:pPr marL="0" indent="0" algn="just">
              <a:lnSpc>
                <a:spcPct val="150000"/>
              </a:lnSpc>
              <a:buNone/>
            </a:pPr>
            <a:r>
              <a:rPr lang="tr-TR" sz="2400" dirty="0"/>
              <a:t>Yaş meyve ve sebzelerin asıl kısmıdır. Çeşitli dokuları içerir. Bu dokular şunlardır.</a:t>
            </a:r>
          </a:p>
          <a:p>
            <a:pPr marL="457200" indent="-457200" algn="just">
              <a:lnSpc>
                <a:spcPct val="150000"/>
              </a:lnSpc>
              <a:buFont typeface="+mj-lt"/>
              <a:buAutoNum type="arabicPeriod"/>
            </a:pPr>
            <a:r>
              <a:rPr lang="tr-TR" sz="2400" dirty="0"/>
              <a:t>Parankima</a:t>
            </a:r>
          </a:p>
          <a:p>
            <a:pPr marL="457200" indent="-457200" algn="just">
              <a:lnSpc>
                <a:spcPct val="150000"/>
              </a:lnSpc>
              <a:buFont typeface="+mj-lt"/>
              <a:buAutoNum type="arabicPeriod"/>
            </a:pPr>
            <a:r>
              <a:rPr lang="tr-TR" sz="2400" dirty="0" err="1"/>
              <a:t>Kollenkima</a:t>
            </a:r>
            <a:endParaRPr lang="tr-TR" sz="2400" dirty="0"/>
          </a:p>
          <a:p>
            <a:pPr marL="457200" indent="-457200" algn="just">
              <a:lnSpc>
                <a:spcPct val="150000"/>
              </a:lnSpc>
              <a:buFont typeface="+mj-lt"/>
              <a:buAutoNum type="arabicPeriod"/>
            </a:pPr>
            <a:r>
              <a:rPr lang="tr-TR" sz="2400" dirty="0" err="1"/>
              <a:t>Sklerenkima</a:t>
            </a:r>
            <a:endParaRPr lang="tr-TR" sz="2400" dirty="0"/>
          </a:p>
          <a:p>
            <a:endParaRPr lang="tr-TR" sz="2400" dirty="0"/>
          </a:p>
        </p:txBody>
      </p:sp>
    </p:spTree>
    <p:extLst>
      <p:ext uri="{BB962C8B-B14F-4D97-AF65-F5344CB8AC3E}">
        <p14:creationId xmlns:p14="http://schemas.microsoft.com/office/powerpoint/2010/main" val="3417688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43000"/>
            <a:ext cx="8458200" cy="5486400"/>
          </a:xfrm>
        </p:spPr>
        <p:txBody>
          <a:bodyPr/>
          <a:lstStyle/>
          <a:p>
            <a:pPr marL="0" indent="0" algn="just">
              <a:lnSpc>
                <a:spcPct val="150000"/>
              </a:lnSpc>
              <a:buNone/>
            </a:pPr>
            <a:r>
              <a:rPr lang="tr-TR" sz="2400" b="1" dirty="0">
                <a:solidFill>
                  <a:srgbClr val="FF0000"/>
                </a:solidFill>
              </a:rPr>
              <a:t>1. PARANKİMA</a:t>
            </a:r>
            <a:endParaRPr lang="tr-TR" sz="2400" dirty="0"/>
          </a:p>
          <a:p>
            <a:pPr algn="just">
              <a:lnSpc>
                <a:spcPct val="150000"/>
              </a:lnSpc>
            </a:pPr>
            <a:r>
              <a:rPr lang="tr-TR" sz="2400" dirty="0"/>
              <a:t>En yaygın dokudur. Yenen kısmı oluşturur. </a:t>
            </a:r>
          </a:p>
          <a:p>
            <a:pPr algn="just">
              <a:lnSpc>
                <a:spcPct val="150000"/>
              </a:lnSpc>
            </a:pPr>
            <a:r>
              <a:rPr lang="tr-TR" sz="2400" dirty="0"/>
              <a:t>Depo hücreleri olarak görev yapar; genellikle </a:t>
            </a:r>
            <a:r>
              <a:rPr lang="tr-TR" sz="2400" dirty="0" err="1"/>
              <a:t>stoplazmada</a:t>
            </a:r>
            <a:r>
              <a:rPr lang="tr-TR" sz="2400" dirty="0"/>
              <a:t> nişasta, yağ, protein ve </a:t>
            </a:r>
            <a:r>
              <a:rPr lang="tr-TR" sz="2400" dirty="0" err="1"/>
              <a:t>vakuolde</a:t>
            </a:r>
            <a:r>
              <a:rPr lang="tr-TR" sz="2400" dirty="0"/>
              <a:t>, şeker, fenol, tanen, çeşitli kristal yapılar vb. taşır. </a:t>
            </a:r>
          </a:p>
          <a:p>
            <a:pPr algn="just">
              <a:lnSpc>
                <a:spcPct val="150000"/>
              </a:lnSpc>
            </a:pPr>
            <a:r>
              <a:rPr lang="tr-TR" sz="2400" dirty="0"/>
              <a:t>Parankima dokusu içinde esans bezleri ve süt kanalları bulunur.</a:t>
            </a:r>
          </a:p>
          <a:p>
            <a:endParaRPr lang="tr-TR" sz="2400" dirty="0"/>
          </a:p>
        </p:txBody>
      </p:sp>
    </p:spTree>
    <p:extLst>
      <p:ext uri="{BB962C8B-B14F-4D97-AF65-F5344CB8AC3E}">
        <p14:creationId xmlns:p14="http://schemas.microsoft.com/office/powerpoint/2010/main" val="2281475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143000"/>
            <a:ext cx="8659688" cy="5486400"/>
          </a:xfrm>
        </p:spPr>
        <p:txBody>
          <a:bodyPr/>
          <a:lstStyle/>
          <a:p>
            <a:pPr marL="0" indent="0" algn="just">
              <a:lnSpc>
                <a:spcPct val="150000"/>
              </a:lnSpc>
              <a:buNone/>
            </a:pPr>
            <a:r>
              <a:rPr lang="tr-TR" sz="2400" b="1" dirty="0">
                <a:solidFill>
                  <a:srgbClr val="FF0000"/>
                </a:solidFill>
              </a:rPr>
              <a:t>2. KOLLENKİMA</a:t>
            </a:r>
            <a:endParaRPr lang="tr-TR" sz="2400" dirty="0"/>
          </a:p>
          <a:p>
            <a:pPr algn="just">
              <a:lnSpc>
                <a:spcPct val="150000"/>
              </a:lnSpc>
            </a:pPr>
            <a:r>
              <a:rPr lang="tr-TR" sz="2400" dirty="0"/>
              <a:t>Mekanik destek sağlar. </a:t>
            </a:r>
          </a:p>
          <a:p>
            <a:pPr algn="just">
              <a:lnSpc>
                <a:spcPct val="150000"/>
              </a:lnSpc>
            </a:pPr>
            <a:r>
              <a:rPr lang="tr-TR" sz="2400" dirty="0"/>
              <a:t>Genç ve gelişmekte olan organların destek dokusudur. </a:t>
            </a:r>
          </a:p>
          <a:p>
            <a:pPr algn="just">
              <a:lnSpc>
                <a:spcPct val="150000"/>
              </a:lnSpc>
            </a:pPr>
            <a:r>
              <a:rPr lang="tr-TR" sz="2400" dirty="0"/>
              <a:t>Sap, yaprak sapı ve orta damarların dış tarafında yer alırlar. </a:t>
            </a:r>
            <a:r>
              <a:rPr lang="tr-TR" sz="2400" dirty="0" err="1"/>
              <a:t>Avakado</a:t>
            </a:r>
            <a:r>
              <a:rPr lang="tr-TR" sz="2400" dirty="0"/>
              <a:t> meyvesinde ve kereviz sapında </a:t>
            </a:r>
            <a:r>
              <a:rPr lang="tr-TR" sz="2400" dirty="0" err="1"/>
              <a:t>epidermis</a:t>
            </a:r>
            <a:r>
              <a:rPr lang="tr-TR" sz="2400" dirty="0"/>
              <a:t> altında bulunurlar. Üzümde </a:t>
            </a:r>
            <a:r>
              <a:rPr lang="tr-TR" sz="2400" dirty="0" err="1"/>
              <a:t>hipodermiste</a:t>
            </a:r>
            <a:r>
              <a:rPr lang="tr-TR" sz="2400" dirty="0"/>
              <a:t> bulunur ve daneye sertlik verirler.</a:t>
            </a:r>
          </a:p>
          <a:p>
            <a:endParaRPr lang="tr-TR" sz="2400" dirty="0"/>
          </a:p>
        </p:txBody>
      </p:sp>
    </p:spTree>
    <p:extLst>
      <p:ext uri="{BB962C8B-B14F-4D97-AF65-F5344CB8AC3E}">
        <p14:creationId xmlns:p14="http://schemas.microsoft.com/office/powerpoint/2010/main" val="28761233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16260" y="1772816"/>
            <a:ext cx="8587680" cy="5486400"/>
          </a:xfrm>
        </p:spPr>
        <p:txBody>
          <a:bodyPr/>
          <a:lstStyle/>
          <a:p>
            <a:pPr marL="0" indent="0" algn="just">
              <a:lnSpc>
                <a:spcPct val="150000"/>
              </a:lnSpc>
              <a:buNone/>
            </a:pPr>
            <a:r>
              <a:rPr lang="tr-TR" sz="2400" b="1" dirty="0">
                <a:solidFill>
                  <a:srgbClr val="FF0000"/>
                </a:solidFill>
              </a:rPr>
              <a:t>3. SKLERENKİMA</a:t>
            </a:r>
            <a:endParaRPr lang="tr-TR" sz="2400" dirty="0"/>
          </a:p>
          <a:p>
            <a:pPr algn="just">
              <a:lnSpc>
                <a:spcPct val="150000"/>
              </a:lnSpc>
            </a:pPr>
            <a:r>
              <a:rPr lang="tr-TR" sz="2400" dirty="0"/>
              <a:t>Odunlaşmış </a:t>
            </a:r>
            <a:r>
              <a:rPr lang="tr-TR" sz="2400" dirty="0" smtClean="0"/>
              <a:t>yapılardır. Meyve </a:t>
            </a:r>
            <a:r>
              <a:rPr lang="tr-TR" sz="2400" dirty="0"/>
              <a:t>içinde bulununca (armut, ayva) kaliteyi düşürürler. </a:t>
            </a:r>
          </a:p>
          <a:p>
            <a:endParaRPr lang="tr-TR" sz="2400" dirty="0"/>
          </a:p>
        </p:txBody>
      </p:sp>
    </p:spTree>
    <p:extLst>
      <p:ext uri="{BB962C8B-B14F-4D97-AF65-F5344CB8AC3E}">
        <p14:creationId xmlns:p14="http://schemas.microsoft.com/office/powerpoint/2010/main" val="1191440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3. İLETİM SİSTEMİ</a:t>
            </a:r>
            <a:endParaRPr lang="tr-TR" dirty="0">
              <a:solidFill>
                <a:srgbClr val="FF0000"/>
              </a:solidFill>
            </a:endParaRPr>
          </a:p>
        </p:txBody>
      </p:sp>
      <p:sp>
        <p:nvSpPr>
          <p:cNvPr id="3" name="İçerik Yer Tutucusu 2"/>
          <p:cNvSpPr>
            <a:spLocks noGrp="1"/>
          </p:cNvSpPr>
          <p:nvPr>
            <p:ph idx="1"/>
          </p:nvPr>
        </p:nvSpPr>
        <p:spPr>
          <a:xfrm>
            <a:off x="0" y="1556792"/>
            <a:ext cx="9144000" cy="5486400"/>
          </a:xfrm>
        </p:spPr>
        <p:txBody>
          <a:bodyPr/>
          <a:lstStyle/>
          <a:p>
            <a:pPr algn="just"/>
            <a:r>
              <a:rPr lang="tr-TR" sz="2400" dirty="0" err="1"/>
              <a:t>Ksilem</a:t>
            </a:r>
            <a:r>
              <a:rPr lang="tr-TR" sz="2400" dirty="0"/>
              <a:t> ve </a:t>
            </a:r>
            <a:r>
              <a:rPr lang="tr-TR" sz="2400" dirty="0" err="1"/>
              <a:t>floemden</a:t>
            </a:r>
            <a:r>
              <a:rPr lang="tr-TR" sz="2400" dirty="0"/>
              <a:t> oluşur. İletim ve destek görevi yaparlar. İletim demetleri yapraklı sebzelerde </a:t>
            </a:r>
            <a:r>
              <a:rPr lang="tr-TR" sz="2400" dirty="0" err="1"/>
              <a:t>mezofil</a:t>
            </a:r>
            <a:r>
              <a:rPr lang="tr-TR" sz="2400" dirty="0"/>
              <a:t> içinde, meyvelerde </a:t>
            </a:r>
            <a:r>
              <a:rPr lang="tr-TR" sz="2400" dirty="0" err="1"/>
              <a:t>endokarp</a:t>
            </a:r>
            <a:r>
              <a:rPr lang="tr-TR" sz="2400" dirty="0"/>
              <a:t> içinde bulunur. </a:t>
            </a:r>
          </a:p>
          <a:p>
            <a:pPr algn="just"/>
            <a:endParaRPr lang="tr-TR" sz="2400" dirty="0"/>
          </a:p>
        </p:txBody>
      </p:sp>
    </p:spTree>
    <p:extLst>
      <p:ext uri="{BB962C8B-B14F-4D97-AF65-F5344CB8AC3E}">
        <p14:creationId xmlns:p14="http://schemas.microsoft.com/office/powerpoint/2010/main" val="3086145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0" y="1700808"/>
            <a:ext cx="9036496" cy="5486400"/>
          </a:xfrm>
        </p:spPr>
        <p:txBody>
          <a:bodyPr/>
          <a:lstStyle/>
          <a:p>
            <a:pPr algn="just"/>
            <a:r>
              <a:rPr lang="tr-TR" sz="2400" dirty="0"/>
              <a:t>İletim sisteminin yayılması ve gelişimi önemlidir. Örneğin iletim sistemi iyi gelişen domates çeşitlerinin çatlama eğilimi gerilemiştir. Çünkü, meyveye gelen su, her tarafta dengeli olarak dağılır.</a:t>
            </a:r>
          </a:p>
          <a:p>
            <a:pPr algn="just"/>
            <a:endParaRPr lang="tr-TR" sz="2400" dirty="0"/>
          </a:p>
        </p:txBody>
      </p:sp>
    </p:spTree>
    <p:extLst>
      <p:ext uri="{BB962C8B-B14F-4D97-AF65-F5344CB8AC3E}">
        <p14:creationId xmlns:p14="http://schemas.microsoft.com/office/powerpoint/2010/main" val="2068529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FF0000"/>
                </a:solidFill>
              </a:rPr>
              <a:t>BAHÇE BİTKİLERİNİN ÖZELLİKLERİ</a:t>
            </a:r>
            <a:endParaRPr lang="tr-TR" sz="2400" dirty="0">
              <a:solidFill>
                <a:srgbClr val="FF0000"/>
              </a:solidFill>
            </a:endParaRPr>
          </a:p>
        </p:txBody>
      </p:sp>
      <p:sp>
        <p:nvSpPr>
          <p:cNvPr id="3" name="İçerik Yer Tutucusu 2"/>
          <p:cNvSpPr>
            <a:spLocks noGrp="1"/>
          </p:cNvSpPr>
          <p:nvPr>
            <p:ph idx="1"/>
          </p:nvPr>
        </p:nvSpPr>
        <p:spPr>
          <a:xfrm>
            <a:off x="0" y="1143000"/>
            <a:ext cx="8839200" cy="5486400"/>
          </a:xfrm>
        </p:spPr>
        <p:txBody>
          <a:bodyPr>
            <a:normAutofit lnSpcReduction="10000"/>
          </a:bodyPr>
          <a:lstStyle/>
          <a:p>
            <a:pPr marL="0" indent="0" algn="just">
              <a:lnSpc>
                <a:spcPct val="150000"/>
              </a:lnSpc>
              <a:buNone/>
            </a:pPr>
            <a:r>
              <a:rPr lang="tr-TR" sz="3000" b="1" dirty="0">
                <a:solidFill>
                  <a:srgbClr val="FF0000"/>
                </a:solidFill>
              </a:rPr>
              <a:t>B. Mekanik </a:t>
            </a:r>
            <a:r>
              <a:rPr lang="tr-TR" sz="3000" b="1" dirty="0" smtClean="0">
                <a:solidFill>
                  <a:srgbClr val="FF0000"/>
                </a:solidFill>
              </a:rPr>
              <a:t>Direnç</a:t>
            </a:r>
            <a:endParaRPr lang="tr-TR" sz="2400" b="1" dirty="0" smtClean="0">
              <a:solidFill>
                <a:srgbClr val="FF0000"/>
              </a:solidFill>
            </a:endParaRPr>
          </a:p>
          <a:p>
            <a:pPr marL="0" indent="0" algn="just">
              <a:lnSpc>
                <a:spcPct val="150000"/>
              </a:lnSpc>
              <a:buNone/>
            </a:pPr>
            <a:r>
              <a:rPr lang="tr-TR" sz="2400" b="1" dirty="0" smtClean="0">
                <a:solidFill>
                  <a:srgbClr val="FF0000"/>
                </a:solidFill>
              </a:rPr>
              <a:t>Kabuk </a:t>
            </a:r>
            <a:r>
              <a:rPr lang="tr-TR" sz="2400" b="1" dirty="0">
                <a:solidFill>
                  <a:srgbClr val="FF0000"/>
                </a:solidFill>
              </a:rPr>
              <a:t>özellikleri;</a:t>
            </a:r>
            <a:endParaRPr lang="tr-TR" sz="2400" dirty="0"/>
          </a:p>
          <a:p>
            <a:pPr marL="0" indent="0" algn="just">
              <a:lnSpc>
                <a:spcPct val="150000"/>
              </a:lnSpc>
              <a:buNone/>
            </a:pPr>
            <a:r>
              <a:rPr lang="tr-TR" sz="2400" dirty="0"/>
              <a:t>Kabuk yapısı ve kalınlığı dirençte önemlidir. Mekanik </a:t>
            </a:r>
            <a:r>
              <a:rPr lang="tr-TR" sz="2400" dirty="0" err="1"/>
              <a:t>zararlanma</a:t>
            </a:r>
            <a:r>
              <a:rPr lang="tr-TR" sz="2400" dirty="0"/>
              <a:t> özellikle kabuk özelliklerine bağlıdır.</a:t>
            </a:r>
          </a:p>
          <a:p>
            <a:pPr marL="0" indent="0" algn="just">
              <a:lnSpc>
                <a:spcPct val="150000"/>
              </a:lnSpc>
              <a:buNone/>
            </a:pPr>
            <a:endParaRPr lang="tr-TR" sz="2400" dirty="0"/>
          </a:p>
          <a:p>
            <a:pPr marL="0" indent="0" algn="just">
              <a:lnSpc>
                <a:spcPct val="150000"/>
              </a:lnSpc>
              <a:buNone/>
            </a:pPr>
            <a:r>
              <a:rPr lang="tr-TR" sz="2400" i="1" dirty="0"/>
              <a:t>İnce ve zayıf kabuk, turunçgiller, sert çekirdekliler vb. birçok meyvede kolay </a:t>
            </a:r>
            <a:r>
              <a:rPr lang="tr-TR" sz="2400" i="1" dirty="0" err="1"/>
              <a:t>zararlanmaya</a:t>
            </a:r>
            <a:r>
              <a:rPr lang="tr-TR" sz="2400" i="1" dirty="0"/>
              <a:t> neden olur. Buna karşılık kavun ve karpuzdaki gibi sert kabuk ve turgoru kaybolmuş turunçgillerde olduğu gibi elastik kabuk </a:t>
            </a:r>
            <a:r>
              <a:rPr lang="tr-TR" sz="2400" i="1" dirty="0" err="1"/>
              <a:t>zararlanmayı</a:t>
            </a:r>
            <a:r>
              <a:rPr lang="tr-TR" sz="2400" i="1" dirty="0"/>
              <a:t> azaltır.</a:t>
            </a:r>
            <a:endParaRPr lang="tr-TR" sz="2400" dirty="0"/>
          </a:p>
        </p:txBody>
      </p:sp>
    </p:spTree>
    <p:extLst>
      <p:ext uri="{BB962C8B-B14F-4D97-AF65-F5344CB8AC3E}">
        <p14:creationId xmlns:p14="http://schemas.microsoft.com/office/powerpoint/2010/main" val="2386953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143000"/>
            <a:ext cx="8659688" cy="5486400"/>
          </a:xfrm>
        </p:spPr>
        <p:txBody>
          <a:bodyPr/>
          <a:lstStyle/>
          <a:p>
            <a:pPr marL="0" indent="0" algn="just">
              <a:lnSpc>
                <a:spcPct val="150000"/>
              </a:lnSpc>
              <a:buNone/>
            </a:pPr>
            <a:r>
              <a:rPr lang="tr-TR" sz="2400" b="1" dirty="0">
                <a:solidFill>
                  <a:srgbClr val="FF0000"/>
                </a:solidFill>
              </a:rPr>
              <a:t>Hücre tipi;</a:t>
            </a:r>
            <a:endParaRPr lang="tr-TR" sz="2400" dirty="0"/>
          </a:p>
          <a:p>
            <a:pPr marL="0" indent="0" algn="just">
              <a:lnSpc>
                <a:spcPct val="150000"/>
              </a:lnSpc>
              <a:buNone/>
            </a:pPr>
            <a:r>
              <a:rPr lang="tr-TR" sz="2400" dirty="0" err="1"/>
              <a:t>Kollenkimatik</a:t>
            </a:r>
            <a:r>
              <a:rPr lang="tr-TR" sz="2400" dirty="0"/>
              <a:t> ve </a:t>
            </a:r>
            <a:r>
              <a:rPr lang="tr-TR" sz="2400" dirty="0" err="1"/>
              <a:t>sklerenkimatik</a:t>
            </a:r>
            <a:r>
              <a:rPr lang="tr-TR" sz="2400" dirty="0"/>
              <a:t> hücrelerin miktarı ve dağılımı önemlidir. </a:t>
            </a:r>
          </a:p>
          <a:p>
            <a:pPr marL="0" indent="0" algn="just">
              <a:lnSpc>
                <a:spcPct val="150000"/>
              </a:lnSpc>
              <a:buNone/>
            </a:pPr>
            <a:endParaRPr lang="tr-TR" sz="2400" dirty="0"/>
          </a:p>
          <a:p>
            <a:pPr marL="0" indent="0" algn="just">
              <a:lnSpc>
                <a:spcPct val="150000"/>
              </a:lnSpc>
              <a:buNone/>
            </a:pPr>
            <a:r>
              <a:rPr lang="tr-TR" sz="2400" i="1" dirty="0"/>
              <a:t>Kerevizde </a:t>
            </a:r>
            <a:r>
              <a:rPr lang="tr-TR" sz="2400" i="1" dirty="0" err="1"/>
              <a:t>sklerenkimatik</a:t>
            </a:r>
            <a:r>
              <a:rPr lang="tr-TR" sz="2400" i="1" dirty="0"/>
              <a:t> lifler, </a:t>
            </a:r>
            <a:r>
              <a:rPr lang="tr-TR" sz="2400" i="1" dirty="0" err="1"/>
              <a:t>avakadoda</a:t>
            </a:r>
            <a:r>
              <a:rPr lang="tr-TR" sz="2400" i="1" dirty="0"/>
              <a:t> ve birçok meyvede </a:t>
            </a:r>
            <a:r>
              <a:rPr lang="tr-TR" sz="2400" i="1" dirty="0" err="1"/>
              <a:t>hipodermisi</a:t>
            </a:r>
            <a:r>
              <a:rPr lang="tr-TR" sz="2400" i="1" dirty="0"/>
              <a:t> oluşturan </a:t>
            </a:r>
            <a:r>
              <a:rPr lang="tr-TR" sz="2400" i="1" dirty="0" err="1"/>
              <a:t>kollenkimatik</a:t>
            </a:r>
            <a:r>
              <a:rPr lang="tr-TR" sz="2400" i="1" dirty="0"/>
              <a:t> hücreler doku direncini artırır. Muhafaza süresinin artmasına neden olur.</a:t>
            </a:r>
          </a:p>
          <a:p>
            <a:endParaRPr lang="tr-TR" sz="2400" dirty="0"/>
          </a:p>
        </p:txBody>
      </p:sp>
    </p:spTree>
    <p:extLst>
      <p:ext uri="{BB962C8B-B14F-4D97-AF65-F5344CB8AC3E}">
        <p14:creationId xmlns:p14="http://schemas.microsoft.com/office/powerpoint/2010/main" val="2695219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79712" y="476672"/>
            <a:ext cx="6934200" cy="715962"/>
          </a:xfrm>
        </p:spPr>
        <p:txBody>
          <a:bodyPr/>
          <a:lstStyle/>
          <a:p>
            <a:pPr algn="l"/>
            <a:r>
              <a:rPr lang="tr-TR" b="1" dirty="0">
                <a:solidFill>
                  <a:prstClr val="black"/>
                </a:solidFill>
                <a:latin typeface="Calibri"/>
                <a:ea typeface="+mn-ea"/>
                <a:cs typeface="+mn-cs"/>
              </a:rPr>
              <a:t>1. SEBZELER</a:t>
            </a:r>
            <a:endParaRPr lang="en-US" altLang="tr-TR" sz="4000" dirty="0"/>
          </a:p>
        </p:txBody>
      </p:sp>
      <p:sp>
        <p:nvSpPr>
          <p:cNvPr id="5" name="İçerik Yer Tutucusu 2"/>
          <p:cNvSpPr>
            <a:spLocks noGrp="1"/>
          </p:cNvSpPr>
          <p:nvPr>
            <p:ph idx="1"/>
          </p:nvPr>
        </p:nvSpPr>
        <p:spPr>
          <a:xfrm>
            <a:off x="1835696" y="1192634"/>
            <a:ext cx="7308304" cy="4828654"/>
          </a:xfrm>
        </p:spPr>
        <p:txBody>
          <a:bodyPr>
            <a:noAutofit/>
          </a:bodyPr>
          <a:lstStyle/>
          <a:p>
            <a:pPr marL="0" indent="0" algn="just">
              <a:lnSpc>
                <a:spcPct val="150000"/>
              </a:lnSpc>
              <a:buNone/>
              <a:defRPr/>
            </a:pPr>
            <a:r>
              <a:rPr lang="tr-TR" sz="2400" u="sng" dirty="0" smtClean="0"/>
              <a:t>Derim sonrası isteklerine göre sebzeleri sınıflandıracak olursak.</a:t>
            </a:r>
            <a:endParaRPr lang="tr-TR" sz="2400" dirty="0" smtClean="0"/>
          </a:p>
          <a:p>
            <a:pPr marL="0" indent="0" algn="just">
              <a:lnSpc>
                <a:spcPct val="150000"/>
              </a:lnSpc>
              <a:buNone/>
              <a:defRPr/>
            </a:pPr>
            <a:r>
              <a:rPr lang="tr-TR" sz="2400" b="1" i="1" dirty="0" smtClean="0"/>
              <a:t>I</a:t>
            </a:r>
            <a:r>
              <a:rPr lang="tr-TR" sz="2400" b="1" i="1" dirty="0"/>
              <a:t>. Yaprak ve Çiçekler</a:t>
            </a:r>
          </a:p>
          <a:p>
            <a:pPr marL="0" indent="0" algn="just">
              <a:lnSpc>
                <a:spcPct val="150000"/>
              </a:lnSpc>
              <a:buNone/>
              <a:defRPr/>
            </a:pPr>
            <a:r>
              <a:rPr lang="tr-TR" sz="2400" b="1" dirty="0" smtClean="0"/>
              <a:t>A</a:t>
            </a:r>
            <a:r>
              <a:rPr lang="tr-TR" sz="2400" b="1" dirty="0"/>
              <a:t>. Yaprak </a:t>
            </a:r>
            <a:r>
              <a:rPr lang="tr-TR" sz="2400" b="1" dirty="0" smtClean="0"/>
              <a:t>Sebzeler: </a:t>
            </a:r>
            <a:r>
              <a:rPr lang="tr-TR" sz="2400" dirty="0"/>
              <a:t>Lahanalar, marul, salata, pırasa ve yeşil soğan, ıspanak, hardal, maydanoz vb. otsu bitkiler</a:t>
            </a:r>
          </a:p>
          <a:p>
            <a:pPr marL="0" indent="0" algn="just">
              <a:lnSpc>
                <a:spcPct val="150000"/>
              </a:lnSpc>
              <a:buNone/>
              <a:defRPr/>
            </a:pPr>
            <a:r>
              <a:rPr lang="tr-TR" sz="2400" b="1" dirty="0" smtClean="0"/>
              <a:t>B</a:t>
            </a:r>
            <a:r>
              <a:rPr lang="tr-TR" sz="2400" b="1" dirty="0"/>
              <a:t>. Gelişmemiş Çiçek </a:t>
            </a:r>
            <a:r>
              <a:rPr lang="tr-TR" sz="2400" b="1" dirty="0" smtClean="0"/>
              <a:t>Başları: </a:t>
            </a:r>
            <a:r>
              <a:rPr lang="tr-TR" sz="2400" dirty="0"/>
              <a:t>Karnabahar, enginar, </a:t>
            </a:r>
            <a:r>
              <a:rPr lang="tr-TR" sz="2400" dirty="0" err="1" smtClean="0"/>
              <a:t>brokkoli</a:t>
            </a:r>
            <a:endParaRPr lang="tr-TR" sz="2400" dirty="0" smtClean="0"/>
          </a:p>
          <a:p>
            <a:pPr marL="0" indent="0" algn="just">
              <a:lnSpc>
                <a:spcPct val="150000"/>
              </a:lnSpc>
              <a:buNone/>
              <a:defRPr/>
            </a:pPr>
            <a:endParaRPr lang="tr-TR" sz="2400" dirty="0"/>
          </a:p>
          <a:p>
            <a:pPr marL="0" indent="0" algn="just">
              <a:lnSpc>
                <a:spcPct val="150000"/>
              </a:lnSpc>
              <a:buNone/>
              <a:defRPr/>
            </a:pPr>
            <a:endParaRPr lang="tr-TR"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81608" y="1246632"/>
            <a:ext cx="8856984" cy="5486400"/>
          </a:xfrm>
        </p:spPr>
        <p:txBody>
          <a:bodyPr/>
          <a:lstStyle/>
          <a:p>
            <a:pPr marL="0" indent="0" algn="just">
              <a:lnSpc>
                <a:spcPct val="150000"/>
              </a:lnSpc>
              <a:buNone/>
            </a:pPr>
            <a:r>
              <a:rPr lang="tr-TR" sz="2400" b="1" dirty="0">
                <a:solidFill>
                  <a:srgbClr val="FF0000"/>
                </a:solidFill>
              </a:rPr>
              <a:t>Hücre iriliği;</a:t>
            </a:r>
          </a:p>
          <a:p>
            <a:pPr marL="0" indent="0" algn="just">
              <a:lnSpc>
                <a:spcPct val="150000"/>
              </a:lnSpc>
              <a:buNone/>
            </a:pPr>
            <a:r>
              <a:rPr lang="tr-TR" sz="2400" dirty="0"/>
              <a:t>Hücre iriliği doku direncini etkiler. İri hücrelerde geniş hücre arası boşluk ile süngerimsi; küçük hücreler dar hücre arası boşlukları ile sıkı bir yapı oluştururlar. Bu nedenle de aynı çeşidin iri meyveleri daha az dirençlidir</a:t>
            </a:r>
            <a:r>
              <a:rPr lang="tr-TR" sz="2400" dirty="0" smtClean="0"/>
              <a:t>.</a:t>
            </a:r>
            <a:r>
              <a:rPr lang="tr-TR" sz="2800" b="1" dirty="0">
                <a:solidFill>
                  <a:srgbClr val="FF0000"/>
                </a:solidFill>
              </a:rPr>
              <a:t> </a:t>
            </a:r>
            <a:endParaRPr lang="tr-TR" sz="2800" b="1" dirty="0" smtClean="0">
              <a:solidFill>
                <a:srgbClr val="FF0000"/>
              </a:solidFill>
            </a:endParaRPr>
          </a:p>
          <a:p>
            <a:pPr marL="0" indent="0" algn="just">
              <a:lnSpc>
                <a:spcPct val="150000"/>
              </a:lnSpc>
              <a:buNone/>
            </a:pPr>
            <a:r>
              <a:rPr lang="tr-TR" sz="2800" b="1" dirty="0" smtClean="0">
                <a:solidFill>
                  <a:srgbClr val="FF0000"/>
                </a:solidFill>
              </a:rPr>
              <a:t>Hücre </a:t>
            </a:r>
            <a:r>
              <a:rPr lang="tr-TR" sz="2800" b="1" dirty="0">
                <a:solidFill>
                  <a:srgbClr val="FF0000"/>
                </a:solidFill>
              </a:rPr>
              <a:t>çeperi;</a:t>
            </a:r>
          </a:p>
          <a:p>
            <a:pPr marL="0" indent="0" algn="just">
              <a:lnSpc>
                <a:spcPct val="150000"/>
              </a:lnSpc>
              <a:buNone/>
            </a:pPr>
            <a:r>
              <a:rPr lang="tr-TR" sz="2400" dirty="0" err="1"/>
              <a:t>Ozmotik</a:t>
            </a:r>
            <a:r>
              <a:rPr lang="tr-TR" sz="2400" dirty="0"/>
              <a:t> basınç yükseldikçe, su alımı ve dolayısıyla hücre çeperine yapılan basınç artar. Bu durum dokuya direnç kazandırır. </a:t>
            </a:r>
          </a:p>
          <a:p>
            <a:pPr marL="0" indent="0" algn="just">
              <a:lnSpc>
                <a:spcPct val="150000"/>
              </a:lnSpc>
              <a:buNone/>
            </a:pPr>
            <a:endParaRPr lang="tr-TR" sz="2400" dirty="0"/>
          </a:p>
          <a:p>
            <a:endParaRPr lang="tr-TR" sz="2400" dirty="0"/>
          </a:p>
        </p:txBody>
      </p:sp>
    </p:spTree>
    <p:extLst>
      <p:ext uri="{BB962C8B-B14F-4D97-AF65-F5344CB8AC3E}">
        <p14:creationId xmlns:p14="http://schemas.microsoft.com/office/powerpoint/2010/main" val="10352964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143000"/>
            <a:ext cx="8659688" cy="5486400"/>
          </a:xfrm>
        </p:spPr>
        <p:txBody>
          <a:bodyPr/>
          <a:lstStyle/>
          <a:p>
            <a:pPr marL="0" indent="0" algn="just">
              <a:lnSpc>
                <a:spcPct val="150000"/>
              </a:lnSpc>
              <a:buNone/>
            </a:pPr>
            <a:r>
              <a:rPr lang="tr-TR" sz="2000" b="1" dirty="0">
                <a:solidFill>
                  <a:srgbClr val="FF0000"/>
                </a:solidFill>
              </a:rPr>
              <a:t>Hücreler arası bağlantıların gücü;</a:t>
            </a:r>
          </a:p>
          <a:p>
            <a:pPr marL="0" indent="0" algn="just">
              <a:lnSpc>
                <a:spcPct val="150000"/>
              </a:lnSpc>
              <a:buNone/>
            </a:pPr>
            <a:r>
              <a:rPr lang="tr-TR" sz="2000" dirty="0"/>
              <a:t>Hücreler arası bağlantıların gücü zayıf olduğunda hücreler birbirinden kolayca ayrılarak direnci geriletirler</a:t>
            </a:r>
            <a:r>
              <a:rPr lang="tr-TR" sz="2000" dirty="0" smtClean="0"/>
              <a:t>.</a:t>
            </a:r>
          </a:p>
          <a:p>
            <a:pPr algn="just">
              <a:lnSpc>
                <a:spcPct val="150000"/>
              </a:lnSpc>
            </a:pPr>
            <a:r>
              <a:rPr lang="tr-TR" sz="2000" b="1" dirty="0">
                <a:solidFill>
                  <a:srgbClr val="FF0000"/>
                </a:solidFill>
              </a:rPr>
              <a:t>Yapının bileşimi;</a:t>
            </a:r>
            <a:endParaRPr lang="tr-TR" sz="2000" dirty="0"/>
          </a:p>
          <a:p>
            <a:pPr algn="just">
              <a:lnSpc>
                <a:spcPct val="150000"/>
              </a:lnSpc>
            </a:pPr>
            <a:r>
              <a:rPr lang="tr-TR" sz="2000" dirty="0"/>
              <a:t>Bazı yapılarda dokunun bileşiminde  bulunan maddeler, doğrudan ve dolaylı , dirençle sıkı ilişkilidir. </a:t>
            </a:r>
          </a:p>
          <a:p>
            <a:pPr algn="just">
              <a:lnSpc>
                <a:spcPct val="150000"/>
              </a:lnSpc>
            </a:pPr>
            <a:endParaRPr lang="tr-TR" sz="2000" dirty="0"/>
          </a:p>
          <a:p>
            <a:pPr algn="just">
              <a:lnSpc>
                <a:spcPct val="150000"/>
              </a:lnSpc>
              <a:buFont typeface="Arial" pitchFamily="34" charset="0"/>
              <a:buChar char="•"/>
            </a:pPr>
            <a:r>
              <a:rPr lang="tr-TR" sz="2000" dirty="0"/>
              <a:t>Nişastalı meyve ve sebzelerde nişasta miktarı arttıkça direnç de artmaktadır. </a:t>
            </a:r>
          </a:p>
          <a:p>
            <a:pPr algn="just">
              <a:lnSpc>
                <a:spcPct val="150000"/>
              </a:lnSpc>
              <a:buFont typeface="Arial" pitchFamily="34" charset="0"/>
              <a:buChar char="•"/>
            </a:pPr>
            <a:r>
              <a:rPr lang="tr-TR" sz="2000" dirty="0"/>
              <a:t>Selüloz, </a:t>
            </a:r>
            <a:r>
              <a:rPr lang="tr-TR" sz="2000" dirty="0" err="1"/>
              <a:t>hemiselüloz</a:t>
            </a:r>
            <a:r>
              <a:rPr lang="tr-TR" sz="2000" dirty="0"/>
              <a:t> ve kül miktarı arttıkça mekanik direnç de artar. </a:t>
            </a:r>
          </a:p>
          <a:p>
            <a:pPr marL="0" indent="0" algn="just">
              <a:lnSpc>
                <a:spcPct val="150000"/>
              </a:lnSpc>
              <a:buNone/>
            </a:pPr>
            <a:endParaRPr lang="tr-TR" sz="2000" dirty="0"/>
          </a:p>
          <a:p>
            <a:endParaRPr lang="tr-TR" sz="2000" dirty="0"/>
          </a:p>
        </p:txBody>
      </p:sp>
    </p:spTree>
    <p:extLst>
      <p:ext uri="{BB962C8B-B14F-4D97-AF65-F5344CB8AC3E}">
        <p14:creationId xmlns:p14="http://schemas.microsoft.com/office/powerpoint/2010/main" val="3258167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000" b="1" dirty="0">
                <a:solidFill>
                  <a:srgbClr val="FF0000"/>
                </a:solidFill>
              </a:rPr>
              <a:t>BAHÇE BİTKİLERİNİN ÖZELLİKLERİ</a:t>
            </a:r>
            <a:endParaRPr lang="tr-TR" sz="3000" dirty="0">
              <a:solidFill>
                <a:srgbClr val="FF0000"/>
              </a:solidFill>
            </a:endParaRPr>
          </a:p>
        </p:txBody>
      </p:sp>
      <p:sp>
        <p:nvSpPr>
          <p:cNvPr id="3" name="İçerik Yer Tutucusu 2"/>
          <p:cNvSpPr>
            <a:spLocks noGrp="1"/>
          </p:cNvSpPr>
          <p:nvPr>
            <p:ph idx="1"/>
          </p:nvPr>
        </p:nvSpPr>
        <p:spPr>
          <a:xfrm>
            <a:off x="179512" y="1143000"/>
            <a:ext cx="8659688" cy="5486400"/>
          </a:xfrm>
        </p:spPr>
        <p:txBody>
          <a:bodyPr/>
          <a:lstStyle/>
          <a:p>
            <a:pPr marL="0" indent="0" algn="just">
              <a:buNone/>
            </a:pPr>
            <a:r>
              <a:rPr lang="tr-TR" b="1" dirty="0" smtClean="0">
                <a:solidFill>
                  <a:srgbClr val="FF0000"/>
                </a:solidFill>
              </a:rPr>
              <a:t>C. Pazarlama </a:t>
            </a:r>
            <a:r>
              <a:rPr lang="tr-TR" b="1" dirty="0">
                <a:solidFill>
                  <a:srgbClr val="FF0000"/>
                </a:solidFill>
              </a:rPr>
              <a:t>Tekniğine İlişkin </a:t>
            </a:r>
            <a:r>
              <a:rPr lang="tr-TR" b="1" dirty="0" smtClean="0">
                <a:solidFill>
                  <a:srgbClr val="FF0000"/>
                </a:solidFill>
              </a:rPr>
              <a:t>Özellikler</a:t>
            </a:r>
          </a:p>
          <a:p>
            <a:pPr algn="just"/>
            <a:r>
              <a:rPr lang="tr-TR" dirty="0"/>
              <a:t>Hasat öncesi ve sonrası dönemin her aşamasında göz önünde tutulması gereken yaş meyve ve sebzelerin pazarlama tekniği bakımından önemli ortak özellikleri ve diğer ürünlerden olan farkları genel olarak şu şekilde açıklanabilir;</a:t>
            </a:r>
          </a:p>
          <a:p>
            <a:pPr algn="just"/>
            <a:endParaRPr lang="tr-TR" dirty="0">
              <a:solidFill>
                <a:srgbClr val="FF0000"/>
              </a:solidFill>
            </a:endParaRPr>
          </a:p>
        </p:txBody>
      </p:sp>
    </p:spTree>
    <p:extLst>
      <p:ext uri="{BB962C8B-B14F-4D97-AF65-F5344CB8AC3E}">
        <p14:creationId xmlns:p14="http://schemas.microsoft.com/office/powerpoint/2010/main" val="26075567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51520" y="1143000"/>
            <a:ext cx="8712968" cy="5486400"/>
          </a:xfrm>
        </p:spPr>
        <p:txBody>
          <a:bodyPr/>
          <a:lstStyle/>
          <a:p>
            <a:pPr algn="just"/>
            <a:r>
              <a:rPr lang="tr-TR" sz="2400" dirty="0"/>
              <a:t>1. Bu ürünler gerek hasattan önce ve gerekse sonra, yani bitkiden ve topraktan ayrıldıktan sonra, yaşayan ve canlı olan birey veya organlardır. Tüm canlılar gibi solunum yaparlar, </a:t>
            </a:r>
            <a:r>
              <a:rPr lang="tr-TR" sz="2400" dirty="0" err="1"/>
              <a:t>transpirasyon</a:t>
            </a:r>
            <a:r>
              <a:rPr lang="tr-TR" sz="2400" dirty="0"/>
              <a:t> yapar., su kaybederler. Gelişimi hızlı veya yavaş sürdürürler. </a:t>
            </a:r>
            <a:endParaRPr lang="tr-TR" sz="2400" dirty="0" smtClean="0"/>
          </a:p>
          <a:p>
            <a:pPr algn="just"/>
            <a:endParaRPr lang="tr-TR" sz="2400" dirty="0"/>
          </a:p>
          <a:p>
            <a:pPr algn="just"/>
            <a:endParaRPr lang="tr-TR" sz="2400" dirty="0"/>
          </a:p>
        </p:txBody>
      </p:sp>
    </p:spTree>
    <p:extLst>
      <p:ext uri="{BB962C8B-B14F-4D97-AF65-F5344CB8AC3E}">
        <p14:creationId xmlns:p14="http://schemas.microsoft.com/office/powerpoint/2010/main" val="269902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143000"/>
            <a:ext cx="8659688" cy="5486400"/>
          </a:xfrm>
        </p:spPr>
        <p:txBody>
          <a:bodyPr/>
          <a:lstStyle/>
          <a:p>
            <a:pPr algn="just">
              <a:lnSpc>
                <a:spcPct val="150000"/>
              </a:lnSpc>
            </a:pPr>
            <a:r>
              <a:rPr lang="tr-TR" sz="2400" dirty="0"/>
              <a:t>2. Belirli bir gelişme devresinden sonra, tür, çeşit ve yapısal özelliklerine göre değişik olayların etkisiyle giderek tükenmeye başlarlar.  </a:t>
            </a:r>
          </a:p>
          <a:p>
            <a:pPr algn="just">
              <a:lnSpc>
                <a:spcPct val="150000"/>
              </a:lnSpc>
            </a:pPr>
            <a:endParaRPr lang="tr-TR" sz="2400" dirty="0"/>
          </a:p>
          <a:p>
            <a:pPr algn="just">
              <a:lnSpc>
                <a:spcPct val="150000"/>
              </a:lnSpc>
            </a:pPr>
            <a:r>
              <a:rPr lang="tr-TR" sz="2400" dirty="0"/>
              <a:t>Bileşimlerinde fazla miktarda su bulunduğu için </a:t>
            </a:r>
            <a:r>
              <a:rPr lang="tr-TR" sz="2400" dirty="0" err="1"/>
              <a:t>metabolik</a:t>
            </a:r>
            <a:r>
              <a:rPr lang="tr-TR" sz="2400" dirty="0"/>
              <a:t> aktiviteleri yüksektir ve bu nedenle hızla yaşlanırlar. Bu gelişmeler sınırlı ölçüde yavaşlatılabilir ancak asla durdurulamaz.</a:t>
            </a:r>
          </a:p>
          <a:p>
            <a:endParaRPr lang="tr-TR" sz="2400" dirty="0"/>
          </a:p>
        </p:txBody>
      </p:sp>
    </p:spTree>
    <p:extLst>
      <p:ext uri="{BB962C8B-B14F-4D97-AF65-F5344CB8AC3E}">
        <p14:creationId xmlns:p14="http://schemas.microsoft.com/office/powerpoint/2010/main" val="2348981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92112" y="1124744"/>
            <a:ext cx="8659688" cy="5486400"/>
          </a:xfrm>
        </p:spPr>
        <p:txBody>
          <a:bodyPr/>
          <a:lstStyle/>
          <a:p>
            <a:pPr algn="just">
              <a:lnSpc>
                <a:spcPct val="150000"/>
              </a:lnSpc>
            </a:pPr>
            <a:r>
              <a:rPr lang="tr-TR" sz="2400" dirty="0"/>
              <a:t>3. Diğer canlılar gibi içinde bulundukları ortamla sıkı bir etki-tepki ilişkisi içerisindedirler. </a:t>
            </a:r>
          </a:p>
          <a:p>
            <a:pPr algn="just">
              <a:lnSpc>
                <a:spcPct val="150000"/>
              </a:lnSpc>
            </a:pPr>
            <a:endParaRPr lang="tr-TR" sz="2400" dirty="0"/>
          </a:p>
          <a:p>
            <a:pPr algn="just">
              <a:lnSpc>
                <a:spcPct val="150000"/>
              </a:lnSpc>
            </a:pPr>
            <a:r>
              <a:rPr lang="tr-TR" sz="2400" dirty="0"/>
              <a:t>Ortamın sıcaklığı, nemi, ışık durumu ve hatta hava bileşimi ve hava hareketi yaşam aktivitelerini ve yaşam sürelerini doğrudan veya dolaylı bir şekilde etkiler.</a:t>
            </a:r>
          </a:p>
          <a:p>
            <a:endParaRPr lang="tr-TR" sz="2400" dirty="0"/>
          </a:p>
        </p:txBody>
      </p:sp>
    </p:spTree>
    <p:extLst>
      <p:ext uri="{BB962C8B-B14F-4D97-AF65-F5344CB8AC3E}">
        <p14:creationId xmlns:p14="http://schemas.microsoft.com/office/powerpoint/2010/main" val="2935418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0" y="1143000"/>
            <a:ext cx="8964488" cy="5486400"/>
          </a:xfrm>
        </p:spPr>
        <p:txBody>
          <a:bodyPr/>
          <a:lstStyle/>
          <a:p>
            <a:pPr algn="just"/>
            <a:r>
              <a:rPr lang="tr-TR" sz="2400" dirty="0"/>
              <a:t>4. Genellikle mekanik etkiler karşı dirençsiz yapılardır. Bu nedenle çeşitli </a:t>
            </a:r>
            <a:r>
              <a:rPr lang="tr-TR" sz="2400" dirty="0" err="1"/>
              <a:t>zararlanmalardan</a:t>
            </a:r>
            <a:r>
              <a:rPr lang="tr-TR" sz="2400" dirty="0"/>
              <a:t> korunmaları için özel şekil ve koşullarda pazarlanmaları gerekir</a:t>
            </a:r>
            <a:r>
              <a:rPr lang="tr-TR" sz="2400" dirty="0" smtClean="0"/>
              <a:t>.</a:t>
            </a:r>
          </a:p>
          <a:p>
            <a:pPr algn="just"/>
            <a:r>
              <a:rPr lang="tr-TR" sz="2400" dirty="0"/>
              <a:t>5. Hasat öncesi yetiştirme koşulları hasat sonrası yaşamı etkilediğinden, pazarlama ve depolamada göz önüne alınmalıdır. Hatta bu nedenle bakım işleri, yüksek kaliteli ve dayanıklı ürün elde edilmesine yönlendirilmiş olmalıdır. </a:t>
            </a:r>
          </a:p>
          <a:p>
            <a:pPr algn="just"/>
            <a:endParaRPr lang="tr-TR" sz="2400" dirty="0"/>
          </a:p>
          <a:p>
            <a:pPr algn="just"/>
            <a:endParaRPr lang="tr-TR" sz="2400" dirty="0"/>
          </a:p>
        </p:txBody>
      </p:sp>
    </p:spTree>
    <p:extLst>
      <p:ext uri="{BB962C8B-B14F-4D97-AF65-F5344CB8AC3E}">
        <p14:creationId xmlns:p14="http://schemas.microsoft.com/office/powerpoint/2010/main" val="1358339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000" b="1" dirty="0">
                <a:solidFill>
                  <a:srgbClr val="FF0000"/>
                </a:solidFill>
              </a:rPr>
              <a:t>BAHÇE BİTKİLERİNİN ÖZELLİKLERİ</a:t>
            </a:r>
            <a:endParaRPr lang="tr-TR" sz="3000" dirty="0">
              <a:solidFill>
                <a:srgbClr val="FF0000"/>
              </a:solidFill>
            </a:endParaRPr>
          </a:p>
        </p:txBody>
      </p:sp>
      <p:sp>
        <p:nvSpPr>
          <p:cNvPr id="3" name="İçerik Yer Tutucusu 2"/>
          <p:cNvSpPr>
            <a:spLocks noGrp="1"/>
          </p:cNvSpPr>
          <p:nvPr>
            <p:ph idx="1"/>
          </p:nvPr>
        </p:nvSpPr>
        <p:spPr>
          <a:xfrm>
            <a:off x="251520" y="1143000"/>
            <a:ext cx="8587680" cy="5486400"/>
          </a:xfrm>
        </p:spPr>
        <p:txBody>
          <a:bodyPr/>
          <a:lstStyle/>
          <a:p>
            <a:pPr algn="just"/>
            <a:r>
              <a:rPr lang="tr-TR" b="1" dirty="0">
                <a:solidFill>
                  <a:srgbClr val="FF0000"/>
                </a:solidFill>
              </a:rPr>
              <a:t>D. Besin </a:t>
            </a:r>
            <a:r>
              <a:rPr lang="tr-TR" b="1" dirty="0" smtClean="0">
                <a:solidFill>
                  <a:srgbClr val="FF0000"/>
                </a:solidFill>
              </a:rPr>
              <a:t>Değerleri</a:t>
            </a:r>
          </a:p>
          <a:p>
            <a:pPr algn="just"/>
            <a:r>
              <a:rPr lang="tr-TR" sz="2400" dirty="0"/>
              <a:t>Bahçe ürünleri temel besinleri tamamlayan, metabolizmada düzenleyici olan, vitamin ve madensel tuzları içeren, lezzet verici, sağlıklı beslenmede önemli tüketim maddeleridir. </a:t>
            </a:r>
            <a:endParaRPr lang="tr-TR" sz="2400" dirty="0" smtClean="0"/>
          </a:p>
          <a:p>
            <a:pPr marL="0" indent="0" algn="just">
              <a:buNone/>
            </a:pPr>
            <a:r>
              <a:rPr lang="tr-TR" sz="2400" dirty="0" smtClean="0"/>
              <a:t>1.Yaş </a:t>
            </a:r>
            <a:r>
              <a:rPr lang="tr-TR" sz="2400" dirty="0"/>
              <a:t>meyve ve sebzelerin büyük bir kısmını hafif tatlı, aromatik maddelerle zenginleşmiş doğal su oluşturur. </a:t>
            </a:r>
          </a:p>
          <a:p>
            <a:pPr marL="0" indent="0" algn="just">
              <a:buNone/>
            </a:pPr>
            <a:endParaRPr lang="tr-TR" sz="2400" dirty="0"/>
          </a:p>
          <a:p>
            <a:pPr algn="just"/>
            <a:endParaRPr lang="tr-TR" b="1" dirty="0">
              <a:solidFill>
                <a:srgbClr val="FF0000"/>
              </a:solidFill>
            </a:endParaRPr>
          </a:p>
          <a:p>
            <a:pPr algn="just"/>
            <a:endParaRPr lang="tr-TR" dirty="0"/>
          </a:p>
        </p:txBody>
      </p:sp>
    </p:spTree>
    <p:extLst>
      <p:ext uri="{BB962C8B-B14F-4D97-AF65-F5344CB8AC3E}">
        <p14:creationId xmlns:p14="http://schemas.microsoft.com/office/powerpoint/2010/main" val="25221651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43000"/>
            <a:ext cx="8458200" cy="5486400"/>
          </a:xfrm>
        </p:spPr>
        <p:txBody>
          <a:bodyPr/>
          <a:lstStyle/>
          <a:p>
            <a:pPr algn="just">
              <a:lnSpc>
                <a:spcPct val="150000"/>
              </a:lnSpc>
            </a:pPr>
            <a:r>
              <a:rPr lang="tr-TR" sz="2400" dirty="0" smtClean="0"/>
              <a:t>2</a:t>
            </a:r>
            <a:r>
              <a:rPr lang="tr-TR" sz="2400" dirty="0"/>
              <a:t>. Meyve ve sebzelerde bulunan karbonhidratlar organizma tarafından besin maddesi olarak değerlendirilir. </a:t>
            </a:r>
          </a:p>
          <a:p>
            <a:pPr algn="just">
              <a:lnSpc>
                <a:spcPct val="150000"/>
              </a:lnSpc>
            </a:pPr>
            <a:r>
              <a:rPr lang="tr-TR" sz="2400" dirty="0"/>
              <a:t>Organik asitler asit-baz dengesinin oluşmasına yardım eder. Tanenli maddeler sindirim bozukluklarını (ishal)  giderir. Selüloz ve </a:t>
            </a:r>
            <a:r>
              <a:rPr lang="tr-TR" sz="2400" dirty="0" err="1"/>
              <a:t>hemiselüloz</a:t>
            </a:r>
            <a:r>
              <a:rPr lang="tr-TR" sz="2400" dirty="0"/>
              <a:t> bağırsak hareketlerini düzenler. Hoş kokulu aromatik maddeler yeme isteğini artırır. </a:t>
            </a:r>
            <a:endParaRPr lang="tr-TR" sz="2400" dirty="0" smtClean="0"/>
          </a:p>
          <a:p>
            <a:pPr algn="just">
              <a:lnSpc>
                <a:spcPct val="150000"/>
              </a:lnSpc>
            </a:pPr>
            <a:r>
              <a:rPr lang="tr-TR" sz="2400" dirty="0"/>
              <a:t>3. Sebze ve meyveler bol miktarda vitamin taşırlar.</a:t>
            </a:r>
          </a:p>
          <a:p>
            <a:pPr algn="just">
              <a:lnSpc>
                <a:spcPct val="150000"/>
              </a:lnSpc>
            </a:pPr>
            <a:endParaRPr lang="tr-TR" sz="2400" dirty="0"/>
          </a:p>
          <a:p>
            <a:endParaRPr lang="tr-TR" sz="2400" dirty="0"/>
          </a:p>
        </p:txBody>
      </p:sp>
    </p:spTree>
    <p:extLst>
      <p:ext uri="{BB962C8B-B14F-4D97-AF65-F5344CB8AC3E}">
        <p14:creationId xmlns:p14="http://schemas.microsoft.com/office/powerpoint/2010/main" val="39039057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43000"/>
            <a:ext cx="8458200" cy="5486400"/>
          </a:xfrm>
        </p:spPr>
        <p:txBody>
          <a:bodyPr/>
          <a:lstStyle/>
          <a:p>
            <a:pPr algn="just">
              <a:lnSpc>
                <a:spcPct val="150000"/>
              </a:lnSpc>
            </a:pPr>
            <a:r>
              <a:rPr lang="tr-TR" sz="2400" dirty="0"/>
              <a:t>4. Bahçe ürünleri madensel maddeler içerirler. Bunlar insan organizmasında  asit-baz dengesini kurarlar. </a:t>
            </a:r>
          </a:p>
          <a:p>
            <a:pPr marL="457200" indent="-457200" algn="just">
              <a:lnSpc>
                <a:spcPct val="150000"/>
              </a:lnSpc>
              <a:buAutoNum type="arabicPeriod" startAt="4"/>
            </a:pPr>
            <a:endParaRPr lang="tr-TR" sz="2400" dirty="0"/>
          </a:p>
          <a:p>
            <a:pPr algn="just">
              <a:lnSpc>
                <a:spcPct val="150000"/>
              </a:lnSpc>
            </a:pPr>
            <a:r>
              <a:rPr lang="tr-TR" sz="2400" dirty="0"/>
              <a:t>5. Birçok kuru meyve yağca zengindir (zeytin, avokado).Çoğu kabuklu meyveler de yağ ve protein bakımından zengindir. Bunlar çerez olarak tüketilir. </a:t>
            </a:r>
          </a:p>
          <a:p>
            <a:endParaRPr lang="tr-TR" sz="2400" dirty="0"/>
          </a:p>
        </p:txBody>
      </p:sp>
    </p:spTree>
    <p:extLst>
      <p:ext uri="{BB962C8B-B14F-4D97-AF65-F5344CB8AC3E}">
        <p14:creationId xmlns:p14="http://schemas.microsoft.com/office/powerpoint/2010/main" val="1696095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İçerik Yer Tutucusu 2"/>
          <p:cNvSpPr>
            <a:spLocks noGrp="1"/>
          </p:cNvSpPr>
          <p:nvPr>
            <p:ph idx="1"/>
          </p:nvPr>
        </p:nvSpPr>
        <p:spPr>
          <a:xfrm>
            <a:off x="1835696" y="332656"/>
            <a:ext cx="7302098" cy="6237312"/>
          </a:xfrm>
        </p:spPr>
        <p:txBody>
          <a:bodyPr>
            <a:normAutofit lnSpcReduction="10000"/>
          </a:bodyPr>
          <a:lstStyle/>
          <a:p>
            <a:pPr marL="0" indent="0" algn="just">
              <a:lnSpc>
                <a:spcPct val="150000"/>
              </a:lnSpc>
              <a:buNone/>
              <a:defRPr/>
            </a:pPr>
            <a:r>
              <a:rPr lang="tr-TR" sz="2400" b="1" i="1" dirty="0" smtClean="0"/>
              <a:t>II</a:t>
            </a:r>
            <a:r>
              <a:rPr lang="tr-TR" sz="2400" b="1" i="1" dirty="0"/>
              <a:t>. Olgunlaşmamış Meyveler ve Benzerleri</a:t>
            </a:r>
          </a:p>
          <a:p>
            <a:pPr marL="0" indent="0" algn="just">
              <a:lnSpc>
                <a:spcPct val="150000"/>
              </a:lnSpc>
              <a:buNone/>
              <a:defRPr/>
            </a:pPr>
            <a:r>
              <a:rPr lang="tr-TR" sz="2400" b="1" dirty="0"/>
              <a:t>A. Olgunlaşmamış Meyveler: </a:t>
            </a:r>
            <a:r>
              <a:rPr lang="tr-TR" sz="2400" dirty="0"/>
              <a:t>Taze fasulye ve bakla, patlıcan, biber, bamya, yazlık kabak, hıyar</a:t>
            </a:r>
          </a:p>
          <a:p>
            <a:pPr marL="0" indent="0" algn="just">
              <a:lnSpc>
                <a:spcPct val="150000"/>
              </a:lnSpc>
              <a:buNone/>
              <a:defRPr/>
            </a:pPr>
            <a:r>
              <a:rPr lang="tr-TR" sz="2400" b="1" dirty="0"/>
              <a:t>B. Benzer Yapılar: </a:t>
            </a:r>
            <a:r>
              <a:rPr lang="tr-TR" sz="2400" dirty="0"/>
              <a:t>Kuşkonmaz, mantar, tatlı mısır, </a:t>
            </a:r>
            <a:r>
              <a:rPr lang="tr-TR" sz="2400" dirty="0" smtClean="0"/>
              <a:t>alabaş</a:t>
            </a:r>
            <a:endParaRPr lang="tr-TR" sz="2400" i="1" dirty="0" smtClean="0"/>
          </a:p>
          <a:p>
            <a:pPr marL="0" indent="0">
              <a:lnSpc>
                <a:spcPct val="150000"/>
              </a:lnSpc>
              <a:buNone/>
              <a:defRPr/>
            </a:pPr>
            <a:r>
              <a:rPr lang="tr-TR" sz="2400" b="1" i="1" dirty="0" smtClean="0"/>
              <a:t>III</a:t>
            </a:r>
            <a:r>
              <a:rPr lang="tr-TR" sz="2400" b="1" i="1" dirty="0"/>
              <a:t>. Olgun </a:t>
            </a:r>
            <a:r>
              <a:rPr lang="tr-TR" sz="2400" b="1" i="1" dirty="0" smtClean="0"/>
              <a:t>Meyveler</a:t>
            </a:r>
            <a:r>
              <a:rPr lang="tr-TR" sz="2400" i="1" dirty="0" smtClean="0"/>
              <a:t>: </a:t>
            </a:r>
            <a:r>
              <a:rPr lang="tr-TR" sz="2400" dirty="0"/>
              <a:t>Kavun, karpuz, domates, kışlık kabaklar</a:t>
            </a:r>
            <a:r>
              <a:rPr lang="tr-TR" sz="2400" dirty="0" smtClean="0"/>
              <a:t>.</a:t>
            </a:r>
          </a:p>
          <a:p>
            <a:pPr marL="0" indent="0">
              <a:lnSpc>
                <a:spcPct val="150000"/>
              </a:lnSpc>
              <a:buNone/>
              <a:defRPr/>
            </a:pPr>
            <a:r>
              <a:rPr lang="tr-TR" sz="2400" b="1" i="1" dirty="0"/>
              <a:t>IV. Toprakaltı </a:t>
            </a:r>
            <a:r>
              <a:rPr lang="tr-TR" sz="2400" b="1" i="1" dirty="0" smtClean="0"/>
              <a:t>Yapıları</a:t>
            </a:r>
          </a:p>
          <a:p>
            <a:pPr marL="457200" indent="-457200">
              <a:lnSpc>
                <a:spcPct val="150000"/>
              </a:lnSpc>
              <a:buAutoNum type="alphaUcPeriod"/>
              <a:defRPr/>
            </a:pPr>
            <a:r>
              <a:rPr lang="tr-TR" sz="2400" b="1" dirty="0" smtClean="0"/>
              <a:t>Kökler</a:t>
            </a:r>
            <a:r>
              <a:rPr lang="tr-TR" sz="2400" b="1" dirty="0"/>
              <a:t>: </a:t>
            </a:r>
            <a:r>
              <a:rPr lang="tr-TR" sz="2400" dirty="0"/>
              <a:t>Pancar, havuç, turp, şalgam, kök </a:t>
            </a:r>
            <a:r>
              <a:rPr lang="tr-TR" sz="2400" dirty="0" smtClean="0"/>
              <a:t>kereviz</a:t>
            </a:r>
          </a:p>
          <a:p>
            <a:pPr marL="0" indent="0">
              <a:lnSpc>
                <a:spcPct val="150000"/>
              </a:lnSpc>
              <a:buNone/>
              <a:defRPr/>
            </a:pPr>
            <a:r>
              <a:rPr lang="tr-TR" sz="2400" b="1" dirty="0" smtClean="0"/>
              <a:t>B</a:t>
            </a:r>
            <a:r>
              <a:rPr lang="tr-TR" sz="2400" b="1" dirty="0"/>
              <a:t>. Soğanlar : </a:t>
            </a:r>
            <a:r>
              <a:rPr lang="tr-TR" sz="2400" dirty="0"/>
              <a:t>Kuru soğan ve sarımsak</a:t>
            </a:r>
          </a:p>
          <a:p>
            <a:pPr marL="0" indent="0">
              <a:lnSpc>
                <a:spcPct val="150000"/>
              </a:lnSpc>
              <a:buNone/>
              <a:defRPr/>
            </a:pPr>
            <a:r>
              <a:rPr lang="tr-TR" sz="2400" b="1" dirty="0" smtClean="0"/>
              <a:t>C</a:t>
            </a:r>
            <a:r>
              <a:rPr lang="tr-TR" sz="2400" b="1" dirty="0"/>
              <a:t>. Yumru ve </a:t>
            </a:r>
            <a:r>
              <a:rPr lang="tr-TR" sz="2400" b="1" dirty="0" err="1"/>
              <a:t>Rizomlar</a:t>
            </a:r>
            <a:r>
              <a:rPr lang="tr-TR" sz="2400" b="1" dirty="0"/>
              <a:t> : </a:t>
            </a:r>
            <a:r>
              <a:rPr lang="tr-TR" sz="2400" dirty="0" smtClean="0"/>
              <a:t>Patates, </a:t>
            </a:r>
            <a:r>
              <a:rPr lang="tr-TR" sz="2400" dirty="0"/>
              <a:t>tatlı </a:t>
            </a:r>
            <a:r>
              <a:rPr lang="tr-TR" sz="2400" dirty="0" smtClean="0"/>
              <a:t>patates, </a:t>
            </a:r>
            <a:r>
              <a:rPr lang="tr-TR" sz="2400" dirty="0"/>
              <a:t>yer elması.</a:t>
            </a:r>
          </a:p>
          <a:p>
            <a:pPr marL="0" indent="0">
              <a:lnSpc>
                <a:spcPct val="150000"/>
              </a:lnSpc>
              <a:buNone/>
              <a:defRPr/>
            </a:pPr>
            <a:endParaRPr lang="tr-TR" sz="2400" dirty="0"/>
          </a:p>
          <a:p>
            <a:pPr marL="0" indent="0">
              <a:lnSpc>
                <a:spcPct val="150000"/>
              </a:lnSpc>
              <a:buNone/>
              <a:defRPr/>
            </a:pPr>
            <a:endParaRPr lang="tr-TR" sz="2400" dirty="0"/>
          </a:p>
          <a:p>
            <a:pPr marL="0" indent="0">
              <a:lnSpc>
                <a:spcPct val="150000"/>
              </a:lnSpc>
              <a:buNone/>
              <a:defRPr/>
            </a:pPr>
            <a:endParaRPr lang="tr-TR" sz="2400" dirty="0"/>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9248" y="1196752"/>
            <a:ext cx="8839200" cy="5486400"/>
          </a:xfrm>
        </p:spPr>
        <p:txBody>
          <a:bodyPr/>
          <a:lstStyle/>
          <a:p>
            <a:pPr algn="just">
              <a:lnSpc>
                <a:spcPct val="150000"/>
              </a:lnSpc>
            </a:pPr>
            <a:r>
              <a:rPr lang="tr-TR" sz="2400" dirty="0"/>
              <a:t>6. Yaş ve kuru olarak tüketilen baklagiller protein kaynağıdır. </a:t>
            </a:r>
          </a:p>
          <a:p>
            <a:pPr algn="just">
              <a:lnSpc>
                <a:spcPct val="150000"/>
              </a:lnSpc>
            </a:pPr>
            <a:endParaRPr lang="tr-TR" sz="2400" dirty="0"/>
          </a:p>
          <a:p>
            <a:pPr algn="just">
              <a:lnSpc>
                <a:spcPct val="150000"/>
              </a:lnSpc>
            </a:pPr>
            <a:r>
              <a:rPr lang="tr-TR" sz="2400" dirty="0"/>
              <a:t>7. Düşük kalorileri ile diyet için uygundurlar. </a:t>
            </a:r>
          </a:p>
          <a:p>
            <a:endParaRPr lang="tr-TR" sz="2400" dirty="0"/>
          </a:p>
        </p:txBody>
      </p:sp>
    </p:spTree>
    <p:extLst>
      <p:ext uri="{BB962C8B-B14F-4D97-AF65-F5344CB8AC3E}">
        <p14:creationId xmlns:p14="http://schemas.microsoft.com/office/powerpoint/2010/main" val="319470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Dikdörtgen 2"/>
          <p:cNvSpPr/>
          <p:nvPr/>
        </p:nvSpPr>
        <p:spPr>
          <a:xfrm>
            <a:off x="1835696" y="380751"/>
            <a:ext cx="3252814" cy="769441"/>
          </a:xfrm>
          <a:prstGeom prst="rect">
            <a:avLst/>
          </a:prstGeom>
        </p:spPr>
        <p:txBody>
          <a:bodyPr wrap="none">
            <a:spAutoFit/>
          </a:bodyPr>
          <a:lstStyle/>
          <a:p>
            <a:r>
              <a:rPr lang="tr-TR" sz="4400" b="1" dirty="0">
                <a:solidFill>
                  <a:prstClr val="black"/>
                </a:solidFill>
                <a:latin typeface="Calibri"/>
              </a:rPr>
              <a:t>2. MEYVELER</a:t>
            </a:r>
          </a:p>
        </p:txBody>
      </p:sp>
      <p:sp>
        <p:nvSpPr>
          <p:cNvPr id="5" name="İçerik Yer Tutucusu 2"/>
          <p:cNvSpPr>
            <a:spLocks noGrp="1"/>
          </p:cNvSpPr>
          <p:nvPr>
            <p:ph idx="1"/>
          </p:nvPr>
        </p:nvSpPr>
        <p:spPr>
          <a:xfrm>
            <a:off x="2051720" y="1484784"/>
            <a:ext cx="8229600" cy="4525963"/>
          </a:xfrm>
        </p:spPr>
        <p:txBody>
          <a:bodyPr>
            <a:normAutofit/>
          </a:bodyPr>
          <a:lstStyle/>
          <a:p>
            <a:pPr marL="0" indent="0">
              <a:lnSpc>
                <a:spcPct val="150000"/>
              </a:lnSpc>
              <a:buNone/>
              <a:defRPr/>
            </a:pPr>
            <a:r>
              <a:rPr lang="tr-TR" sz="2400" dirty="0" smtClean="0"/>
              <a:t>1. Yumuşak </a:t>
            </a:r>
            <a:r>
              <a:rPr lang="tr-TR" sz="2400" dirty="0"/>
              <a:t>çekirdekli meyveler </a:t>
            </a:r>
            <a:endParaRPr lang="tr-TR" sz="2400" dirty="0" smtClean="0"/>
          </a:p>
          <a:p>
            <a:pPr marL="0" indent="0">
              <a:lnSpc>
                <a:spcPct val="150000"/>
              </a:lnSpc>
              <a:buNone/>
              <a:defRPr/>
            </a:pPr>
            <a:r>
              <a:rPr lang="tr-TR" sz="2400" dirty="0" smtClean="0"/>
              <a:t>2</a:t>
            </a:r>
            <a:r>
              <a:rPr lang="tr-TR" sz="2400" dirty="0"/>
              <a:t>. Sert çekirdekli meyveler </a:t>
            </a:r>
            <a:endParaRPr lang="tr-TR" sz="2400" dirty="0" smtClean="0"/>
          </a:p>
          <a:p>
            <a:pPr marL="0" indent="0">
              <a:lnSpc>
                <a:spcPct val="150000"/>
              </a:lnSpc>
              <a:buNone/>
              <a:defRPr/>
            </a:pPr>
            <a:r>
              <a:rPr lang="tr-TR" sz="2400" dirty="0" smtClean="0"/>
              <a:t>3</a:t>
            </a:r>
            <a:r>
              <a:rPr lang="tr-TR" sz="2400" dirty="0"/>
              <a:t>. Sert kabuklu </a:t>
            </a:r>
            <a:r>
              <a:rPr lang="tr-TR" sz="2400" dirty="0" smtClean="0"/>
              <a:t>meyveler</a:t>
            </a:r>
          </a:p>
          <a:p>
            <a:pPr marL="0" indent="0">
              <a:lnSpc>
                <a:spcPct val="150000"/>
              </a:lnSpc>
              <a:buNone/>
              <a:defRPr/>
            </a:pPr>
            <a:r>
              <a:rPr lang="tr-TR" sz="2400" dirty="0" smtClean="0"/>
              <a:t>4</a:t>
            </a:r>
            <a:r>
              <a:rPr lang="tr-TR" sz="2400" dirty="0"/>
              <a:t>. </a:t>
            </a:r>
            <a:r>
              <a:rPr lang="tr-TR" sz="2400" dirty="0" err="1"/>
              <a:t>Turunçgil</a:t>
            </a:r>
            <a:r>
              <a:rPr lang="tr-TR" sz="2400" dirty="0"/>
              <a:t> </a:t>
            </a:r>
            <a:r>
              <a:rPr lang="tr-TR" sz="2400" dirty="0" smtClean="0"/>
              <a:t>meyveleri</a:t>
            </a:r>
          </a:p>
          <a:p>
            <a:pPr marL="0" indent="0">
              <a:lnSpc>
                <a:spcPct val="150000"/>
              </a:lnSpc>
              <a:buNone/>
              <a:defRPr/>
            </a:pPr>
            <a:r>
              <a:rPr lang="tr-TR" sz="2400" dirty="0" smtClean="0"/>
              <a:t>5</a:t>
            </a:r>
            <a:r>
              <a:rPr lang="tr-TR" sz="2400" dirty="0"/>
              <a:t>. </a:t>
            </a:r>
            <a:r>
              <a:rPr lang="tr-TR" sz="2400" dirty="0" err="1" smtClean="0"/>
              <a:t>Üzümsü</a:t>
            </a:r>
            <a:r>
              <a:rPr lang="tr-TR" sz="2400" dirty="0" smtClean="0"/>
              <a:t> Meyveler </a:t>
            </a:r>
          </a:p>
          <a:p>
            <a:pPr marL="0" indent="0">
              <a:lnSpc>
                <a:spcPct val="150000"/>
              </a:lnSpc>
              <a:buNone/>
              <a:defRPr/>
            </a:pPr>
            <a:r>
              <a:rPr lang="tr-TR" sz="2400" dirty="0" smtClean="0"/>
              <a:t>6</a:t>
            </a:r>
            <a:r>
              <a:rPr lang="tr-TR" sz="2400" dirty="0"/>
              <a:t>. Diğer </a:t>
            </a:r>
            <a:r>
              <a:rPr lang="tr-TR" sz="2400" dirty="0" smtClean="0"/>
              <a:t>meyveler</a:t>
            </a:r>
            <a:endParaRPr lang="tr-TR" sz="2400" dirty="0"/>
          </a:p>
        </p:txBody>
      </p:sp>
    </p:spTree>
    <p:extLst>
      <p:ext uri="{BB962C8B-B14F-4D97-AF65-F5344CB8AC3E}">
        <p14:creationId xmlns:p14="http://schemas.microsoft.com/office/powerpoint/2010/main" val="3390724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81000" y="1412776"/>
            <a:ext cx="8229600" cy="4525963"/>
          </a:xfrm>
        </p:spPr>
        <p:txBody>
          <a:bodyPr>
            <a:noAutofit/>
          </a:bodyPr>
          <a:lstStyle/>
          <a:p>
            <a:pPr marL="457200" indent="-457200" algn="just">
              <a:lnSpc>
                <a:spcPct val="150000"/>
              </a:lnSpc>
              <a:buAutoNum type="arabicPeriod"/>
              <a:defRPr/>
            </a:pPr>
            <a:r>
              <a:rPr lang="tr-TR" sz="2400" b="1" dirty="0" smtClean="0"/>
              <a:t>Yumuşak </a:t>
            </a:r>
            <a:r>
              <a:rPr lang="tr-TR" sz="2400" b="1" dirty="0"/>
              <a:t>çekirdekli meyveler : </a:t>
            </a:r>
            <a:r>
              <a:rPr lang="tr-TR" sz="2400" dirty="0"/>
              <a:t>Elma, armut, ayva, yenidünya, muşmula, Trabzon </a:t>
            </a:r>
            <a:r>
              <a:rPr lang="tr-TR" sz="2400" dirty="0" smtClean="0"/>
              <a:t>hurması</a:t>
            </a:r>
          </a:p>
          <a:p>
            <a:pPr marL="457200" indent="-457200" algn="just">
              <a:lnSpc>
                <a:spcPct val="150000"/>
              </a:lnSpc>
              <a:buAutoNum type="arabicPeriod"/>
              <a:defRPr/>
            </a:pPr>
            <a:endParaRPr lang="tr-TR" sz="2400" dirty="0"/>
          </a:p>
          <a:p>
            <a:pPr marL="457200" indent="-457200" algn="just">
              <a:lnSpc>
                <a:spcPct val="150000"/>
              </a:lnSpc>
              <a:buFont typeface="+mj-lt"/>
              <a:buAutoNum type="arabicPeriod"/>
              <a:defRPr/>
            </a:pPr>
            <a:r>
              <a:rPr lang="tr-TR" sz="2400" b="1" dirty="0" smtClean="0"/>
              <a:t>Sert </a:t>
            </a:r>
            <a:r>
              <a:rPr lang="tr-TR" sz="2400" b="1" dirty="0"/>
              <a:t>çekirdekli meyveler : </a:t>
            </a:r>
            <a:r>
              <a:rPr lang="tr-TR" sz="2400" dirty="0"/>
              <a:t>Şeftali, kayısı, erik, kiraz, vişne, kızılcık, zeytin, avokado, </a:t>
            </a:r>
            <a:r>
              <a:rPr lang="tr-TR" sz="2400" dirty="0" smtClean="0"/>
              <a:t>mango</a:t>
            </a:r>
          </a:p>
          <a:p>
            <a:pPr marL="457200" indent="-457200" algn="just">
              <a:lnSpc>
                <a:spcPct val="150000"/>
              </a:lnSpc>
              <a:buFont typeface="+mj-lt"/>
              <a:buAutoNum type="arabicPeriod"/>
              <a:defRPr/>
            </a:pPr>
            <a:endParaRPr lang="tr-TR" sz="2400" dirty="0"/>
          </a:p>
          <a:p>
            <a:pPr marL="457200" indent="-457200" algn="just">
              <a:lnSpc>
                <a:spcPct val="150000"/>
              </a:lnSpc>
              <a:buFont typeface="+mj-lt"/>
              <a:buAutoNum type="arabicPeriod"/>
              <a:defRPr/>
            </a:pPr>
            <a:r>
              <a:rPr lang="tr-TR" sz="2400" b="1" dirty="0" smtClean="0"/>
              <a:t>Sert </a:t>
            </a:r>
            <a:r>
              <a:rPr lang="tr-TR" sz="2400" b="1" dirty="0"/>
              <a:t>kabuklu meyveler: </a:t>
            </a:r>
            <a:r>
              <a:rPr lang="tr-TR" sz="2400" dirty="0"/>
              <a:t>Fındık, ceviz, badem, Antep fıstığı, çam fıstığı, </a:t>
            </a:r>
            <a:r>
              <a:rPr lang="tr-TR" sz="2400" dirty="0" smtClean="0"/>
              <a:t>kestane</a:t>
            </a:r>
          </a:p>
          <a:p>
            <a:pPr marL="457200" indent="-457200" algn="just">
              <a:lnSpc>
                <a:spcPct val="150000"/>
              </a:lnSpc>
              <a:buFont typeface="+mj-lt"/>
              <a:buAutoNum type="arabicPeriod"/>
              <a:defRPr/>
            </a:pPr>
            <a:endParaRPr lang="tr-TR" sz="2400" dirty="0"/>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92919" y="1484784"/>
            <a:ext cx="8229600" cy="4525963"/>
          </a:xfrm>
        </p:spPr>
        <p:txBody>
          <a:bodyPr>
            <a:noAutofit/>
          </a:bodyPr>
          <a:lstStyle/>
          <a:p>
            <a:pPr marL="457200" indent="-457200" algn="just">
              <a:lnSpc>
                <a:spcPct val="150000"/>
              </a:lnSpc>
              <a:buFont typeface="+mj-lt"/>
              <a:buAutoNum type="arabicPeriod" startAt="4"/>
              <a:defRPr/>
            </a:pPr>
            <a:r>
              <a:rPr lang="tr-TR" sz="2400" b="1" dirty="0" err="1" smtClean="0"/>
              <a:t>Turunçgil</a:t>
            </a:r>
            <a:r>
              <a:rPr lang="tr-TR" sz="2400" b="1" dirty="0" smtClean="0"/>
              <a:t> </a:t>
            </a:r>
            <a:r>
              <a:rPr lang="tr-TR" sz="2400" b="1" dirty="0"/>
              <a:t>meyveler: </a:t>
            </a:r>
            <a:r>
              <a:rPr lang="tr-TR" sz="2400" dirty="0"/>
              <a:t>Portakal, mandarin altıntop, limon, </a:t>
            </a:r>
            <a:r>
              <a:rPr lang="tr-TR" sz="2400" dirty="0" smtClean="0"/>
              <a:t>lime, turunç</a:t>
            </a:r>
          </a:p>
          <a:p>
            <a:pPr marL="457200" indent="-457200" algn="just">
              <a:lnSpc>
                <a:spcPct val="150000"/>
              </a:lnSpc>
              <a:buFont typeface="+mj-lt"/>
              <a:buAutoNum type="arabicPeriod" startAt="4"/>
              <a:defRPr/>
            </a:pPr>
            <a:endParaRPr lang="tr-TR" sz="2400" dirty="0"/>
          </a:p>
          <a:p>
            <a:pPr marL="457200" indent="-457200" algn="just">
              <a:lnSpc>
                <a:spcPct val="150000"/>
              </a:lnSpc>
              <a:buFont typeface="+mj-lt"/>
              <a:buAutoNum type="arabicPeriod" startAt="4"/>
              <a:defRPr/>
            </a:pPr>
            <a:r>
              <a:rPr lang="tr-TR" sz="2400" b="1" dirty="0" err="1" smtClean="0"/>
              <a:t>Üzümsü</a:t>
            </a:r>
            <a:r>
              <a:rPr lang="tr-TR" sz="2400" b="1" dirty="0" smtClean="0"/>
              <a:t> </a:t>
            </a:r>
            <a:r>
              <a:rPr lang="tr-TR" sz="2400" b="1" dirty="0"/>
              <a:t>Meyveler : </a:t>
            </a:r>
            <a:r>
              <a:rPr lang="tr-TR" sz="2400" dirty="0"/>
              <a:t>Üzüm, kivi, </a:t>
            </a:r>
            <a:r>
              <a:rPr lang="tr-TR" sz="2400" dirty="0" smtClean="0"/>
              <a:t>Frenk </a:t>
            </a:r>
            <a:r>
              <a:rPr lang="tr-TR" sz="2400" dirty="0"/>
              <a:t>ve </a:t>
            </a:r>
            <a:r>
              <a:rPr lang="tr-TR" sz="2400" dirty="0" err="1"/>
              <a:t>bektaşi</a:t>
            </a:r>
            <a:r>
              <a:rPr lang="tr-TR" sz="2400" dirty="0"/>
              <a:t> üzümü, ahududu, böğürtlen, çilek, dut, gibi bileşik toplu meyvelerin </a:t>
            </a:r>
            <a:r>
              <a:rPr lang="tr-TR" sz="2400" dirty="0" err="1"/>
              <a:t>meyvecikleri</a:t>
            </a:r>
            <a:r>
              <a:rPr lang="tr-TR" sz="2400" dirty="0" smtClean="0"/>
              <a:t>.</a:t>
            </a:r>
          </a:p>
          <a:p>
            <a:pPr marL="457200" indent="-457200" algn="just">
              <a:lnSpc>
                <a:spcPct val="150000"/>
              </a:lnSpc>
              <a:buFont typeface="+mj-lt"/>
              <a:buAutoNum type="arabicPeriod" startAt="4"/>
              <a:defRPr/>
            </a:pPr>
            <a:endParaRPr lang="tr-TR" sz="2400" dirty="0"/>
          </a:p>
          <a:p>
            <a:pPr marL="457200" indent="-457200" algn="just">
              <a:lnSpc>
                <a:spcPct val="150000"/>
              </a:lnSpc>
              <a:buFont typeface="+mj-lt"/>
              <a:buAutoNum type="arabicPeriod" startAt="4"/>
              <a:defRPr/>
            </a:pPr>
            <a:r>
              <a:rPr lang="tr-TR" sz="2400" b="1" dirty="0" smtClean="0"/>
              <a:t>Diğer </a:t>
            </a:r>
            <a:r>
              <a:rPr lang="tr-TR" sz="2400" b="1" dirty="0"/>
              <a:t>meyveler: </a:t>
            </a:r>
            <a:r>
              <a:rPr lang="tr-TR" sz="2400" dirty="0"/>
              <a:t>İncir, nar, muz</a:t>
            </a:r>
          </a:p>
          <a:p>
            <a:pPr marL="457200" indent="-457200" algn="just">
              <a:lnSpc>
                <a:spcPct val="150000"/>
              </a:lnSpc>
              <a:buFont typeface="+mj-lt"/>
              <a:buAutoNum type="arabicPeriod" startAt="4"/>
              <a:defRPr/>
            </a:pPr>
            <a:endParaRPr lang="tr-TR" sz="2400" dirty="0"/>
          </a:p>
        </p:txBody>
      </p:sp>
    </p:spTree>
    <p:extLst>
      <p:ext uri="{BB962C8B-B14F-4D97-AF65-F5344CB8AC3E}">
        <p14:creationId xmlns:p14="http://schemas.microsoft.com/office/powerpoint/2010/main" val="3033210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Dikdörtgen 2"/>
          <p:cNvSpPr/>
          <p:nvPr/>
        </p:nvSpPr>
        <p:spPr>
          <a:xfrm>
            <a:off x="2031690" y="476672"/>
            <a:ext cx="5046574" cy="769441"/>
          </a:xfrm>
          <a:prstGeom prst="rect">
            <a:avLst/>
          </a:prstGeom>
        </p:spPr>
        <p:txBody>
          <a:bodyPr wrap="none">
            <a:spAutoFit/>
          </a:bodyPr>
          <a:lstStyle/>
          <a:p>
            <a:r>
              <a:rPr lang="tr-TR" sz="4400" b="1" dirty="0" smtClean="0">
                <a:solidFill>
                  <a:schemeClr val="tx1"/>
                </a:solidFill>
              </a:rPr>
              <a:t> 3. SÜS BİTKİLERİ</a:t>
            </a:r>
            <a:endParaRPr lang="tr-TR" sz="4400" b="1" dirty="0">
              <a:solidFill>
                <a:prstClr val="black"/>
              </a:solidFill>
              <a:latin typeface="Calibri"/>
            </a:endParaRPr>
          </a:p>
        </p:txBody>
      </p:sp>
      <p:sp>
        <p:nvSpPr>
          <p:cNvPr id="6" name="İçerik Yer Tutucusu 2"/>
          <p:cNvSpPr>
            <a:spLocks noGrp="1"/>
          </p:cNvSpPr>
          <p:nvPr>
            <p:ph idx="1"/>
          </p:nvPr>
        </p:nvSpPr>
        <p:spPr>
          <a:xfrm>
            <a:off x="2031690" y="1246113"/>
            <a:ext cx="8229600" cy="4525963"/>
          </a:xfrm>
        </p:spPr>
        <p:txBody>
          <a:bodyPr>
            <a:normAutofit/>
          </a:bodyPr>
          <a:lstStyle/>
          <a:p>
            <a:pPr marL="0" indent="0">
              <a:lnSpc>
                <a:spcPct val="150000"/>
              </a:lnSpc>
              <a:buNone/>
              <a:defRPr/>
            </a:pPr>
            <a:r>
              <a:rPr lang="tr-TR" sz="2400" dirty="0"/>
              <a:t>1. Kesme çiçekler</a:t>
            </a:r>
          </a:p>
          <a:p>
            <a:pPr marL="0" indent="0">
              <a:lnSpc>
                <a:spcPct val="150000"/>
              </a:lnSpc>
              <a:buNone/>
              <a:defRPr/>
            </a:pPr>
            <a:r>
              <a:rPr lang="tr-TR" sz="2400" dirty="0"/>
              <a:t>2. Çiçekçi yeşillikleri</a:t>
            </a:r>
          </a:p>
          <a:p>
            <a:pPr marL="0" indent="0">
              <a:lnSpc>
                <a:spcPct val="150000"/>
              </a:lnSpc>
              <a:buNone/>
              <a:defRPr/>
            </a:pPr>
            <a:r>
              <a:rPr lang="tr-TR" sz="2400" dirty="0"/>
              <a:t>3. Çelikler</a:t>
            </a:r>
          </a:p>
          <a:p>
            <a:pPr marL="0" indent="0">
              <a:lnSpc>
                <a:spcPct val="150000"/>
              </a:lnSpc>
              <a:buNone/>
              <a:defRPr/>
            </a:pPr>
            <a:r>
              <a:rPr lang="tr-TR" sz="2400" dirty="0"/>
              <a:t>4. Soğan, yumru, </a:t>
            </a:r>
            <a:r>
              <a:rPr lang="tr-TR" sz="2400" dirty="0" err="1"/>
              <a:t>rizom</a:t>
            </a:r>
            <a:r>
              <a:rPr lang="tr-TR" sz="2400" dirty="0"/>
              <a:t> ve kökler</a:t>
            </a:r>
          </a:p>
          <a:p>
            <a:pPr marL="0" indent="0">
              <a:lnSpc>
                <a:spcPct val="150000"/>
              </a:lnSpc>
              <a:buNone/>
              <a:defRPr/>
            </a:pPr>
            <a:r>
              <a:rPr lang="tr-TR" sz="2400" dirty="0"/>
              <a:t>5. Fidan, fide ve çelik fideleri</a:t>
            </a:r>
          </a:p>
        </p:txBody>
      </p:sp>
    </p:spTree>
    <p:extLst>
      <p:ext uri="{BB962C8B-B14F-4D97-AF65-F5344CB8AC3E}">
        <p14:creationId xmlns:p14="http://schemas.microsoft.com/office/powerpoint/2010/main" val="3997596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smtClean="0">
                <a:solidFill>
                  <a:srgbClr val="C00000"/>
                </a:solidFill>
              </a:rPr>
              <a:t>MUHAFAZAYI ETKİLEYEN FAKTÖRLER</a:t>
            </a:r>
            <a:endParaRPr lang="tr-TR" sz="3200" dirty="0">
              <a:solidFill>
                <a:srgbClr val="C00000"/>
              </a:solidFill>
            </a:endParaRPr>
          </a:p>
        </p:txBody>
      </p:sp>
      <p:sp>
        <p:nvSpPr>
          <p:cNvPr id="4" name="İçerik Yer Tutucusu 2"/>
          <p:cNvSpPr>
            <a:spLocks noGrp="1"/>
          </p:cNvSpPr>
          <p:nvPr>
            <p:ph idx="1"/>
          </p:nvPr>
        </p:nvSpPr>
        <p:spPr>
          <a:xfrm>
            <a:off x="381000" y="1556792"/>
            <a:ext cx="8229600" cy="4525963"/>
          </a:xfrm>
        </p:spPr>
        <p:txBody>
          <a:bodyPr>
            <a:normAutofit/>
          </a:bodyPr>
          <a:lstStyle/>
          <a:p>
            <a:pPr>
              <a:lnSpc>
                <a:spcPct val="150000"/>
              </a:lnSpc>
            </a:pPr>
            <a:r>
              <a:rPr lang="tr-TR" sz="2400" dirty="0" smtClean="0"/>
              <a:t>Ürünün </a:t>
            </a:r>
            <a:r>
              <a:rPr lang="tr-TR" sz="2400" dirty="0"/>
              <a:t>özellikleri </a:t>
            </a:r>
          </a:p>
          <a:p>
            <a:pPr>
              <a:lnSpc>
                <a:spcPct val="150000"/>
              </a:lnSpc>
            </a:pPr>
            <a:r>
              <a:rPr lang="tr-TR" sz="2400" dirty="0"/>
              <a:t>Yetiştiricilik yapılan bahçenin özellikleri</a:t>
            </a:r>
          </a:p>
          <a:p>
            <a:pPr>
              <a:lnSpc>
                <a:spcPct val="150000"/>
              </a:lnSpc>
            </a:pPr>
            <a:r>
              <a:rPr lang="tr-TR" sz="2400" dirty="0"/>
              <a:t>Hasat (derim)</a:t>
            </a:r>
          </a:p>
          <a:p>
            <a:pPr>
              <a:lnSpc>
                <a:spcPct val="150000"/>
              </a:lnSpc>
            </a:pPr>
            <a:r>
              <a:rPr lang="tr-TR" sz="2400" dirty="0"/>
              <a:t>Paketleme evi uygulamaları</a:t>
            </a:r>
          </a:p>
          <a:p>
            <a:pPr>
              <a:lnSpc>
                <a:spcPct val="150000"/>
              </a:lnSpc>
            </a:pPr>
            <a:r>
              <a:rPr lang="tr-TR" sz="2400" dirty="0"/>
              <a:t>Depo koşulları</a:t>
            </a:r>
          </a:p>
        </p:txBody>
      </p:sp>
    </p:spTree>
    <p:extLst>
      <p:ext uri="{BB962C8B-B14F-4D97-AF65-F5344CB8AC3E}">
        <p14:creationId xmlns:p14="http://schemas.microsoft.com/office/powerpoint/2010/main" val="920914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TotalTime>
  <Words>1564</Words>
  <Application>Microsoft Office PowerPoint</Application>
  <PresentationFormat>Ekran Gösterisi (4:3)</PresentationFormat>
  <Paragraphs>154</Paragraphs>
  <Slides>40</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Calibri</vt:lpstr>
      <vt:lpstr>Calibri Light</vt:lpstr>
      <vt:lpstr>Wingdings 2</vt:lpstr>
      <vt:lpstr>Office Theme</vt:lpstr>
      <vt:lpstr>BAHÇE ÜRÜNLERİ  ve  GENEL ÖZELLİKLERİ</vt:lpstr>
      <vt:lpstr>MUHAFAZA AÇISINDAN BAHÇE ÜRÜNLERİ</vt:lpstr>
      <vt:lpstr>1. SEBZELER</vt:lpstr>
      <vt:lpstr>PowerPoint Sunusu</vt:lpstr>
      <vt:lpstr>PowerPoint Sunusu</vt:lpstr>
      <vt:lpstr>PowerPoint Sunusu</vt:lpstr>
      <vt:lpstr>PowerPoint Sunusu</vt:lpstr>
      <vt:lpstr>PowerPoint Sunusu</vt:lpstr>
      <vt:lpstr>MUHAFAZAYI ETKİLEYEN FAKTÖRLER</vt:lpstr>
      <vt:lpstr>ÜRÜNÜN ÖZELLİKLERİ</vt:lpstr>
      <vt:lpstr>A-Bahçe Bitkilerinin Yapısal Özellikleri</vt:lpstr>
      <vt:lpstr>1. DIŞ KORUYUCU ÖRTÜ (DERMAL SİSTEM)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2. BAZAL SİSTEM</vt:lpstr>
      <vt:lpstr>PowerPoint Sunusu</vt:lpstr>
      <vt:lpstr>PowerPoint Sunusu</vt:lpstr>
      <vt:lpstr>PowerPoint Sunusu</vt:lpstr>
      <vt:lpstr>3. İLETİM SİSTEMİ</vt:lpstr>
      <vt:lpstr>PowerPoint Sunusu</vt:lpstr>
      <vt:lpstr>BAHÇE BİTKİLERİNİN ÖZELLİKLERİ</vt:lpstr>
      <vt:lpstr>PowerPoint Sunusu</vt:lpstr>
      <vt:lpstr>PowerPoint Sunusu</vt:lpstr>
      <vt:lpstr>PowerPoint Sunusu</vt:lpstr>
      <vt:lpstr>BAHÇE BİTKİLERİNİN ÖZELLİKLERİ</vt:lpstr>
      <vt:lpstr>PowerPoint Sunusu</vt:lpstr>
      <vt:lpstr>PowerPoint Sunusu</vt:lpstr>
      <vt:lpstr>PowerPoint Sunusu</vt:lpstr>
      <vt:lpstr>PowerPoint Sunusu</vt:lpstr>
      <vt:lpstr>BAHÇE BİTKİLERİNİN ÖZELLİKLERİ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yoneticii</cp:lastModifiedBy>
  <cp:revision>14</cp:revision>
  <dcterms:created xsi:type="dcterms:W3CDTF">2017-09-11T12:48:11Z</dcterms:created>
  <dcterms:modified xsi:type="dcterms:W3CDTF">2019-12-07T13:04:55Z</dcterms:modified>
</cp:coreProperties>
</file>