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698DC-4BE6-4E1B-B706-0F30A96E6AC1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F5259-2CEB-4DFC-9273-16B85FCA0E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77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2B85-00F0-4E8A-83B7-6233C41F3C24}" type="slidenum">
              <a:rPr lang="tr-TR" altLang="tr-TR" smtClean="0"/>
              <a:pPr/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13877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2B85-00F0-4E8A-83B7-6233C41F3C24}" type="slidenum">
              <a:rPr lang="tr-TR" altLang="tr-TR" smtClean="0"/>
              <a:pPr/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1994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2B85-00F0-4E8A-83B7-6233C41F3C24}" type="slidenum">
              <a:rPr lang="tr-TR" altLang="tr-TR" smtClean="0"/>
              <a:pPr/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0713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2B85-00F0-4E8A-83B7-6233C41F3C24}" type="slidenum">
              <a:rPr lang="tr-TR" altLang="tr-TR" smtClean="0"/>
              <a:pPr/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732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2B85-00F0-4E8A-83B7-6233C41F3C24}" type="slidenum">
              <a:rPr lang="tr-TR" altLang="tr-TR" smtClean="0"/>
              <a:pPr/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7711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12B85-00F0-4E8A-83B7-6233C41F3C24}" type="slidenum">
              <a:rPr lang="tr-TR" altLang="tr-TR" smtClean="0"/>
              <a:pPr/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23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34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23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8347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78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67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389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551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5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78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59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50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42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96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55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97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91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9B886-3245-469F-8A89-CD291A5E627C}" type="datetimeFigureOut">
              <a:rPr lang="tr-TR" smtClean="0"/>
              <a:t>1.10.2019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D00183A-7A34-4DE9-9F93-58D3E32F67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6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Astronomi" TargetMode="External"/><Relationship Id="rId7" Type="http://schemas.openxmlformats.org/officeDocument/2006/relationships/hyperlink" Target="http://tr.wikipedia.org/wiki/Biyoloji" TargetMode="External"/><Relationship Id="rId2" Type="http://schemas.openxmlformats.org/officeDocument/2006/relationships/hyperlink" Target="http://tr.wikipedia.org/wiki/Fiz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Politika" TargetMode="External"/><Relationship Id="rId5" Type="http://schemas.openxmlformats.org/officeDocument/2006/relationships/hyperlink" Target="http://tr.wikipedia.org/wiki/Mant%C4%B1k" TargetMode="External"/><Relationship Id="rId4" Type="http://schemas.openxmlformats.org/officeDocument/2006/relationships/hyperlink" Target="http://tr.wikipedia.org/wiki/Zooloj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etin kutusu"/>
          <p:cNvSpPr txBox="1">
            <a:spLocks noChangeArrowheads="1"/>
          </p:cNvSpPr>
          <p:nvPr/>
        </p:nvSpPr>
        <p:spPr bwMode="auto">
          <a:xfrm>
            <a:off x="3287713" y="333375"/>
            <a:ext cx="50403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HASTALIK KAVRAMI </a:t>
            </a:r>
          </a:p>
          <a:p>
            <a:pPr algn="ctr" eaLnBrk="1" hangingPunct="1"/>
            <a:endParaRPr lang="tr-TR" altLang="tr-TR" sz="2400" b="1">
              <a:latin typeface="Comic Sans MS" panose="030F0702030302020204" pitchFamily="66" charset="0"/>
              <a:ea typeface="Batang" pitchFamily="18" charset="-127"/>
            </a:endParaRPr>
          </a:p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HASTALIK PARADİGMALARI </a:t>
            </a:r>
          </a:p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ve</a:t>
            </a:r>
          </a:p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 TEDAVİ YÖNTEMLERİ</a:t>
            </a:r>
          </a:p>
        </p:txBody>
      </p:sp>
      <p:sp>
        <p:nvSpPr>
          <p:cNvPr id="14339" name="2 Metin kutusu"/>
          <p:cNvSpPr txBox="1">
            <a:spLocks noChangeArrowheads="1"/>
          </p:cNvSpPr>
          <p:nvPr/>
        </p:nvSpPr>
        <p:spPr bwMode="auto">
          <a:xfrm>
            <a:off x="2166939" y="2286001"/>
            <a:ext cx="7775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>
                <a:latin typeface="Comic Sans MS" panose="030F0702030302020204" pitchFamily="66" charset="0"/>
                <a:ea typeface="Batang" pitchFamily="18" charset="-127"/>
              </a:rPr>
              <a:t>HASTALIK</a:t>
            </a:r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, canlı beden veya zihinde meydana gelen normalden sapma durumudur. </a:t>
            </a:r>
          </a:p>
        </p:txBody>
      </p:sp>
      <p:sp>
        <p:nvSpPr>
          <p:cNvPr id="14340" name="3 Dikdörtgen"/>
          <p:cNvSpPr>
            <a:spLocks noChangeArrowheads="1"/>
          </p:cNvSpPr>
          <p:nvPr/>
        </p:nvSpPr>
        <p:spPr bwMode="auto">
          <a:xfrm>
            <a:off x="2025650" y="3071814"/>
            <a:ext cx="86423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</a:rPr>
              <a:t>Paleontolojik-paleopatolojik araştırmalar, hastalık etkenlerinin insan varlığından önce de bulunduğunu göstermektedir. </a:t>
            </a:r>
          </a:p>
          <a:p>
            <a:pPr eaLnBrk="1" hangingPunct="1"/>
            <a:endParaRPr lang="tr-TR" altLang="tr-TR" sz="1600">
              <a:latin typeface="Comic Sans MS" panose="030F0702030302020204" pitchFamily="66" charset="0"/>
              <a:ea typeface="Batang" pitchFamily="18" charset="-127"/>
            </a:endParaRPr>
          </a:p>
          <a:p>
            <a:pPr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</a:rPr>
              <a:t>Paraziter hayatın başlangıcı günümüzden yaklaşık olarak 100 milyon yıl öncesine uzanır</a:t>
            </a:r>
          </a:p>
          <a:p>
            <a:pPr eaLnBrk="1" hangingPunct="1"/>
            <a:endParaRPr lang="tr-TR" altLang="tr-TR" sz="1600">
              <a:latin typeface="Comic Sans MS" panose="030F0702030302020204" pitchFamily="66" charset="0"/>
              <a:ea typeface="Batang" pitchFamily="18" charset="-127"/>
            </a:endParaRPr>
          </a:p>
          <a:p>
            <a:pPr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</a:rPr>
              <a:t>Mesozoic zamana ait dinozor ve mağara ayısı fosillerinde kemik iltihapları ve arthritislere,  </a:t>
            </a:r>
          </a:p>
          <a:p>
            <a:pPr eaLnBrk="1" hangingPunct="1"/>
            <a:endParaRPr lang="tr-TR" altLang="tr-TR" sz="1600">
              <a:latin typeface="Comic Sans MS" panose="030F0702030302020204" pitchFamily="66" charset="0"/>
              <a:ea typeface="Batang" pitchFamily="18" charset="-127"/>
            </a:endParaRPr>
          </a:p>
          <a:p>
            <a:pPr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</a:rPr>
              <a:t>Eosen devrinin üç tırnaklı atlarında diş çürüklerine rastlanmaktadır. </a:t>
            </a:r>
          </a:p>
        </p:txBody>
      </p:sp>
    </p:spTree>
    <p:extLst>
      <p:ext uri="{BB962C8B-B14F-4D97-AF65-F5344CB8AC3E}">
        <p14:creationId xmlns:p14="http://schemas.microsoft.com/office/powerpoint/2010/main" val="15685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991544" y="548680"/>
            <a:ext cx="8219256" cy="868958"/>
          </a:xfrm>
        </p:spPr>
        <p:txBody>
          <a:bodyPr>
            <a:noAutofit/>
          </a:bodyPr>
          <a:lstStyle/>
          <a:p>
            <a:pPr algn="ctr"/>
            <a:r>
              <a:rPr lang="tr-TR" altLang="tr-TR" sz="2800" dirty="0">
                <a:solidFill>
                  <a:srgbClr val="A50021"/>
                </a:solidFill>
                <a:latin typeface="Comic Sans MS" panose="030F0702030302020204" pitchFamily="66" charset="0"/>
              </a:rPr>
              <a:t>HEROPHILUS</a:t>
            </a:r>
            <a:r>
              <a:rPr lang="tr-TR" altLang="tr-TR" sz="2800" dirty="0">
                <a:latin typeface="Comic Sans MS" panose="030F0702030302020204" pitchFamily="66" charset="0"/>
              </a:rPr>
              <a:t> (MÖ 335-280) </a:t>
            </a:r>
            <a:br>
              <a:rPr lang="tr-TR" altLang="tr-TR" sz="2800" dirty="0">
                <a:latin typeface="Comic Sans MS" panose="030F0702030302020204" pitchFamily="66" charset="0"/>
              </a:rPr>
            </a:br>
            <a:r>
              <a:rPr lang="tr-TR" altLang="tr-TR" sz="2800" dirty="0">
                <a:latin typeface="Comic Sans MS" panose="030F0702030302020204" pitchFamily="66" charset="0"/>
              </a:rPr>
              <a:t>&amp;</a:t>
            </a:r>
            <a:r>
              <a:rPr lang="tr-TR" altLang="tr-TR" sz="2800" dirty="0">
                <a:solidFill>
                  <a:srgbClr val="A50021"/>
                </a:solidFill>
                <a:latin typeface="Comic Sans MS" panose="030F0702030302020204" pitchFamily="66" charset="0"/>
              </a:rPr>
              <a:t> </a:t>
            </a:r>
            <a:br>
              <a:rPr lang="tr-TR" altLang="tr-TR" sz="2800" dirty="0">
                <a:solidFill>
                  <a:srgbClr val="A50021"/>
                </a:solidFill>
                <a:latin typeface="Comic Sans MS" panose="030F0702030302020204" pitchFamily="66" charset="0"/>
              </a:rPr>
            </a:br>
            <a:r>
              <a:rPr lang="tr-TR" altLang="tr-TR" sz="2800" dirty="0">
                <a:solidFill>
                  <a:srgbClr val="A50021"/>
                </a:solidFill>
                <a:latin typeface="Comic Sans MS" panose="030F0702030302020204" pitchFamily="66" charset="0"/>
              </a:rPr>
              <a:t>ERASISTRATUS</a:t>
            </a:r>
            <a:r>
              <a:rPr lang="tr-TR" altLang="tr-TR" sz="2800" dirty="0">
                <a:latin typeface="Comic Sans MS" panose="030F0702030302020204" pitchFamily="66" charset="0"/>
              </a:rPr>
              <a:t> (MÖ 310-250) </a:t>
            </a:r>
            <a:endParaRPr lang="tr-TR" sz="28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135560" y="1916832"/>
            <a:ext cx="8075240" cy="4090268"/>
          </a:xfrm>
        </p:spPr>
        <p:txBody>
          <a:bodyPr/>
          <a:lstStyle/>
          <a:p>
            <a:r>
              <a:rPr lang="tr-TR" altLang="tr-TR" dirty="0">
                <a:latin typeface="Comic Sans MS" panose="030F0702030302020204" pitchFamily="66" charset="0"/>
              </a:rPr>
              <a:t>MÖ 332 yılında kurulan İskenderiye Tıp Okulunun en önemli temsilcilerinden  biri olan Yunanlı Hekim </a:t>
            </a:r>
            <a:r>
              <a:rPr lang="tr-TR" altLang="tr-TR" dirty="0" err="1">
                <a:latin typeface="Comic Sans MS" panose="030F0702030302020204" pitchFamily="66" charset="0"/>
              </a:rPr>
              <a:t>Herophilus</a:t>
            </a:r>
            <a:r>
              <a:rPr lang="tr-TR" altLang="tr-TR" dirty="0">
                <a:latin typeface="Comic Sans MS" panose="030F0702030302020204" pitchFamily="66" charset="0"/>
              </a:rPr>
              <a:t> tıp tarihine anatominin babası olarak geçmiştir. </a:t>
            </a:r>
          </a:p>
          <a:p>
            <a:r>
              <a:rPr lang="tr-TR" altLang="tr-TR" dirty="0">
                <a:latin typeface="Comic Sans MS" panose="030F0702030302020204" pitchFamily="66" charset="0"/>
              </a:rPr>
              <a:t>Yine aynı okulun bir diğer önemli ismi olan Yunanlı hekim anatomist </a:t>
            </a:r>
            <a:r>
              <a:rPr lang="tr-TR" altLang="tr-TR" dirty="0" err="1">
                <a:latin typeface="Comic Sans MS" panose="030F0702030302020204" pitchFamily="66" charset="0"/>
              </a:rPr>
              <a:t>Erasistratus</a:t>
            </a:r>
            <a:r>
              <a:rPr lang="tr-TR" altLang="tr-TR" dirty="0">
                <a:latin typeface="Comic Sans MS" panose="030F0702030302020204" pitchFamily="66" charset="0"/>
              </a:rPr>
              <a:t> ise aynı zamanda fizyolojinin öncüleri arasında yer almaktadır.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41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3381375" y="214313"/>
            <a:ext cx="51133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Politeistik (Çoktanrılı) Dönem </a:t>
            </a:r>
          </a:p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Hastalık Paradigmaları</a:t>
            </a:r>
            <a:endParaRPr lang="tr-TR" altLang="tr-TR" sz="2400">
              <a:latin typeface="Comic Sans MS" panose="030F0702030302020204" pitchFamily="66" charset="0"/>
              <a:ea typeface="Batang" pitchFamily="18" charset="-127"/>
              <a:cs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2100263" y="925513"/>
            <a:ext cx="795655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tr-TR" altLang="tr-TR" sz="2400">
              <a:latin typeface="Batang" pitchFamily="18" charset="-127"/>
              <a:ea typeface="Batang" pitchFamily="18" charset="-127"/>
            </a:endParaRP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			Mezopotamya</a:t>
            </a:r>
          </a:p>
          <a:p>
            <a:pPr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 			</a:t>
            </a:r>
            <a:r>
              <a:rPr lang="tr-TR" altLang="tr-TR" sz="16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“Demons Teorisi” </a:t>
            </a:r>
          </a:p>
          <a:p>
            <a:pPr algn="ctr" eaLnBrk="1" hangingPunct="1"/>
            <a:endParaRPr lang="tr-TR" altLang="tr-TR" sz="1600" b="1">
              <a:latin typeface="Batang" pitchFamily="18" charset="-127"/>
              <a:ea typeface="Batang" pitchFamily="18" charset="-127"/>
              <a:cs typeface="Times New Roman" panose="02020603050405020304" pitchFamily="18" charset="0"/>
            </a:endParaRPr>
          </a:p>
          <a:p>
            <a:pPr algn="ctr" eaLnBrk="1" hangingPunct="1"/>
            <a:r>
              <a:rPr lang="tr-TR" altLang="tr-TR" sz="16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 </a:t>
            </a:r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Hastalık  nedenleri vücuda giren “şeytan” ve  “kötü ruhlar”dır </a:t>
            </a:r>
          </a:p>
          <a:p>
            <a:pPr algn="ctr" eaLnBrk="1" hangingPunct="1"/>
            <a:endParaRPr lang="tr-TR" altLang="tr-TR" sz="1600">
              <a:latin typeface="Batang" pitchFamily="18" charset="-127"/>
              <a:ea typeface="Batang" pitchFamily="18" charset="-127"/>
              <a:cs typeface="Times New Roman" panose="02020603050405020304" pitchFamily="18" charset="0"/>
            </a:endParaRPr>
          </a:p>
          <a:p>
            <a:pPr algn="ctr"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Adı geçen şeytan ve ruhların hepsinin aynı hastalığı yapmaz </a:t>
            </a:r>
          </a:p>
          <a:p>
            <a:pPr algn="ctr"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Bir kısmı belirli hastalıkları oluşturmakta uzmanlık kazanmıştır</a:t>
            </a:r>
          </a:p>
          <a:p>
            <a:pPr algn="ctr" eaLnBrk="1" hangingPunct="1"/>
            <a:r>
              <a:rPr lang="tr-TR" altLang="tr-TR" sz="16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Bu inanış günümüzün “enfeksiyon” kavramının ilk kıvılcımı sayılır</a:t>
            </a:r>
            <a:endParaRPr lang="tr-TR" altLang="tr-TR" sz="1600">
              <a:latin typeface="Comic Sans MS" panose="030F0702030302020204" pitchFamily="66" charset="0"/>
              <a:ea typeface="Batang" pitchFamily="18" charset="-127"/>
            </a:endParaRPr>
          </a:p>
        </p:txBody>
      </p:sp>
      <p:sp>
        <p:nvSpPr>
          <p:cNvPr id="15364" name="6 Dikdörtgen"/>
          <p:cNvSpPr>
            <a:spLocks noChangeArrowheads="1"/>
          </p:cNvSpPr>
          <p:nvPr/>
        </p:nvSpPr>
        <p:spPr bwMode="auto">
          <a:xfrm>
            <a:off x="2208214" y="3835400"/>
            <a:ext cx="3095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Eski Çin</a:t>
            </a:r>
          </a:p>
          <a:p>
            <a:pPr eaLnBrk="1" hangingPunct="1"/>
            <a:endParaRPr lang="tr-TR" altLang="tr-TR">
              <a:latin typeface="Comic Sans MS" panose="030F0702030302020204" pitchFamily="66" charset="0"/>
              <a:ea typeface="Batang" pitchFamily="18" charset="-127"/>
            </a:endParaRPr>
          </a:p>
          <a:p>
            <a:pPr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Yang   	                   (+)</a:t>
            </a:r>
          </a:p>
          <a:p>
            <a:pPr eaLnBrk="1" hangingPunct="1"/>
            <a:endParaRPr lang="tr-TR" altLang="tr-TR">
              <a:latin typeface="Comic Sans MS" panose="030F0702030302020204" pitchFamily="66" charset="0"/>
              <a:ea typeface="Batang" pitchFamily="18" charset="-127"/>
            </a:endParaRPr>
          </a:p>
          <a:p>
            <a:pPr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Yin  	                   (-)</a:t>
            </a:r>
          </a:p>
          <a:p>
            <a:pPr eaLnBrk="1" hangingPunct="1"/>
            <a:endParaRPr lang="tr-TR" altLang="tr-TR"/>
          </a:p>
          <a:p>
            <a:pPr eaLnBrk="1" hangingPunct="1"/>
            <a:endParaRPr lang="tr-TR" altLang="tr-TR"/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4365626"/>
            <a:ext cx="5048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23 Dikdörtgen"/>
          <p:cNvSpPr>
            <a:spLocks noChangeArrowheads="1"/>
          </p:cNvSpPr>
          <p:nvPr/>
        </p:nvSpPr>
        <p:spPr bwMode="auto">
          <a:xfrm>
            <a:off x="5845175" y="3886200"/>
            <a:ext cx="4572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Eski Yunan Uygarlığı</a:t>
            </a:r>
          </a:p>
          <a:p>
            <a:pPr eaLnBrk="1" hangingPunct="1"/>
            <a:endParaRPr lang="tr-TR" altLang="tr-TR">
              <a:latin typeface="Batang" pitchFamily="18" charset="-127"/>
              <a:ea typeface="Batang" pitchFamily="18" charset="-127"/>
            </a:endParaRPr>
          </a:p>
          <a:p>
            <a:pPr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Hastalıkların sorumlusu Tanrı Apollo </a:t>
            </a:r>
          </a:p>
          <a:p>
            <a:pPr eaLnBrk="1" hangingPunct="1"/>
            <a:endParaRPr lang="tr-TR" altLang="tr-TR">
              <a:latin typeface="Comic Sans MS" panose="030F0702030302020204" pitchFamily="66" charset="0"/>
              <a:ea typeface="Batang" pitchFamily="18" charset="-127"/>
            </a:endParaRPr>
          </a:p>
          <a:p>
            <a:pPr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Aesculapius (Öskülap), sağlık tanrısı </a:t>
            </a:r>
          </a:p>
        </p:txBody>
      </p:sp>
      <p:pic>
        <p:nvPicPr>
          <p:cNvPr id="1536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6" y="5732464"/>
            <a:ext cx="42227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2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Dikdörtgen"/>
          <p:cNvSpPr>
            <a:spLocks noChangeArrowheads="1"/>
          </p:cNvSpPr>
          <p:nvPr/>
        </p:nvSpPr>
        <p:spPr bwMode="auto">
          <a:xfrm>
            <a:off x="4192589" y="725488"/>
            <a:ext cx="34877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Metafizik Dönem </a:t>
            </a:r>
          </a:p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Hastalık</a:t>
            </a:r>
            <a:r>
              <a:rPr lang="tr-TR" altLang="tr-TR" sz="2400" b="1">
                <a:latin typeface="Batang" pitchFamily="18" charset="-127"/>
                <a:ea typeface="Batang" pitchFamily="18" charset="-127"/>
              </a:rPr>
              <a:t> </a:t>
            </a:r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</a:rPr>
              <a:t>Paradigmaları</a:t>
            </a:r>
            <a:endParaRPr lang="tr-TR" altLang="tr-TR" sz="2400">
              <a:latin typeface="Comic Sans MS" panose="030F0702030302020204" pitchFamily="66" charset="0"/>
              <a:ea typeface="Batang" pitchFamily="18" charset="-127"/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1958975" y="1571626"/>
            <a:ext cx="568325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Mısır </a:t>
            </a:r>
          </a:p>
          <a:p>
            <a:pPr algn="just" eaLnBrk="1" hangingPunct="1"/>
            <a:endParaRPr lang="tr-TR" altLang="tr-TR" sz="2400">
              <a:latin typeface="Comic Sans MS" panose="030F0702030302020204" pitchFamily="66" charset="0"/>
              <a:ea typeface="Batang" pitchFamily="18" charset="-127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Üç Etiyolojik (nedensel) Teori</a:t>
            </a:r>
          </a:p>
          <a:p>
            <a:pPr algn="just" eaLnBrk="1" hangingPunct="1"/>
            <a:endParaRPr lang="tr-TR" altLang="tr-TR" sz="2400">
              <a:latin typeface="Comic Sans MS" panose="030F0702030302020204" pitchFamily="66" charset="0"/>
              <a:ea typeface="Batang" pitchFamily="18" charset="-127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v"/>
            </a:pPr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Sihirsel Teori</a:t>
            </a:r>
          </a:p>
          <a:p>
            <a:pPr algn="just" eaLnBrk="1" hangingPunct="1">
              <a:buFont typeface="Wingdings" panose="05000000000000000000" pitchFamily="2" charset="2"/>
              <a:buChar char="v"/>
            </a:pPr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Gastroetiyolojik (sindirimsel) Teori</a:t>
            </a:r>
          </a:p>
          <a:p>
            <a:pPr algn="just" eaLnBrk="1" hangingPunct="1">
              <a:buFont typeface="Wingdings" panose="05000000000000000000" pitchFamily="2" charset="2"/>
              <a:buChar char="v"/>
            </a:pPr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Meteorolojik Etkenler Teorisi</a:t>
            </a:r>
          </a:p>
          <a:p>
            <a:pPr algn="just" eaLnBrk="1" hangingPunct="1"/>
            <a:endParaRPr lang="tr-TR" altLang="tr-TR" sz="2400">
              <a:latin typeface="Comic Sans MS" panose="030F0702030302020204" pitchFamily="66" charset="0"/>
              <a:ea typeface="Batang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6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963863" y="222251"/>
            <a:ext cx="5219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Monoteistik (Tektanrılı) Dönem Hastalık Paradigmaları</a:t>
            </a:r>
            <a:endParaRPr lang="tr-TR" altLang="tr-TR" sz="2400">
              <a:latin typeface="Comic Sans MS" panose="030F0702030302020204" pitchFamily="66" charset="0"/>
              <a:ea typeface="Batang" pitchFamily="18" charset="-127"/>
              <a:cs typeface="Times New Roman" panose="02020603050405020304" pitchFamily="18" charset="0"/>
            </a:endParaRPr>
          </a:p>
        </p:txBody>
      </p:sp>
      <p:sp>
        <p:nvSpPr>
          <p:cNvPr id="16387" name="3 Dikdörtgen"/>
          <p:cNvSpPr>
            <a:spLocks noChangeArrowheads="1"/>
          </p:cNvSpPr>
          <p:nvPr/>
        </p:nvSpPr>
        <p:spPr bwMode="auto">
          <a:xfrm>
            <a:off x="1952625" y="3071814"/>
            <a:ext cx="81930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“Tanrısal Gazap” Modeli  </a:t>
            </a:r>
          </a:p>
          <a:p>
            <a:pPr algn="ctr" eaLnBrk="1" hangingPunct="1"/>
            <a:endParaRPr lang="tr-TR" altLang="tr-TR" sz="2400">
              <a:latin typeface="Comic Sans MS" panose="030F0702030302020204" pitchFamily="66" charset="0"/>
              <a:ea typeface="Batang" pitchFamily="18" charset="-127"/>
            </a:endParaRPr>
          </a:p>
          <a:p>
            <a:pPr algn="ctr"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Hastalık;</a:t>
            </a:r>
          </a:p>
          <a:p>
            <a:pPr algn="ctr"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Tanrının insanı </a:t>
            </a:r>
          </a:p>
          <a:p>
            <a:pPr algn="ctr"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veya </a:t>
            </a:r>
          </a:p>
          <a:p>
            <a:pPr algn="ctr" eaLnBrk="1" hangingPunct="1"/>
            <a:r>
              <a:rPr lang="tr-TR" altLang="tr-TR" sz="2400">
                <a:latin typeface="Comic Sans MS" panose="030F0702030302020204" pitchFamily="66" charset="0"/>
                <a:ea typeface="Batang" pitchFamily="18" charset="-127"/>
              </a:rPr>
              <a:t>insanın sahibi olduğu hayvanları cezalandırması</a:t>
            </a:r>
            <a:r>
              <a:rPr lang="tr-TR" altLang="tr-TR" sz="2400">
                <a:latin typeface="Comic Sans MS" panose="030F0702030302020204" pitchFamily="66" charset="0"/>
              </a:rPr>
              <a:t> ile oluşur</a:t>
            </a:r>
          </a:p>
        </p:txBody>
      </p:sp>
      <p:sp>
        <p:nvSpPr>
          <p:cNvPr id="16388" name="4 Dikdörtgen"/>
          <p:cNvSpPr>
            <a:spLocks noChangeArrowheads="1"/>
          </p:cNvSpPr>
          <p:nvPr/>
        </p:nvSpPr>
        <p:spPr bwMode="auto">
          <a:xfrm>
            <a:off x="3810000" y="1281113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Bu dönemde, İbranilerde, Babil ve Asur’da görüldüğü gibi </a:t>
            </a:r>
          </a:p>
          <a:p>
            <a:pPr algn="ctr" eaLnBrk="1" hangingPunct="1"/>
            <a:r>
              <a:rPr lang="tr-TR" altLang="tr-TR">
                <a:latin typeface="Comic Sans MS" panose="030F0702030302020204" pitchFamily="66" charset="0"/>
                <a:ea typeface="Batang" pitchFamily="18" charset="-127"/>
              </a:rPr>
              <a:t>hastalıkların nedenleri teolojik inanışlarla açıklanır </a:t>
            </a:r>
          </a:p>
        </p:txBody>
      </p:sp>
    </p:spTree>
    <p:extLst>
      <p:ext uri="{BB962C8B-B14F-4D97-AF65-F5344CB8AC3E}">
        <p14:creationId xmlns:p14="http://schemas.microsoft.com/office/powerpoint/2010/main" val="4972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Dikdörtgen"/>
          <p:cNvSpPr>
            <a:spLocks noChangeArrowheads="1"/>
          </p:cNvSpPr>
          <p:nvPr/>
        </p:nvSpPr>
        <p:spPr bwMode="auto">
          <a:xfrm>
            <a:off x="1738314" y="1136650"/>
            <a:ext cx="8643937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2000" b="1">
              <a:solidFill>
                <a:srgbClr val="A50021"/>
              </a:solidFill>
              <a:latin typeface="Comic Sans MS" panose="030F0702030302020204" pitchFamily="66" charset="0"/>
            </a:endParaRPr>
          </a:p>
          <a:p>
            <a:pPr algn="ctr" eaLnBrk="1" hangingPunct="1"/>
            <a:endParaRPr lang="tr-TR" altLang="tr-TR" sz="2000" b="1">
              <a:solidFill>
                <a:srgbClr val="A50021"/>
              </a:solidFill>
              <a:latin typeface="Comic Sans MS" panose="030F0702030302020204" pitchFamily="66" charset="0"/>
            </a:endParaRPr>
          </a:p>
          <a:p>
            <a:pPr algn="ctr" eaLnBrk="1" hangingPunct="1"/>
            <a:endParaRPr lang="tr-TR" altLang="tr-TR" sz="2000" b="1">
              <a:solidFill>
                <a:srgbClr val="A50021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 sz="2000" b="1">
                <a:solidFill>
                  <a:srgbClr val="A50021"/>
                </a:solidFill>
                <a:latin typeface="Comic Sans MS" panose="030F0702030302020204" pitchFamily="66" charset="0"/>
              </a:rPr>
              <a:t>HIPPOCRATES (HİPOKRAT) </a:t>
            </a:r>
            <a:r>
              <a:rPr lang="tr-TR" altLang="tr-TR">
                <a:latin typeface="Comic Sans MS" panose="030F0702030302020204" pitchFamily="66" charset="0"/>
              </a:rPr>
              <a:t>(MÖ 460-370) </a:t>
            </a:r>
            <a:endParaRPr lang="tr-TR" altLang="tr-TR" sz="2000" b="1">
              <a:solidFill>
                <a:srgbClr val="A50021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/>
              <a:t>	</a:t>
            </a:r>
            <a:r>
              <a:rPr lang="tr-TR" altLang="tr-TR">
                <a:latin typeface="Comic Sans MS" panose="030F0702030302020204" pitchFamily="66" charset="0"/>
              </a:rPr>
              <a:t>Laik tıbbın kurucusu ve tıbbın babası olarak kabul edilen Hippocrates, kendisinden önce kullanılan dini-sihri tedavi yöntemlerini ve metafizikal uygulamaları reddederek rasyonel (akılcı) tedavi yöntemlerinin gelişmesine öncülük etmiştir. Kendi adıyla anılan ve ona atfedilen “Hipokrat Andı” hekimliğin ahlaki değerlerinin temelini oluşturur. </a:t>
            </a:r>
          </a:p>
          <a:p>
            <a:pPr algn="ctr" eaLnBrk="1" hangingPunct="1"/>
            <a:endParaRPr lang="tr-TR" altLang="tr-TR">
              <a:latin typeface="Comic Sans MS" panose="030F0702030302020204" pitchFamily="66" charset="0"/>
            </a:endParaRPr>
          </a:p>
          <a:p>
            <a:pPr algn="ctr" eaLnBrk="1" hangingPunct="1"/>
            <a:r>
              <a:rPr lang="tr-TR" altLang="tr-TR">
                <a:latin typeface="Comic Sans MS" panose="030F0702030302020204" pitchFamily="66" charset="0"/>
              </a:rPr>
              <a:t>Hippocrates tarafından geliştirilen hastalık modeli, tıp literatürlerine </a:t>
            </a:r>
          </a:p>
          <a:p>
            <a:pPr algn="ctr" eaLnBrk="1" hangingPunct="1"/>
            <a:r>
              <a:rPr lang="tr-TR" altLang="tr-TR">
                <a:latin typeface="Comic Sans MS" panose="030F0702030302020204" pitchFamily="66" charset="0"/>
              </a:rPr>
              <a:t>“</a:t>
            </a:r>
            <a:r>
              <a:rPr lang="tr-TR" altLang="tr-TR">
                <a:solidFill>
                  <a:srgbClr val="A50021"/>
                </a:solidFill>
                <a:latin typeface="Comic Sans MS" panose="030F0702030302020204" pitchFamily="66" charset="0"/>
              </a:rPr>
              <a:t>Humoral Teori</a:t>
            </a:r>
            <a:r>
              <a:rPr lang="tr-TR" altLang="tr-TR">
                <a:latin typeface="Comic Sans MS" panose="030F0702030302020204" pitchFamily="66" charset="0"/>
              </a:rPr>
              <a:t>” ya da “</a:t>
            </a:r>
            <a:r>
              <a:rPr lang="tr-TR" altLang="tr-TR">
                <a:solidFill>
                  <a:srgbClr val="A50021"/>
                </a:solidFill>
                <a:latin typeface="Comic Sans MS" panose="030F0702030302020204" pitchFamily="66" charset="0"/>
              </a:rPr>
              <a:t>Humoral Patoloji</a:t>
            </a:r>
            <a:r>
              <a:rPr lang="tr-TR" altLang="tr-TR">
                <a:latin typeface="Comic Sans MS" panose="030F0702030302020204" pitchFamily="66" charset="0"/>
              </a:rPr>
              <a:t>” olarak geçmiştir. </a:t>
            </a:r>
          </a:p>
        </p:txBody>
      </p:sp>
      <p:sp>
        <p:nvSpPr>
          <p:cNvPr id="18435" name="4 Dikdörtgen"/>
          <p:cNvSpPr>
            <a:spLocks noChangeArrowheads="1"/>
          </p:cNvSpPr>
          <p:nvPr/>
        </p:nvSpPr>
        <p:spPr bwMode="auto">
          <a:xfrm>
            <a:off x="2238376" y="1143001"/>
            <a:ext cx="7358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latin typeface="Comic Sans MS" panose="030F0702030302020204" pitchFamily="66" charset="0"/>
                <a:ea typeface="Batang" pitchFamily="18" charset="-127"/>
                <a:cs typeface="Times New Roman" panose="02020603050405020304" pitchFamily="18" charset="0"/>
              </a:rPr>
              <a:t>Laik - Rasyonel (Akılcı) Dönem: HİPOKRAT</a:t>
            </a:r>
            <a:endParaRPr lang="tr-TR" altLang="tr-TR" sz="2400">
              <a:latin typeface="Comic Sans MS" panose="030F0702030302020204" pitchFamily="66" charset="0"/>
              <a:ea typeface="Batang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6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4 Metin kutusu"/>
          <p:cNvSpPr txBox="1">
            <a:spLocks noChangeArrowheads="1"/>
          </p:cNvSpPr>
          <p:nvPr/>
        </p:nvSpPr>
        <p:spPr bwMode="auto">
          <a:xfrm>
            <a:off x="5159376" y="476250"/>
            <a:ext cx="1152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MUKUS</a:t>
            </a:r>
          </a:p>
        </p:txBody>
      </p:sp>
      <p:sp>
        <p:nvSpPr>
          <p:cNvPr id="19459" name="5 Metin kutusu"/>
          <p:cNvSpPr txBox="1">
            <a:spLocks noChangeArrowheads="1"/>
          </p:cNvSpPr>
          <p:nvPr/>
        </p:nvSpPr>
        <p:spPr bwMode="auto">
          <a:xfrm>
            <a:off x="2279650" y="2771775"/>
            <a:ext cx="86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KAN</a:t>
            </a:r>
          </a:p>
        </p:txBody>
      </p:sp>
      <p:sp>
        <p:nvSpPr>
          <p:cNvPr id="19460" name="6 Metin kutusu"/>
          <p:cNvSpPr txBox="1">
            <a:spLocks noChangeArrowheads="1"/>
          </p:cNvSpPr>
          <p:nvPr/>
        </p:nvSpPr>
        <p:spPr bwMode="auto">
          <a:xfrm>
            <a:off x="8040688" y="2843214"/>
            <a:ext cx="1871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SARI SAFRA</a:t>
            </a:r>
          </a:p>
        </p:txBody>
      </p:sp>
      <p:sp>
        <p:nvSpPr>
          <p:cNvPr id="19461" name="7 Metin kutusu"/>
          <p:cNvSpPr txBox="1">
            <a:spLocks noChangeArrowheads="1"/>
          </p:cNvSpPr>
          <p:nvPr/>
        </p:nvSpPr>
        <p:spPr bwMode="auto">
          <a:xfrm>
            <a:off x="4727575" y="5084764"/>
            <a:ext cx="1728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KARA SAFRA</a:t>
            </a:r>
          </a:p>
        </p:txBody>
      </p:sp>
      <p:sp>
        <p:nvSpPr>
          <p:cNvPr id="19462" name="8 Metin kutusu"/>
          <p:cNvSpPr txBox="1">
            <a:spLocks noChangeArrowheads="1"/>
          </p:cNvSpPr>
          <p:nvPr/>
        </p:nvSpPr>
        <p:spPr bwMode="auto">
          <a:xfrm>
            <a:off x="8112126" y="3716339"/>
            <a:ext cx="1198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DALAK</a:t>
            </a:r>
          </a:p>
        </p:txBody>
      </p:sp>
      <p:sp>
        <p:nvSpPr>
          <p:cNvPr id="19463" name="9 Metin kutusu"/>
          <p:cNvSpPr txBox="1">
            <a:spLocks noChangeArrowheads="1"/>
          </p:cNvSpPr>
          <p:nvPr/>
        </p:nvSpPr>
        <p:spPr bwMode="auto">
          <a:xfrm>
            <a:off x="6672264" y="981075"/>
            <a:ext cx="1781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KARACİĞER</a:t>
            </a:r>
          </a:p>
        </p:txBody>
      </p:sp>
      <p:sp>
        <p:nvSpPr>
          <p:cNvPr id="19464" name="10 Metin kutusu"/>
          <p:cNvSpPr txBox="1">
            <a:spLocks noChangeArrowheads="1"/>
          </p:cNvSpPr>
          <p:nvPr/>
        </p:nvSpPr>
        <p:spPr bwMode="auto">
          <a:xfrm>
            <a:off x="2927351" y="1628776"/>
            <a:ext cx="792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BEYİN</a:t>
            </a:r>
          </a:p>
        </p:txBody>
      </p:sp>
      <p:sp>
        <p:nvSpPr>
          <p:cNvPr id="19465" name="11 Metin kutusu"/>
          <p:cNvSpPr txBox="1">
            <a:spLocks noChangeArrowheads="1"/>
          </p:cNvSpPr>
          <p:nvPr/>
        </p:nvSpPr>
        <p:spPr bwMode="auto">
          <a:xfrm>
            <a:off x="3863975" y="4365625"/>
            <a:ext cx="946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KALP</a:t>
            </a:r>
          </a:p>
        </p:txBody>
      </p:sp>
      <p:sp>
        <p:nvSpPr>
          <p:cNvPr id="13" name="12 Dikdörtgen"/>
          <p:cNvSpPr/>
          <p:nvPr/>
        </p:nvSpPr>
        <p:spPr>
          <a:xfrm rot="2714215">
            <a:off x="4173538" y="1611313"/>
            <a:ext cx="2908300" cy="27813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pic>
        <p:nvPicPr>
          <p:cNvPr id="19467" name="Picture 5" descr="http://t2.gstatic.com/images?q=tbn:ANd9GcTQFf5XOx0sQ1ofGsRAoQp3dO3BZVXq8vUYsVwJMn7wov4eDxQ&amp;t=1&amp;usg=__4GYvJeSQZu9SZkGKHw2R6BMIndE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25" y="1989139"/>
            <a:ext cx="162083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18 Eğri Bağlayıcı"/>
          <p:cNvCxnSpPr>
            <a:stCxn id="19458" idx="1"/>
          </p:cNvCxnSpPr>
          <p:nvPr/>
        </p:nvCxnSpPr>
        <p:spPr>
          <a:xfrm rot="10800000" flipV="1">
            <a:off x="3863975" y="661989"/>
            <a:ext cx="1295400" cy="103822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Eğri Bağlayıcı"/>
          <p:cNvCxnSpPr/>
          <p:nvPr/>
        </p:nvCxnSpPr>
        <p:spPr>
          <a:xfrm rot="16200000" flipH="1">
            <a:off x="2820195" y="3177382"/>
            <a:ext cx="1223962" cy="115252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Eğri Bağlayıcı"/>
          <p:cNvCxnSpPr/>
          <p:nvPr/>
        </p:nvCxnSpPr>
        <p:spPr>
          <a:xfrm flipV="1">
            <a:off x="6672263" y="4005264"/>
            <a:ext cx="1295400" cy="115252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Eğri Bağlayıcı"/>
          <p:cNvCxnSpPr/>
          <p:nvPr/>
        </p:nvCxnSpPr>
        <p:spPr>
          <a:xfrm rot="16200000" flipV="1">
            <a:off x="7212013" y="1592263"/>
            <a:ext cx="1295400" cy="93662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2" name="41 Metin kutusu"/>
          <p:cNvSpPr txBox="1">
            <a:spLocks noChangeArrowheads="1"/>
          </p:cNvSpPr>
          <p:nvPr/>
        </p:nvSpPr>
        <p:spPr bwMode="auto">
          <a:xfrm>
            <a:off x="5303838" y="827089"/>
            <a:ext cx="792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ATEŞ</a:t>
            </a:r>
          </a:p>
        </p:txBody>
      </p:sp>
      <p:sp>
        <p:nvSpPr>
          <p:cNvPr id="19473" name="42 Metin kutusu"/>
          <p:cNvSpPr txBox="1">
            <a:spLocks noChangeArrowheads="1"/>
          </p:cNvSpPr>
          <p:nvPr/>
        </p:nvSpPr>
        <p:spPr bwMode="auto">
          <a:xfrm>
            <a:off x="7248525" y="2852739"/>
            <a:ext cx="7191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HAVA</a:t>
            </a:r>
          </a:p>
        </p:txBody>
      </p:sp>
      <p:sp>
        <p:nvSpPr>
          <p:cNvPr id="19474" name="43 Metin kutusu"/>
          <p:cNvSpPr txBox="1">
            <a:spLocks noChangeArrowheads="1"/>
          </p:cNvSpPr>
          <p:nvPr/>
        </p:nvSpPr>
        <p:spPr bwMode="auto">
          <a:xfrm>
            <a:off x="5448301" y="4797425"/>
            <a:ext cx="576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SU</a:t>
            </a:r>
          </a:p>
        </p:txBody>
      </p:sp>
      <p:sp>
        <p:nvSpPr>
          <p:cNvPr id="19475" name="44 Metin kutusu"/>
          <p:cNvSpPr txBox="1">
            <a:spLocks noChangeArrowheads="1"/>
          </p:cNvSpPr>
          <p:nvPr/>
        </p:nvSpPr>
        <p:spPr bwMode="auto">
          <a:xfrm>
            <a:off x="3216276" y="2771775"/>
            <a:ext cx="1236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latin typeface="Constantia" panose="02030602050306030303" pitchFamily="18" charset="0"/>
              </a:rPr>
              <a:t>TOPRAK</a:t>
            </a:r>
          </a:p>
        </p:txBody>
      </p:sp>
      <p:sp>
        <p:nvSpPr>
          <p:cNvPr id="19476" name="45 Metin kutusu"/>
          <p:cNvSpPr txBox="1">
            <a:spLocks noChangeArrowheads="1"/>
          </p:cNvSpPr>
          <p:nvPr/>
        </p:nvSpPr>
        <p:spPr bwMode="auto">
          <a:xfrm rot="-2593624">
            <a:off x="4083050" y="1765301"/>
            <a:ext cx="7191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KURU</a:t>
            </a:r>
          </a:p>
        </p:txBody>
      </p:sp>
      <p:sp>
        <p:nvSpPr>
          <p:cNvPr id="19477" name="46 Metin kutusu"/>
          <p:cNvSpPr txBox="1">
            <a:spLocks noChangeArrowheads="1"/>
          </p:cNvSpPr>
          <p:nvPr/>
        </p:nvSpPr>
        <p:spPr bwMode="auto">
          <a:xfrm rot="2457617">
            <a:off x="6456364" y="1700213"/>
            <a:ext cx="7191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SICAK</a:t>
            </a:r>
          </a:p>
        </p:txBody>
      </p:sp>
      <p:sp>
        <p:nvSpPr>
          <p:cNvPr id="19478" name="47 Metin kutusu"/>
          <p:cNvSpPr txBox="1">
            <a:spLocks noChangeArrowheads="1"/>
          </p:cNvSpPr>
          <p:nvPr/>
        </p:nvSpPr>
        <p:spPr bwMode="auto">
          <a:xfrm rot="-7865918">
            <a:off x="3863976" y="3789363"/>
            <a:ext cx="863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SOĞUK</a:t>
            </a:r>
          </a:p>
        </p:txBody>
      </p:sp>
      <p:sp>
        <p:nvSpPr>
          <p:cNvPr id="19479" name="48 Metin kutusu"/>
          <p:cNvSpPr txBox="1">
            <a:spLocks noChangeArrowheads="1"/>
          </p:cNvSpPr>
          <p:nvPr/>
        </p:nvSpPr>
        <p:spPr bwMode="auto">
          <a:xfrm rot="7975813">
            <a:off x="6600032" y="3926682"/>
            <a:ext cx="693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NEMLİ</a:t>
            </a:r>
          </a:p>
        </p:txBody>
      </p:sp>
      <p:sp>
        <p:nvSpPr>
          <p:cNvPr id="19480" name="29 Dikdörtgen"/>
          <p:cNvSpPr>
            <a:spLocks noChangeArrowheads="1"/>
          </p:cNvSpPr>
          <p:nvPr/>
        </p:nvSpPr>
        <p:spPr bwMode="auto">
          <a:xfrm>
            <a:off x="4738688" y="5929314"/>
            <a:ext cx="1725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A50021"/>
                </a:solidFill>
                <a:latin typeface="Comic Sans MS" panose="030F0702030302020204" pitchFamily="66" charset="0"/>
              </a:rPr>
              <a:t>Humoral Teori</a:t>
            </a: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4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tr-TR" altLang="tr-TR" sz="2400" b="1" dirty="0">
                <a:solidFill>
                  <a:srgbClr val="A50021"/>
                </a:solidFill>
                <a:latin typeface="Comic Sans MS" panose="030F0702030302020204" pitchFamily="66" charset="0"/>
              </a:rPr>
              <a:t>ARISTOTELES (ARİSTO) </a:t>
            </a:r>
            <a:r>
              <a:rPr lang="tr-TR" altLang="tr-TR" sz="1800" dirty="0">
                <a:latin typeface="Comic Sans MS" panose="030F0702030302020204" pitchFamily="66" charset="0"/>
              </a:rPr>
              <a:t>(MÖ 384-322) </a:t>
            </a:r>
            <a:endParaRPr lang="tr-TR" altLang="tr-TR" sz="2000" b="1" dirty="0">
              <a:solidFill>
                <a:srgbClr val="A50021"/>
              </a:solidFill>
              <a:latin typeface="Comic Sans MS" panose="030F0702030302020204" pitchFamily="66" charset="0"/>
            </a:endParaRPr>
          </a:p>
          <a:p>
            <a:pPr algn="ctr">
              <a:buFontTx/>
              <a:buNone/>
            </a:pPr>
            <a:endParaRPr lang="tr-TR" altLang="tr-TR" sz="2400" b="1" dirty="0">
              <a:solidFill>
                <a:srgbClr val="A50021"/>
              </a:solidFill>
              <a:latin typeface="Comic Sans MS" panose="030F0702030302020204" pitchFamily="66" charset="0"/>
            </a:endParaRPr>
          </a:p>
          <a:p>
            <a:pPr algn="ctr">
              <a:buFontTx/>
              <a:buNone/>
            </a:pPr>
            <a:r>
              <a:rPr lang="tr-TR" altLang="tr-TR" dirty="0">
                <a:latin typeface="Comic Sans MS" panose="030F0702030302020204" pitchFamily="66" charset="0"/>
              </a:rPr>
              <a:t>Batı düşüncesinin en önemli filozoflarından biri sayılır. </a:t>
            </a:r>
            <a:r>
              <a:rPr lang="tr-TR" altLang="tr-TR" dirty="0">
                <a:latin typeface="Comic Sans MS" panose="030F0702030302020204" pitchFamily="66" charset="0"/>
                <a:hlinkClick r:id="rId2" tooltip="Fizik"/>
              </a:rPr>
              <a:t>Fizik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>
                <a:latin typeface="Comic Sans MS" panose="030F0702030302020204" pitchFamily="66" charset="0"/>
                <a:hlinkClick r:id="rId3" tooltip="Astronomi"/>
              </a:rPr>
              <a:t>astronomi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u="sng" dirty="0">
                <a:solidFill>
                  <a:srgbClr val="009999"/>
                </a:solidFill>
                <a:latin typeface="Comic Sans MS" panose="030F0702030302020204" pitchFamily="66" charset="0"/>
              </a:rPr>
              <a:t>felsefe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>
                <a:latin typeface="Comic Sans MS" panose="030F0702030302020204" pitchFamily="66" charset="0"/>
                <a:hlinkClick r:id="rId4" tooltip="Zooloji"/>
              </a:rPr>
              <a:t>zooloji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>
                <a:latin typeface="Comic Sans MS" panose="030F0702030302020204" pitchFamily="66" charset="0"/>
                <a:hlinkClick r:id="rId5" tooltip="Mantık"/>
              </a:rPr>
              <a:t>mantık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>
                <a:latin typeface="Comic Sans MS" panose="030F0702030302020204" pitchFamily="66" charset="0"/>
                <a:hlinkClick r:id="rId6" tooltip="Politika"/>
              </a:rPr>
              <a:t>politika</a:t>
            </a:r>
            <a:r>
              <a:rPr lang="tr-TR" altLang="tr-TR" dirty="0">
                <a:latin typeface="Comic Sans MS" panose="030F0702030302020204" pitchFamily="66" charset="0"/>
              </a:rPr>
              <a:t> ve </a:t>
            </a:r>
            <a:r>
              <a:rPr lang="tr-TR" altLang="tr-TR" dirty="0">
                <a:latin typeface="Comic Sans MS" panose="030F0702030302020204" pitchFamily="66" charset="0"/>
                <a:hlinkClick r:id="rId7" tooltip="Biyoloji"/>
              </a:rPr>
              <a:t>biyoloji</a:t>
            </a:r>
            <a:r>
              <a:rPr lang="tr-TR" altLang="tr-TR" dirty="0">
                <a:latin typeface="Comic Sans MS" panose="030F0702030302020204" pitchFamily="66" charset="0"/>
              </a:rPr>
              <a:t> gibi konularda pek çok eser vermiştir. Tıp tarihi açısından önemi ise canlıları ilk olarak sınıflandıran düşünür olmasından kaynaklanır.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576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A50021"/>
                </a:solidFill>
                <a:latin typeface="Comic Sans MS" panose="030F0702030302020204" pitchFamily="66" charset="0"/>
              </a:rPr>
              <a:t>       Solidar </a:t>
            </a:r>
            <a:r>
              <a:rPr lang="tr-TR" altLang="tr-TR" dirty="0">
                <a:solidFill>
                  <a:srgbClr val="A50021"/>
                </a:solidFill>
                <a:latin typeface="Comic Sans MS" panose="030F0702030302020204" pitchFamily="66" charset="0"/>
              </a:rPr>
              <a:t>Patoloji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Comic Sans MS" panose="030F0702030302020204" pitchFamily="66" charset="0"/>
              </a:rPr>
              <a:t>Hipokratın çağdaşlarından materyalist bir filozof olan </a:t>
            </a:r>
            <a:r>
              <a:rPr lang="tr-TR" altLang="tr-TR" dirty="0" err="1">
                <a:solidFill>
                  <a:srgbClr val="A50021"/>
                </a:solidFill>
                <a:latin typeface="Comic Sans MS" panose="030F0702030302020204" pitchFamily="66" charset="0"/>
              </a:rPr>
              <a:t>Democritus</a:t>
            </a:r>
            <a:r>
              <a:rPr lang="tr-TR" altLang="tr-TR" dirty="0">
                <a:latin typeface="Comic Sans MS" panose="030F0702030302020204" pitchFamily="66" charset="0"/>
              </a:rPr>
              <a:t> tarafından ortaya atılmıştır. Bu teoriye göre canlılar atomlardan oluşmuştur ve bunların fiziksel düzenleri bozulduğunda hastalık oluşur.</a:t>
            </a:r>
            <a:r>
              <a:rPr lang="tr-TR" altLang="tr-TR" dirty="0"/>
              <a:t> </a:t>
            </a:r>
            <a:r>
              <a:rPr lang="tr-TR" altLang="tr-TR" dirty="0">
                <a:latin typeface="Comic Sans MS" panose="030F0702030302020204" pitchFamily="66" charset="0"/>
              </a:rPr>
              <a:t>Ancak, Solidar Patoloji, </a:t>
            </a:r>
            <a:r>
              <a:rPr lang="tr-TR" altLang="tr-TR" dirty="0" err="1">
                <a:latin typeface="Comic Sans MS" panose="030F0702030302020204" pitchFamily="66" charset="0"/>
              </a:rPr>
              <a:t>Humoral</a:t>
            </a:r>
            <a:r>
              <a:rPr lang="tr-TR" altLang="tr-TR" dirty="0">
                <a:latin typeface="Comic Sans MS" panose="030F0702030302020204" pitchFamily="66" charset="0"/>
              </a:rPr>
              <a:t> Teori karşısında fazla taraftar bulamamış; </a:t>
            </a:r>
            <a:r>
              <a:rPr lang="tr-TR" altLang="tr-TR" dirty="0" err="1">
                <a:latin typeface="Comic Sans MS" panose="030F0702030302020204" pitchFamily="66" charset="0"/>
              </a:rPr>
              <a:t>Humoral</a:t>
            </a:r>
            <a:r>
              <a:rPr lang="tr-TR" altLang="tr-TR" dirty="0">
                <a:latin typeface="Comic Sans MS" panose="030F0702030302020204" pitchFamily="66" charset="0"/>
              </a:rPr>
              <a:t> Teori yüzlerce yıl geçerliliğini korumuştur.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284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dirty="0">
                <a:solidFill>
                  <a:srgbClr val="A50021"/>
                </a:solidFill>
                <a:latin typeface="Comic Sans MS" panose="030F0702030302020204" pitchFamily="66" charset="0"/>
              </a:rPr>
              <a:t>  GALEN </a:t>
            </a:r>
            <a:r>
              <a:rPr lang="tr-TR" altLang="tr-TR" sz="3600" dirty="0">
                <a:latin typeface="Comic Sans MS" panose="030F0702030302020204" pitchFamily="66" charset="0"/>
              </a:rPr>
              <a:t>(MS 129-200/216 ?)</a:t>
            </a:r>
            <a:endParaRPr lang="tr-TR" sz="36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dirty="0">
                <a:latin typeface="Comic Sans MS" panose="030F0702030302020204" pitchFamily="66" charset="0"/>
              </a:rPr>
              <a:t>Antik Yunan </a:t>
            </a:r>
            <a:r>
              <a:rPr lang="tr-TR" altLang="tr-TR" dirty="0" err="1">
                <a:latin typeface="Comic Sans MS" panose="030F0702030302020204" pitchFamily="66" charset="0"/>
              </a:rPr>
              <a:t>Uygarlığı'nın</a:t>
            </a:r>
            <a:r>
              <a:rPr lang="tr-TR" altLang="tr-TR" dirty="0">
                <a:latin typeface="Comic Sans MS" panose="030F0702030302020204" pitchFamily="66" charset="0"/>
              </a:rPr>
              <a:t> en önemli hekimlerinden biri olan Galen, ilk olarak droglardan ilaç elde etmeye başlamış; bu nedenle de Eczacılığın ve </a:t>
            </a:r>
            <a:r>
              <a:rPr lang="tr-TR" altLang="tr-TR" dirty="0" err="1">
                <a:latin typeface="Comic Sans MS" panose="030F0702030302020204" pitchFamily="66" charset="0"/>
              </a:rPr>
              <a:t>Farmasötik</a:t>
            </a:r>
            <a:r>
              <a:rPr lang="tr-TR" altLang="tr-TR" dirty="0">
                <a:latin typeface="Comic Sans MS" panose="030F0702030302020204" pitchFamily="66" charset="0"/>
              </a:rPr>
              <a:t> Teknolojinin babası olarak kabul edilmiştir. Galen aynı zamanda canlı iken kestiği domuz, maymun ve köpeklerin çeşitli organlarının fonksiyonlarını incelemiş; gerçekleştirdiği anatomi ve fizyoloji çalışmaları ile tıp tarihinde ayrıcalıklı bir yer edinmiştir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17035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399</Words>
  <Application>Microsoft Office PowerPoint</Application>
  <PresentationFormat>Geniş ekran</PresentationFormat>
  <Paragraphs>95</Paragraphs>
  <Slides>10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20" baseType="lpstr">
      <vt:lpstr>Arial</vt:lpstr>
      <vt:lpstr>Batang</vt:lpstr>
      <vt:lpstr>Calibri</vt:lpstr>
      <vt:lpstr>Century Gothic</vt:lpstr>
      <vt:lpstr>Comic Sans MS</vt:lpstr>
      <vt:lpstr>Constantia</vt:lpstr>
      <vt:lpstr>Times New Roman</vt:lpstr>
      <vt:lpstr>Wingdings</vt:lpstr>
      <vt:lpstr>Wingdings 3</vt:lpstr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Solidar Patoloji</vt:lpstr>
      <vt:lpstr>  GALEN (MS 129-200/216 ?)</vt:lpstr>
      <vt:lpstr>HEROPHILUS (MÖ 335-280)  &amp;  ERASISTRATUS (MÖ 310-250)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RTBG</dc:creator>
  <cp:lastModifiedBy>RTBG</cp:lastModifiedBy>
  <cp:revision>2</cp:revision>
  <dcterms:created xsi:type="dcterms:W3CDTF">2019-10-01T07:29:23Z</dcterms:created>
  <dcterms:modified xsi:type="dcterms:W3CDTF">2019-10-01T07:42:21Z</dcterms:modified>
</cp:coreProperties>
</file>