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4" r:id="rId2"/>
    <p:sldId id="316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</p:sldIdLst>
  <p:sldSz cx="12192000" cy="6858000"/>
  <p:notesSz cx="6858000" cy="99187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0E71C-A701-476D-9362-BBAB52F2F387}" type="doc">
      <dgm:prSet loTypeId="urn:microsoft.com/office/officeart/2005/8/layout/vList2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BE12D5-06D8-4225-8935-F32CB85A66A7}">
      <dgm:prSet/>
      <dgm:spPr/>
      <dgm:t>
        <a:bodyPr/>
        <a:lstStyle/>
        <a:p>
          <a:r>
            <a:rPr lang="tr-TR" dirty="0" smtClean="0"/>
            <a:t>Beyin veya karaciğerde 2 merkez mevcuttur:</a:t>
          </a:r>
          <a:endParaRPr lang="en-US" dirty="0"/>
        </a:p>
      </dgm:t>
    </dgm:pt>
    <dgm:pt modelId="{6B0D97CC-340F-4394-AF04-95C67C7613E7}" type="parTrans" cxnId="{E2131756-E093-42FC-A738-A0445F419910}">
      <dgm:prSet/>
      <dgm:spPr/>
      <dgm:t>
        <a:bodyPr/>
        <a:lstStyle/>
        <a:p>
          <a:endParaRPr lang="en-US"/>
        </a:p>
      </dgm:t>
    </dgm:pt>
    <dgm:pt modelId="{8091065B-49B8-432B-AB7A-AF6899AF5B21}" type="sibTrans" cxnId="{E2131756-E093-42FC-A738-A0445F419910}">
      <dgm:prSet/>
      <dgm:spPr/>
      <dgm:t>
        <a:bodyPr/>
        <a:lstStyle/>
        <a:p>
          <a:endParaRPr lang="en-US"/>
        </a:p>
      </dgm:t>
    </dgm:pt>
    <dgm:pt modelId="{95E44100-6F0E-46F2-9A1B-E79C7279BC0F}">
      <dgm:prSet/>
      <dgm:spPr/>
      <dgm:t>
        <a:bodyPr/>
        <a:lstStyle/>
        <a:p>
          <a:r>
            <a:rPr lang="tr-TR" dirty="0" smtClean="0"/>
            <a:t>Tokluk merkezi</a:t>
          </a:r>
          <a:endParaRPr lang="en-US" dirty="0"/>
        </a:p>
      </dgm:t>
    </dgm:pt>
    <dgm:pt modelId="{B60A50CE-29C2-4506-BB70-3BFDECA166F1}" type="parTrans" cxnId="{320E87A3-EAFD-4403-9DA0-A1643CCC5497}">
      <dgm:prSet/>
      <dgm:spPr/>
      <dgm:t>
        <a:bodyPr/>
        <a:lstStyle/>
        <a:p>
          <a:endParaRPr lang="en-US"/>
        </a:p>
      </dgm:t>
    </dgm:pt>
    <dgm:pt modelId="{925D78ED-59D5-4AF2-AC43-61C12BB68C05}" type="sibTrans" cxnId="{320E87A3-EAFD-4403-9DA0-A1643CCC5497}">
      <dgm:prSet/>
      <dgm:spPr/>
      <dgm:t>
        <a:bodyPr/>
        <a:lstStyle/>
        <a:p>
          <a:endParaRPr lang="en-US"/>
        </a:p>
      </dgm:t>
    </dgm:pt>
    <dgm:pt modelId="{E66860B5-9F81-4F7C-8AC6-F808227BDDAB}">
      <dgm:prSet/>
      <dgm:spPr/>
      <dgm:t>
        <a:bodyPr/>
        <a:lstStyle/>
        <a:p>
          <a:r>
            <a:rPr lang="tr-TR" b="1" dirty="0" smtClean="0"/>
            <a:t>Tokluk Merkezi</a:t>
          </a:r>
          <a:endParaRPr lang="en-US" dirty="0"/>
        </a:p>
      </dgm:t>
    </dgm:pt>
    <dgm:pt modelId="{AE09B065-2651-4FA0-B4D2-A7AD16FD6399}" type="parTrans" cxnId="{DC564FFC-9678-42BB-B5E6-FAE57178F918}">
      <dgm:prSet/>
      <dgm:spPr/>
      <dgm:t>
        <a:bodyPr/>
        <a:lstStyle/>
        <a:p>
          <a:endParaRPr lang="en-US"/>
        </a:p>
      </dgm:t>
    </dgm:pt>
    <dgm:pt modelId="{D698673D-A564-4677-A0BA-126E9B537D2A}" type="sibTrans" cxnId="{DC564FFC-9678-42BB-B5E6-FAE57178F918}">
      <dgm:prSet/>
      <dgm:spPr/>
      <dgm:t>
        <a:bodyPr/>
        <a:lstStyle/>
        <a:p>
          <a:endParaRPr lang="en-US"/>
        </a:p>
      </dgm:t>
    </dgm:pt>
    <dgm:pt modelId="{C5731F5B-1FD0-4D06-9684-96B89CF96AF7}">
      <dgm:prSet/>
      <dgm:spPr/>
      <dgm:t>
        <a:bodyPr/>
        <a:lstStyle/>
        <a:p>
          <a:r>
            <a:rPr lang="tr-TR" dirty="0" smtClean="0"/>
            <a:t>Kuşlarda </a:t>
          </a:r>
          <a:r>
            <a:rPr lang="tr-TR" b="1" dirty="0" smtClean="0"/>
            <a:t>karaciğer</a:t>
          </a:r>
          <a:r>
            <a:rPr lang="tr-TR" dirty="0" smtClean="0"/>
            <a:t>dedir</a:t>
          </a:r>
          <a:r>
            <a:rPr lang="en-US" dirty="0" smtClean="0"/>
            <a:t>.</a:t>
          </a:r>
          <a:endParaRPr lang="en-US" dirty="0"/>
        </a:p>
      </dgm:t>
    </dgm:pt>
    <dgm:pt modelId="{03637312-0909-42B9-B996-A70E70979C82}" type="parTrans" cxnId="{235F0E22-34DD-46FF-9604-611A41B0E702}">
      <dgm:prSet/>
      <dgm:spPr/>
      <dgm:t>
        <a:bodyPr/>
        <a:lstStyle/>
        <a:p>
          <a:endParaRPr lang="en-US"/>
        </a:p>
      </dgm:t>
    </dgm:pt>
    <dgm:pt modelId="{6878E7FB-5336-4CB7-AB87-807638E3E4A5}" type="sibTrans" cxnId="{235F0E22-34DD-46FF-9604-611A41B0E702}">
      <dgm:prSet/>
      <dgm:spPr/>
      <dgm:t>
        <a:bodyPr/>
        <a:lstStyle/>
        <a:p>
          <a:endParaRPr lang="en-US"/>
        </a:p>
      </dgm:t>
    </dgm:pt>
    <dgm:pt modelId="{410A8139-216B-4B3D-B149-2F0781958A3F}">
      <dgm:prSet/>
      <dgm:spPr/>
      <dgm:t>
        <a:bodyPr/>
        <a:lstStyle/>
        <a:p>
          <a:r>
            <a:rPr lang="tr-TR" dirty="0" smtClean="0"/>
            <a:t>BU merkez «</a:t>
          </a:r>
          <a:r>
            <a:rPr lang="en-US" dirty="0" err="1" smtClean="0"/>
            <a:t>glucostatie</a:t>
          </a:r>
          <a:r>
            <a:rPr lang="tr-TR" dirty="0"/>
            <a:t>t</a:t>
          </a:r>
          <a:r>
            <a:rPr lang="en-US" dirty="0"/>
            <a:t>y </a:t>
          </a:r>
          <a:r>
            <a:rPr lang="en-US" dirty="0" smtClean="0"/>
            <a:t>Centre</a:t>
          </a:r>
          <a:r>
            <a:rPr lang="tr-TR" dirty="0" smtClean="0"/>
            <a:t>» olarak da bilinir.</a:t>
          </a:r>
          <a:r>
            <a:rPr lang="en-US" dirty="0" smtClean="0"/>
            <a:t>.</a:t>
          </a:r>
          <a:endParaRPr lang="en-US" dirty="0"/>
        </a:p>
      </dgm:t>
    </dgm:pt>
    <dgm:pt modelId="{8E6598BB-E056-468B-A21D-300992A0BAAA}" type="parTrans" cxnId="{9CA4D69A-8F0B-4C32-8CF3-D9F7CEB5BE35}">
      <dgm:prSet/>
      <dgm:spPr/>
      <dgm:t>
        <a:bodyPr/>
        <a:lstStyle/>
        <a:p>
          <a:endParaRPr lang="en-US"/>
        </a:p>
      </dgm:t>
    </dgm:pt>
    <dgm:pt modelId="{6956C41A-7BE1-40D9-951D-73F01041BFAA}" type="sibTrans" cxnId="{9CA4D69A-8F0B-4C32-8CF3-D9F7CEB5BE35}">
      <dgm:prSet/>
      <dgm:spPr/>
      <dgm:t>
        <a:bodyPr/>
        <a:lstStyle/>
        <a:p>
          <a:endParaRPr lang="en-US"/>
        </a:p>
      </dgm:t>
    </dgm:pt>
    <dgm:pt modelId="{084E30FD-A1A1-4EA0-BE20-CEB7EFA8CCED}">
      <dgm:prSet/>
      <dgm:spPr/>
      <dgm:t>
        <a:bodyPr/>
        <a:lstStyle/>
        <a:p>
          <a:r>
            <a:rPr lang="tr-TR" b="1" dirty="0" smtClean="0"/>
            <a:t>Kanda glikoz seviyesinin artması tokluk merkezini uyararak besin alımını durdurur. </a:t>
          </a:r>
          <a:endParaRPr lang="en-US" dirty="0"/>
        </a:p>
      </dgm:t>
    </dgm:pt>
    <dgm:pt modelId="{65350D4F-E208-4928-B779-2ADCB230FE92}" type="parTrans" cxnId="{B30F8E3E-DDC9-4751-A13F-2FD574CD1648}">
      <dgm:prSet/>
      <dgm:spPr/>
      <dgm:t>
        <a:bodyPr/>
        <a:lstStyle/>
        <a:p>
          <a:endParaRPr lang="en-US"/>
        </a:p>
      </dgm:t>
    </dgm:pt>
    <dgm:pt modelId="{ED90ABE6-2D58-4293-BD8D-BD587AD5F1FE}" type="sibTrans" cxnId="{B30F8E3E-DDC9-4751-A13F-2FD574CD1648}">
      <dgm:prSet/>
      <dgm:spPr/>
      <dgm:t>
        <a:bodyPr/>
        <a:lstStyle/>
        <a:p>
          <a:endParaRPr lang="en-US"/>
        </a:p>
      </dgm:t>
    </dgm:pt>
    <dgm:pt modelId="{4234FFC8-B189-4A3E-93BB-1939CFAC17AD}">
      <dgm:prSet/>
      <dgm:spPr/>
      <dgm:t>
        <a:bodyPr/>
        <a:lstStyle/>
        <a:p>
          <a:r>
            <a:rPr lang="tr-TR" b="1" dirty="0" smtClean="0"/>
            <a:t>Açlık merkezi</a:t>
          </a:r>
          <a:endParaRPr lang="en-US" dirty="0"/>
        </a:p>
      </dgm:t>
    </dgm:pt>
    <dgm:pt modelId="{72138D5B-D7B5-4516-B21A-BFB5E7D22154}" type="parTrans" cxnId="{CEC79584-B817-4783-8BEB-FF534E6AC796}">
      <dgm:prSet/>
      <dgm:spPr/>
      <dgm:t>
        <a:bodyPr/>
        <a:lstStyle/>
        <a:p>
          <a:endParaRPr lang="en-US"/>
        </a:p>
      </dgm:t>
    </dgm:pt>
    <dgm:pt modelId="{683E614F-0B3D-4A74-BC3F-2446B812DDEA}" type="sibTrans" cxnId="{CEC79584-B817-4783-8BEB-FF534E6AC796}">
      <dgm:prSet/>
      <dgm:spPr/>
      <dgm:t>
        <a:bodyPr/>
        <a:lstStyle/>
        <a:p>
          <a:endParaRPr lang="en-US"/>
        </a:p>
      </dgm:t>
    </dgm:pt>
    <dgm:pt modelId="{8B602C8E-4B53-4F52-B8E2-48DA271E516C}">
      <dgm:prSet/>
      <dgm:spPr/>
      <dgm:t>
        <a:bodyPr/>
        <a:lstStyle/>
        <a:p>
          <a:r>
            <a:rPr lang="tr-TR" dirty="0" smtClean="0"/>
            <a:t>Bu merkezin uyarılması ile besin alımı artar.</a:t>
          </a:r>
          <a:endParaRPr lang="en-US" dirty="0"/>
        </a:p>
      </dgm:t>
    </dgm:pt>
    <dgm:pt modelId="{DAC7F06F-97FF-40C7-B1A5-20D97983FC48}" type="parTrans" cxnId="{4AE9E87F-4C29-445A-9835-3C7595DF5967}">
      <dgm:prSet/>
      <dgm:spPr/>
      <dgm:t>
        <a:bodyPr/>
        <a:lstStyle/>
        <a:p>
          <a:endParaRPr lang="en-US"/>
        </a:p>
      </dgm:t>
    </dgm:pt>
    <dgm:pt modelId="{22B513C6-B619-4C35-931F-AB58409B9445}" type="sibTrans" cxnId="{4AE9E87F-4C29-445A-9835-3C7595DF5967}">
      <dgm:prSet/>
      <dgm:spPr/>
      <dgm:t>
        <a:bodyPr/>
        <a:lstStyle/>
        <a:p>
          <a:endParaRPr lang="en-US"/>
        </a:p>
      </dgm:t>
    </dgm:pt>
    <dgm:pt modelId="{D7F40F3F-C652-4B0C-B6B5-B6E9A76EE494}">
      <dgm:prSet/>
      <dgm:spPr/>
      <dgm:t>
        <a:bodyPr/>
        <a:lstStyle/>
        <a:p>
          <a:r>
            <a:rPr lang="tr-TR" b="1" dirty="0" smtClean="0"/>
            <a:t>Kanda glikoz seviyesinin düşmesi ile uyarılır.</a:t>
          </a:r>
          <a:r>
            <a:rPr lang="en-US" b="1" dirty="0" smtClean="0"/>
            <a:t> </a:t>
          </a:r>
          <a:endParaRPr lang="en-US" dirty="0"/>
        </a:p>
      </dgm:t>
    </dgm:pt>
    <dgm:pt modelId="{4FB7745F-56EF-4CB4-9945-80AC1263F90C}" type="parTrans" cxnId="{16D644D3-EA39-4B5D-B549-D8C8136A7E62}">
      <dgm:prSet/>
      <dgm:spPr/>
      <dgm:t>
        <a:bodyPr/>
        <a:lstStyle/>
        <a:p>
          <a:endParaRPr lang="en-US"/>
        </a:p>
      </dgm:t>
    </dgm:pt>
    <dgm:pt modelId="{E1E707B0-40BF-49C3-9500-E40CF9AA1B13}" type="sibTrans" cxnId="{16D644D3-EA39-4B5D-B549-D8C8136A7E62}">
      <dgm:prSet/>
      <dgm:spPr/>
      <dgm:t>
        <a:bodyPr/>
        <a:lstStyle/>
        <a:p>
          <a:endParaRPr lang="en-US"/>
        </a:p>
      </dgm:t>
    </dgm:pt>
    <dgm:pt modelId="{1DE492CA-DAF7-430F-8D50-09F7E3A28471}">
      <dgm:prSet/>
      <dgm:spPr/>
      <dgm:t>
        <a:bodyPr/>
        <a:lstStyle/>
        <a:p>
          <a:r>
            <a:rPr lang="tr-TR" b="1" dirty="0" smtClean="0"/>
            <a:t>Beyinde yer alır.</a:t>
          </a:r>
          <a:endParaRPr lang="en-US" dirty="0"/>
        </a:p>
      </dgm:t>
    </dgm:pt>
    <dgm:pt modelId="{09333FD8-5CFC-4192-BAAE-C4F03B7094B9}" type="parTrans" cxnId="{C1931388-787B-4FB5-9DB7-2F086620D463}">
      <dgm:prSet/>
      <dgm:spPr/>
      <dgm:t>
        <a:bodyPr/>
        <a:lstStyle/>
        <a:p>
          <a:endParaRPr lang="en-US"/>
        </a:p>
      </dgm:t>
    </dgm:pt>
    <dgm:pt modelId="{DD99FFEF-7D0C-4F78-AE44-54E64FD9D98D}" type="sibTrans" cxnId="{C1931388-787B-4FB5-9DB7-2F086620D463}">
      <dgm:prSet/>
      <dgm:spPr/>
      <dgm:t>
        <a:bodyPr/>
        <a:lstStyle/>
        <a:p>
          <a:endParaRPr lang="en-US"/>
        </a:p>
      </dgm:t>
    </dgm:pt>
    <dgm:pt modelId="{8D2B395E-58A6-4BB4-BB42-B84324DC3D6C}">
      <dgm:prSet/>
      <dgm:spPr/>
      <dgm:t>
        <a:bodyPr/>
        <a:lstStyle/>
        <a:p>
          <a:r>
            <a:rPr lang="tr-TR" dirty="0" smtClean="0"/>
            <a:t>Açlık merkezi</a:t>
          </a:r>
          <a:endParaRPr lang="en-US" dirty="0"/>
        </a:p>
      </dgm:t>
    </dgm:pt>
    <dgm:pt modelId="{75A12919-BD5F-4B17-88DA-8BDCCCB0B0CA}" type="parTrans" cxnId="{49322C20-2469-4B12-8C77-56D04559B06B}">
      <dgm:prSet/>
      <dgm:spPr/>
      <dgm:t>
        <a:bodyPr/>
        <a:lstStyle/>
        <a:p>
          <a:endParaRPr lang="tr-TR"/>
        </a:p>
      </dgm:t>
    </dgm:pt>
    <dgm:pt modelId="{87172CCE-874E-45C9-B06F-7CDD85629872}" type="sibTrans" cxnId="{49322C20-2469-4B12-8C77-56D04559B06B}">
      <dgm:prSet/>
      <dgm:spPr/>
      <dgm:t>
        <a:bodyPr/>
        <a:lstStyle/>
        <a:p>
          <a:endParaRPr lang="tr-TR"/>
        </a:p>
      </dgm:t>
    </dgm:pt>
    <dgm:pt modelId="{BAAD8A60-9C88-46E4-B27A-FDEA86518372}" type="pres">
      <dgm:prSet presAssocID="{9B70E71C-A701-476D-9362-BBAB52F2F3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5DFE427-8082-4A2B-86A1-2B2BEFF0393C}" type="pres">
      <dgm:prSet presAssocID="{ABBE12D5-06D8-4225-8935-F32CB85A66A7}" presName="parentText" presStyleLbl="node1" presStyleIdx="0" presStyleCnt="9" custScaleY="89076" custLinFactNeighborX="-179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6E4F06-E176-40DA-8A12-4C2265CCEE4A}" type="pres">
      <dgm:prSet presAssocID="{ABBE12D5-06D8-4225-8935-F32CB85A66A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AD7CC7-8DEC-4DC9-BF97-10F3DE284A0D}" type="pres">
      <dgm:prSet presAssocID="{E66860B5-9F81-4F7C-8AC6-F808227BDDAB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E2E585-2640-40C6-9075-D4DF68C0499C}" type="pres">
      <dgm:prSet presAssocID="{D698673D-A564-4677-A0BA-126E9B537D2A}" presName="spacer" presStyleCnt="0"/>
      <dgm:spPr/>
    </dgm:pt>
    <dgm:pt modelId="{1EB7353A-B457-437F-BFD1-625A37B1CC35}" type="pres">
      <dgm:prSet presAssocID="{C5731F5B-1FD0-4D06-9684-96B89CF96AF7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E36E13-E276-4D30-9220-9040635C4AC2}" type="pres">
      <dgm:prSet presAssocID="{6878E7FB-5336-4CB7-AB87-807638E3E4A5}" presName="spacer" presStyleCnt="0"/>
      <dgm:spPr/>
    </dgm:pt>
    <dgm:pt modelId="{D17A26A7-B48B-4D1C-91B0-1E395E949840}" type="pres">
      <dgm:prSet presAssocID="{410A8139-216B-4B3D-B149-2F0781958A3F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67BCEF-134E-4B07-9C54-67C627C0FF16}" type="pres">
      <dgm:prSet presAssocID="{6956C41A-7BE1-40D9-951D-73F01041BFAA}" presName="spacer" presStyleCnt="0"/>
      <dgm:spPr/>
    </dgm:pt>
    <dgm:pt modelId="{D68223A9-D7B3-4FE6-957B-EDB193661B65}" type="pres">
      <dgm:prSet presAssocID="{084E30FD-A1A1-4EA0-BE20-CEB7EFA8CCED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12494C-85FC-4F9B-8B7F-7B001E1D9CF5}" type="pres">
      <dgm:prSet presAssocID="{ED90ABE6-2D58-4293-BD8D-BD587AD5F1FE}" presName="spacer" presStyleCnt="0"/>
      <dgm:spPr/>
    </dgm:pt>
    <dgm:pt modelId="{238F8577-7DA0-4422-804A-BD0003EDC43B}" type="pres">
      <dgm:prSet presAssocID="{4234FFC8-B189-4A3E-93BB-1939CFAC17AD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FB30BF-4084-4BA8-8BB8-CCC099FBC675}" type="pres">
      <dgm:prSet presAssocID="{683E614F-0B3D-4A74-BC3F-2446B812DDEA}" presName="spacer" presStyleCnt="0"/>
      <dgm:spPr/>
    </dgm:pt>
    <dgm:pt modelId="{FA93B1AB-976B-445B-9518-827A8AEAE1C6}" type="pres">
      <dgm:prSet presAssocID="{8B602C8E-4B53-4F52-B8E2-48DA271E516C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7E3953-3A85-4AE1-948D-0ADB8AB18EFB}" type="pres">
      <dgm:prSet presAssocID="{22B513C6-B619-4C35-931F-AB58409B9445}" presName="spacer" presStyleCnt="0"/>
      <dgm:spPr/>
    </dgm:pt>
    <dgm:pt modelId="{8F06E085-28B4-476B-A402-5C658AB5BAAA}" type="pres">
      <dgm:prSet presAssocID="{D7F40F3F-C652-4B0C-B6B5-B6E9A76EE49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3ADB5D-F8F5-465F-85BE-D11E12B4E793}" type="pres">
      <dgm:prSet presAssocID="{E1E707B0-40BF-49C3-9500-E40CF9AA1B13}" presName="spacer" presStyleCnt="0"/>
      <dgm:spPr/>
    </dgm:pt>
    <dgm:pt modelId="{900563B2-794D-4341-A8A1-5465095DFD61}" type="pres">
      <dgm:prSet presAssocID="{1DE492CA-DAF7-430F-8D50-09F7E3A28471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83A1320-0A76-415D-BE32-D35429E5C0A8}" type="presOf" srcId="{C5731F5B-1FD0-4D06-9684-96B89CF96AF7}" destId="{1EB7353A-B457-437F-BFD1-625A37B1CC35}" srcOrd="0" destOrd="0" presId="urn:microsoft.com/office/officeart/2005/8/layout/vList2"/>
    <dgm:cxn modelId="{DC564FFC-9678-42BB-B5E6-FAE57178F918}" srcId="{9B70E71C-A701-476D-9362-BBAB52F2F387}" destId="{E66860B5-9F81-4F7C-8AC6-F808227BDDAB}" srcOrd="1" destOrd="0" parTransId="{AE09B065-2651-4FA0-B4D2-A7AD16FD6399}" sibTransId="{D698673D-A564-4677-A0BA-126E9B537D2A}"/>
    <dgm:cxn modelId="{03890E8B-0BCB-4834-BCCD-66FD251E213F}" type="presOf" srcId="{084E30FD-A1A1-4EA0-BE20-CEB7EFA8CCED}" destId="{D68223A9-D7B3-4FE6-957B-EDB193661B65}" srcOrd="0" destOrd="0" presId="urn:microsoft.com/office/officeart/2005/8/layout/vList2"/>
    <dgm:cxn modelId="{A4E74DA1-0240-44A4-B429-4FAE81B9C674}" type="presOf" srcId="{1DE492CA-DAF7-430F-8D50-09F7E3A28471}" destId="{900563B2-794D-4341-A8A1-5465095DFD61}" srcOrd="0" destOrd="0" presId="urn:microsoft.com/office/officeart/2005/8/layout/vList2"/>
    <dgm:cxn modelId="{E2131756-E093-42FC-A738-A0445F419910}" srcId="{9B70E71C-A701-476D-9362-BBAB52F2F387}" destId="{ABBE12D5-06D8-4225-8935-F32CB85A66A7}" srcOrd="0" destOrd="0" parTransId="{6B0D97CC-340F-4394-AF04-95C67C7613E7}" sibTransId="{8091065B-49B8-432B-AB7A-AF6899AF5B21}"/>
    <dgm:cxn modelId="{16D644D3-EA39-4B5D-B549-D8C8136A7E62}" srcId="{9B70E71C-A701-476D-9362-BBAB52F2F387}" destId="{D7F40F3F-C652-4B0C-B6B5-B6E9A76EE494}" srcOrd="7" destOrd="0" parTransId="{4FB7745F-56EF-4CB4-9945-80AC1263F90C}" sibTransId="{E1E707B0-40BF-49C3-9500-E40CF9AA1B13}"/>
    <dgm:cxn modelId="{CEC79584-B817-4783-8BEB-FF534E6AC796}" srcId="{9B70E71C-A701-476D-9362-BBAB52F2F387}" destId="{4234FFC8-B189-4A3E-93BB-1939CFAC17AD}" srcOrd="5" destOrd="0" parTransId="{72138D5B-D7B5-4516-B21A-BFB5E7D22154}" sibTransId="{683E614F-0B3D-4A74-BC3F-2446B812DDEA}"/>
    <dgm:cxn modelId="{B2C6D500-C592-482E-98F9-83A97EF2C9D0}" type="presOf" srcId="{E66860B5-9F81-4F7C-8AC6-F808227BDDAB}" destId="{63AD7CC7-8DEC-4DC9-BF97-10F3DE284A0D}" srcOrd="0" destOrd="0" presId="urn:microsoft.com/office/officeart/2005/8/layout/vList2"/>
    <dgm:cxn modelId="{40E9E79B-3510-4ADB-AB0A-35D131D8177C}" type="presOf" srcId="{8B602C8E-4B53-4F52-B8E2-48DA271E516C}" destId="{FA93B1AB-976B-445B-9518-827A8AEAE1C6}" srcOrd="0" destOrd="0" presId="urn:microsoft.com/office/officeart/2005/8/layout/vList2"/>
    <dgm:cxn modelId="{6CE32F59-FE19-4749-B289-0CE9FEE8FCE7}" type="presOf" srcId="{9B70E71C-A701-476D-9362-BBAB52F2F387}" destId="{BAAD8A60-9C88-46E4-B27A-FDEA86518372}" srcOrd="0" destOrd="0" presId="urn:microsoft.com/office/officeart/2005/8/layout/vList2"/>
    <dgm:cxn modelId="{320E87A3-EAFD-4403-9DA0-A1643CCC5497}" srcId="{ABBE12D5-06D8-4225-8935-F32CB85A66A7}" destId="{95E44100-6F0E-46F2-9A1B-E79C7279BC0F}" srcOrd="0" destOrd="0" parTransId="{B60A50CE-29C2-4506-BB70-3BFDECA166F1}" sibTransId="{925D78ED-59D5-4AF2-AC43-61C12BB68C05}"/>
    <dgm:cxn modelId="{B30F8E3E-DDC9-4751-A13F-2FD574CD1648}" srcId="{9B70E71C-A701-476D-9362-BBAB52F2F387}" destId="{084E30FD-A1A1-4EA0-BE20-CEB7EFA8CCED}" srcOrd="4" destOrd="0" parTransId="{65350D4F-E208-4928-B779-2ADCB230FE92}" sibTransId="{ED90ABE6-2D58-4293-BD8D-BD587AD5F1FE}"/>
    <dgm:cxn modelId="{235F0E22-34DD-46FF-9604-611A41B0E702}" srcId="{9B70E71C-A701-476D-9362-BBAB52F2F387}" destId="{C5731F5B-1FD0-4D06-9684-96B89CF96AF7}" srcOrd="2" destOrd="0" parTransId="{03637312-0909-42B9-B996-A70E70979C82}" sibTransId="{6878E7FB-5336-4CB7-AB87-807638E3E4A5}"/>
    <dgm:cxn modelId="{E2EEBC2E-6BE4-4F07-98B9-6D182F67FE5C}" type="presOf" srcId="{4234FFC8-B189-4A3E-93BB-1939CFAC17AD}" destId="{238F8577-7DA0-4422-804A-BD0003EDC43B}" srcOrd="0" destOrd="0" presId="urn:microsoft.com/office/officeart/2005/8/layout/vList2"/>
    <dgm:cxn modelId="{8EB35500-4FDC-44FB-A8CA-C49277820D9A}" type="presOf" srcId="{410A8139-216B-4B3D-B149-2F0781958A3F}" destId="{D17A26A7-B48B-4D1C-91B0-1E395E949840}" srcOrd="0" destOrd="0" presId="urn:microsoft.com/office/officeart/2005/8/layout/vList2"/>
    <dgm:cxn modelId="{F2357E5F-3610-4DCE-B0EA-E819DACC47F9}" type="presOf" srcId="{8D2B395E-58A6-4BB4-BB42-B84324DC3D6C}" destId="{B66E4F06-E176-40DA-8A12-4C2265CCEE4A}" srcOrd="0" destOrd="1" presId="urn:microsoft.com/office/officeart/2005/8/layout/vList2"/>
    <dgm:cxn modelId="{4AA2D640-A715-4ACD-A8D8-3CF224C499CB}" type="presOf" srcId="{ABBE12D5-06D8-4225-8935-F32CB85A66A7}" destId="{75DFE427-8082-4A2B-86A1-2B2BEFF0393C}" srcOrd="0" destOrd="0" presId="urn:microsoft.com/office/officeart/2005/8/layout/vList2"/>
    <dgm:cxn modelId="{C1931388-787B-4FB5-9DB7-2F086620D463}" srcId="{9B70E71C-A701-476D-9362-BBAB52F2F387}" destId="{1DE492CA-DAF7-430F-8D50-09F7E3A28471}" srcOrd="8" destOrd="0" parTransId="{09333FD8-5CFC-4192-BAAE-C4F03B7094B9}" sibTransId="{DD99FFEF-7D0C-4F78-AE44-54E64FD9D98D}"/>
    <dgm:cxn modelId="{94D82531-5069-4B59-8E7C-0700B519CC74}" type="presOf" srcId="{95E44100-6F0E-46F2-9A1B-E79C7279BC0F}" destId="{B66E4F06-E176-40DA-8A12-4C2265CCEE4A}" srcOrd="0" destOrd="0" presId="urn:microsoft.com/office/officeart/2005/8/layout/vList2"/>
    <dgm:cxn modelId="{9CA4D69A-8F0B-4C32-8CF3-D9F7CEB5BE35}" srcId="{9B70E71C-A701-476D-9362-BBAB52F2F387}" destId="{410A8139-216B-4B3D-B149-2F0781958A3F}" srcOrd="3" destOrd="0" parTransId="{8E6598BB-E056-468B-A21D-300992A0BAAA}" sibTransId="{6956C41A-7BE1-40D9-951D-73F01041BFAA}"/>
    <dgm:cxn modelId="{4AE9E87F-4C29-445A-9835-3C7595DF5967}" srcId="{9B70E71C-A701-476D-9362-BBAB52F2F387}" destId="{8B602C8E-4B53-4F52-B8E2-48DA271E516C}" srcOrd="6" destOrd="0" parTransId="{DAC7F06F-97FF-40C7-B1A5-20D97983FC48}" sibTransId="{22B513C6-B619-4C35-931F-AB58409B9445}"/>
    <dgm:cxn modelId="{C17C5564-1B58-41FC-A64A-069AD588F29C}" type="presOf" srcId="{D7F40F3F-C652-4B0C-B6B5-B6E9A76EE494}" destId="{8F06E085-28B4-476B-A402-5C658AB5BAAA}" srcOrd="0" destOrd="0" presId="urn:microsoft.com/office/officeart/2005/8/layout/vList2"/>
    <dgm:cxn modelId="{49322C20-2469-4B12-8C77-56D04559B06B}" srcId="{ABBE12D5-06D8-4225-8935-F32CB85A66A7}" destId="{8D2B395E-58A6-4BB4-BB42-B84324DC3D6C}" srcOrd="1" destOrd="0" parTransId="{75A12919-BD5F-4B17-88DA-8BDCCCB0B0CA}" sibTransId="{87172CCE-874E-45C9-B06F-7CDD85629872}"/>
    <dgm:cxn modelId="{14C7EA55-21D5-4A72-AD08-E7AA1DDEDAE6}" type="presParOf" srcId="{BAAD8A60-9C88-46E4-B27A-FDEA86518372}" destId="{75DFE427-8082-4A2B-86A1-2B2BEFF0393C}" srcOrd="0" destOrd="0" presId="urn:microsoft.com/office/officeart/2005/8/layout/vList2"/>
    <dgm:cxn modelId="{FFEE11D1-B23C-4BD0-B1E1-C79182AE9700}" type="presParOf" srcId="{BAAD8A60-9C88-46E4-B27A-FDEA86518372}" destId="{B66E4F06-E176-40DA-8A12-4C2265CCEE4A}" srcOrd="1" destOrd="0" presId="urn:microsoft.com/office/officeart/2005/8/layout/vList2"/>
    <dgm:cxn modelId="{6D23DF32-930B-442B-B4CE-8BF58D8C4C1D}" type="presParOf" srcId="{BAAD8A60-9C88-46E4-B27A-FDEA86518372}" destId="{63AD7CC7-8DEC-4DC9-BF97-10F3DE284A0D}" srcOrd="2" destOrd="0" presId="urn:microsoft.com/office/officeart/2005/8/layout/vList2"/>
    <dgm:cxn modelId="{CACF04F5-A93E-4225-87F3-19A1368273D5}" type="presParOf" srcId="{BAAD8A60-9C88-46E4-B27A-FDEA86518372}" destId="{C7E2E585-2640-40C6-9075-D4DF68C0499C}" srcOrd="3" destOrd="0" presId="urn:microsoft.com/office/officeart/2005/8/layout/vList2"/>
    <dgm:cxn modelId="{D009BC1C-8306-4201-9412-6A95AE331C78}" type="presParOf" srcId="{BAAD8A60-9C88-46E4-B27A-FDEA86518372}" destId="{1EB7353A-B457-437F-BFD1-625A37B1CC35}" srcOrd="4" destOrd="0" presId="urn:microsoft.com/office/officeart/2005/8/layout/vList2"/>
    <dgm:cxn modelId="{278818E4-3912-45C8-B58A-7C7410E87B86}" type="presParOf" srcId="{BAAD8A60-9C88-46E4-B27A-FDEA86518372}" destId="{60E36E13-E276-4D30-9220-9040635C4AC2}" srcOrd="5" destOrd="0" presId="urn:microsoft.com/office/officeart/2005/8/layout/vList2"/>
    <dgm:cxn modelId="{BA49470D-BF65-46FF-AF8C-A318692C1BF6}" type="presParOf" srcId="{BAAD8A60-9C88-46E4-B27A-FDEA86518372}" destId="{D17A26A7-B48B-4D1C-91B0-1E395E949840}" srcOrd="6" destOrd="0" presId="urn:microsoft.com/office/officeart/2005/8/layout/vList2"/>
    <dgm:cxn modelId="{9A3550DE-4EA1-405E-B79C-01F6ACD48105}" type="presParOf" srcId="{BAAD8A60-9C88-46E4-B27A-FDEA86518372}" destId="{9867BCEF-134E-4B07-9C54-67C627C0FF16}" srcOrd="7" destOrd="0" presId="urn:microsoft.com/office/officeart/2005/8/layout/vList2"/>
    <dgm:cxn modelId="{F4242113-37F0-4E5B-A89D-F2AD08D610D8}" type="presParOf" srcId="{BAAD8A60-9C88-46E4-B27A-FDEA86518372}" destId="{D68223A9-D7B3-4FE6-957B-EDB193661B65}" srcOrd="8" destOrd="0" presId="urn:microsoft.com/office/officeart/2005/8/layout/vList2"/>
    <dgm:cxn modelId="{BF3D3C40-9F49-4DB9-BF87-76FA003131EC}" type="presParOf" srcId="{BAAD8A60-9C88-46E4-B27A-FDEA86518372}" destId="{9412494C-85FC-4F9B-8B7F-7B001E1D9CF5}" srcOrd="9" destOrd="0" presId="urn:microsoft.com/office/officeart/2005/8/layout/vList2"/>
    <dgm:cxn modelId="{AEC6682D-1E1E-490C-A4D7-1A6F917F6277}" type="presParOf" srcId="{BAAD8A60-9C88-46E4-B27A-FDEA86518372}" destId="{238F8577-7DA0-4422-804A-BD0003EDC43B}" srcOrd="10" destOrd="0" presId="urn:microsoft.com/office/officeart/2005/8/layout/vList2"/>
    <dgm:cxn modelId="{7783B4AD-BC0A-44FC-A93A-8E7A7D212E07}" type="presParOf" srcId="{BAAD8A60-9C88-46E4-B27A-FDEA86518372}" destId="{77FB30BF-4084-4BA8-8BB8-CCC099FBC675}" srcOrd="11" destOrd="0" presId="urn:microsoft.com/office/officeart/2005/8/layout/vList2"/>
    <dgm:cxn modelId="{137764C6-72DC-43A6-A11C-E50E243990BB}" type="presParOf" srcId="{BAAD8A60-9C88-46E4-B27A-FDEA86518372}" destId="{FA93B1AB-976B-445B-9518-827A8AEAE1C6}" srcOrd="12" destOrd="0" presId="urn:microsoft.com/office/officeart/2005/8/layout/vList2"/>
    <dgm:cxn modelId="{2E211758-41F8-4212-80FC-2C0B3A6EB19B}" type="presParOf" srcId="{BAAD8A60-9C88-46E4-B27A-FDEA86518372}" destId="{907E3953-3A85-4AE1-948D-0ADB8AB18EFB}" srcOrd="13" destOrd="0" presId="urn:microsoft.com/office/officeart/2005/8/layout/vList2"/>
    <dgm:cxn modelId="{4B70A545-AE2F-4043-BED4-BF47DFC38550}" type="presParOf" srcId="{BAAD8A60-9C88-46E4-B27A-FDEA86518372}" destId="{8F06E085-28B4-476B-A402-5C658AB5BAAA}" srcOrd="14" destOrd="0" presId="urn:microsoft.com/office/officeart/2005/8/layout/vList2"/>
    <dgm:cxn modelId="{847CBC43-2F16-45BE-A3F1-BA90225B9807}" type="presParOf" srcId="{BAAD8A60-9C88-46E4-B27A-FDEA86518372}" destId="{7D3ADB5D-F8F5-465F-85BE-D11E12B4E793}" srcOrd="15" destOrd="0" presId="urn:microsoft.com/office/officeart/2005/8/layout/vList2"/>
    <dgm:cxn modelId="{35D228D0-A417-4211-AF10-3289F84528FC}" type="presParOf" srcId="{BAAD8A60-9C88-46E4-B27A-FDEA86518372}" destId="{900563B2-794D-4341-A8A1-5465095DFD61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630DCD-E646-4D09-92C1-24E31FBFB25B}" type="doc">
      <dgm:prSet loTypeId="urn:microsoft.com/office/officeart/2008/layout/LinedList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D3F1FABA-88B4-40A0-8810-1AC38E9C9C2A}">
      <dgm:prSet/>
      <dgm:spPr/>
      <dgm:t>
        <a:bodyPr/>
        <a:lstStyle/>
        <a:p>
          <a:r>
            <a:rPr lang="tr-TR" dirty="0" err="1" smtClean="0"/>
            <a:t>Nörotransmitter</a:t>
          </a:r>
          <a:r>
            <a:rPr lang="tr-TR" dirty="0" smtClean="0"/>
            <a:t> ve </a:t>
          </a:r>
          <a:r>
            <a:rPr lang="tr-TR" dirty="0" err="1" smtClean="0"/>
            <a:t>nöropeptitler</a:t>
          </a:r>
          <a:r>
            <a:rPr lang="tr-TR" dirty="0" smtClean="0"/>
            <a:t> çoğunlukla memeli ve kanatlılarda benzerdir.</a:t>
          </a:r>
          <a:endParaRPr lang="en-US" dirty="0"/>
        </a:p>
      </dgm:t>
    </dgm:pt>
    <dgm:pt modelId="{CF16811E-ADEE-40F5-8B99-7603DD16A1C4}" type="parTrans" cxnId="{CCCA1B12-D90C-4E6A-877B-B5E1410811BA}">
      <dgm:prSet/>
      <dgm:spPr/>
      <dgm:t>
        <a:bodyPr/>
        <a:lstStyle/>
        <a:p>
          <a:endParaRPr lang="en-US"/>
        </a:p>
      </dgm:t>
    </dgm:pt>
    <dgm:pt modelId="{B671E022-2E66-4C23-A971-67E4A9BB724C}" type="sibTrans" cxnId="{CCCA1B12-D90C-4E6A-877B-B5E1410811BA}">
      <dgm:prSet/>
      <dgm:spPr/>
      <dgm:t>
        <a:bodyPr/>
        <a:lstStyle/>
        <a:p>
          <a:endParaRPr lang="en-US"/>
        </a:p>
      </dgm:t>
    </dgm:pt>
    <dgm:pt modelId="{4ABB21C3-8403-4AEB-B4FE-47B749EE9541}">
      <dgm:prSet/>
      <dgm:spPr/>
      <dgm:t>
        <a:bodyPr/>
        <a:lstStyle/>
        <a:p>
          <a:r>
            <a:rPr lang="tr-TR" dirty="0" smtClean="0"/>
            <a:t>Farklılıkları:</a:t>
          </a:r>
          <a:r>
            <a:rPr lang="en-US" dirty="0" smtClean="0"/>
            <a:t> </a:t>
          </a:r>
          <a:endParaRPr lang="en-US" dirty="0"/>
        </a:p>
      </dgm:t>
    </dgm:pt>
    <dgm:pt modelId="{D729E062-D4F3-491B-B3F6-ECACBEDF39BF}" type="parTrans" cxnId="{3FE5F625-AE9C-4D42-914E-CCCA08621F03}">
      <dgm:prSet/>
      <dgm:spPr/>
      <dgm:t>
        <a:bodyPr/>
        <a:lstStyle/>
        <a:p>
          <a:endParaRPr lang="en-US"/>
        </a:p>
      </dgm:t>
    </dgm:pt>
    <dgm:pt modelId="{A16DCAA9-8FF1-4C21-92E8-88F1CDB92CE6}" type="sibTrans" cxnId="{3FE5F625-AE9C-4D42-914E-CCCA08621F03}">
      <dgm:prSet/>
      <dgm:spPr/>
      <dgm:t>
        <a:bodyPr/>
        <a:lstStyle/>
        <a:p>
          <a:endParaRPr lang="en-US"/>
        </a:p>
      </dgm:t>
    </dgm:pt>
    <dgm:pt modelId="{FD8636F0-4561-49F5-AF83-FEFF4A455633}">
      <dgm:prSet/>
      <dgm:spPr/>
      <dgm:t>
        <a:bodyPr/>
        <a:lstStyle/>
        <a:p>
          <a:r>
            <a:rPr lang="tr-TR" b="1" dirty="0"/>
            <a:t>P</a:t>
          </a:r>
          <a:r>
            <a:rPr lang="en-US" b="1" dirty="0" err="1"/>
            <a:t>eptide</a:t>
          </a:r>
          <a:r>
            <a:rPr lang="en-US" b="1" dirty="0"/>
            <a:t> YY </a:t>
          </a:r>
          <a:r>
            <a:rPr lang="tr-TR" dirty="0" smtClean="0"/>
            <a:t>ve </a:t>
          </a:r>
          <a:r>
            <a:rPr lang="tr-TR" dirty="0" err="1" smtClean="0"/>
            <a:t>panreatik</a:t>
          </a:r>
          <a:r>
            <a:rPr lang="tr-TR" dirty="0" smtClean="0"/>
            <a:t> </a:t>
          </a:r>
          <a:r>
            <a:rPr lang="tr-TR" dirty="0" err="1" smtClean="0"/>
            <a:t>polipeptid</a:t>
          </a:r>
          <a:r>
            <a:rPr lang="tr-TR" dirty="0" smtClean="0"/>
            <a:t> memelilerde besin alımını azaltır, kanatlılarda arttırır. </a:t>
          </a:r>
          <a:endParaRPr lang="en-US" dirty="0"/>
        </a:p>
      </dgm:t>
    </dgm:pt>
    <dgm:pt modelId="{02291623-FBB0-4F67-BE87-014109B2386C}" type="parTrans" cxnId="{B6E83202-0666-4B3B-83D3-27F368A94CD2}">
      <dgm:prSet/>
      <dgm:spPr/>
      <dgm:t>
        <a:bodyPr/>
        <a:lstStyle/>
        <a:p>
          <a:endParaRPr lang="en-US"/>
        </a:p>
      </dgm:t>
    </dgm:pt>
    <dgm:pt modelId="{B8D6BAA6-66E8-4879-9474-F7E59E72B211}" type="sibTrans" cxnId="{B6E83202-0666-4B3B-83D3-27F368A94CD2}">
      <dgm:prSet/>
      <dgm:spPr/>
      <dgm:t>
        <a:bodyPr/>
        <a:lstStyle/>
        <a:p>
          <a:endParaRPr lang="en-US"/>
        </a:p>
      </dgm:t>
    </dgm:pt>
    <dgm:pt modelId="{5E093593-B8C9-41D6-9795-7AD39B49D9A0}">
      <dgm:prSet/>
      <dgm:spPr/>
      <dgm:t>
        <a:bodyPr/>
        <a:lstStyle/>
        <a:p>
          <a:r>
            <a:rPr lang="tr-TR" b="1" dirty="0"/>
            <a:t>G</a:t>
          </a:r>
          <a:r>
            <a:rPr lang="en-US" b="1" dirty="0" err="1"/>
            <a:t>hrelin</a:t>
          </a:r>
          <a:r>
            <a:rPr lang="en-US" b="1" dirty="0"/>
            <a:t> </a:t>
          </a:r>
          <a:r>
            <a:rPr lang="tr-TR" b="1" dirty="0" smtClean="0"/>
            <a:t>memelilerde </a:t>
          </a:r>
          <a:r>
            <a:rPr lang="en-US" dirty="0" smtClean="0"/>
            <a:t>ore</a:t>
          </a:r>
          <a:r>
            <a:rPr lang="tr-TR" dirty="0" err="1" smtClean="0"/>
            <a:t>ksijenik</a:t>
          </a:r>
          <a:r>
            <a:rPr lang="en-US" dirty="0" smtClean="0"/>
            <a:t>, </a:t>
          </a:r>
          <a:r>
            <a:rPr lang="tr-TR" dirty="0" smtClean="0"/>
            <a:t>kanatlılarda </a:t>
          </a:r>
          <a:r>
            <a:rPr lang="tr-TR" dirty="0" err="1" smtClean="0"/>
            <a:t>anoreksijeniktir</a:t>
          </a:r>
          <a:r>
            <a:rPr lang="tr-TR" dirty="0" smtClean="0"/>
            <a:t>.</a:t>
          </a:r>
          <a:endParaRPr lang="en-US" dirty="0"/>
        </a:p>
      </dgm:t>
    </dgm:pt>
    <dgm:pt modelId="{252BDABF-5328-4CB8-856E-A00D9B49A512}" type="parTrans" cxnId="{1E753898-9A2A-410C-BE97-8E2075F5E67D}">
      <dgm:prSet/>
      <dgm:spPr/>
      <dgm:t>
        <a:bodyPr/>
        <a:lstStyle/>
        <a:p>
          <a:endParaRPr lang="en-US"/>
        </a:p>
      </dgm:t>
    </dgm:pt>
    <dgm:pt modelId="{FD6DBF71-90C4-4A31-B645-5BA9EF09AF9E}" type="sibTrans" cxnId="{1E753898-9A2A-410C-BE97-8E2075F5E67D}">
      <dgm:prSet/>
      <dgm:spPr/>
      <dgm:t>
        <a:bodyPr/>
        <a:lstStyle/>
        <a:p>
          <a:endParaRPr lang="en-US"/>
        </a:p>
      </dgm:t>
    </dgm:pt>
    <dgm:pt modelId="{6BA389A4-5561-434D-9787-B36D3ECCC96E}">
      <dgm:prSet/>
      <dgm:spPr/>
      <dgm:t>
        <a:bodyPr/>
        <a:lstStyle/>
        <a:p>
          <a:r>
            <a:rPr lang="tr-TR" dirty="0" err="1" smtClean="0"/>
            <a:t>Memlilerde</a:t>
          </a:r>
          <a:r>
            <a:rPr lang="tr-TR" dirty="0" smtClean="0"/>
            <a:t> </a:t>
          </a:r>
          <a:r>
            <a:rPr lang="tr-TR" dirty="0" err="1" smtClean="0"/>
            <a:t>oreksijenik</a:t>
          </a:r>
          <a:r>
            <a:rPr lang="tr-TR" dirty="0" smtClean="0"/>
            <a:t> olan bazı </a:t>
          </a:r>
          <a:r>
            <a:rPr lang="tr-TR" dirty="0" err="1" smtClean="0"/>
            <a:t>peptidlerin</a:t>
          </a:r>
          <a:r>
            <a:rPr lang="tr-TR" dirty="0" smtClean="0"/>
            <a:t> )</a:t>
          </a:r>
          <a:r>
            <a:rPr lang="en-US" b="1" dirty="0" err="1" smtClean="0"/>
            <a:t>melaninconcentrating</a:t>
          </a:r>
          <a:r>
            <a:rPr lang="tr-TR" b="1" dirty="0" smtClean="0"/>
            <a:t> </a:t>
          </a:r>
          <a:r>
            <a:rPr lang="en-US" b="1" dirty="0"/>
            <a:t>hormone, </a:t>
          </a:r>
          <a:r>
            <a:rPr lang="en-US" b="1" dirty="0" err="1"/>
            <a:t>orexins</a:t>
          </a:r>
          <a:r>
            <a:rPr lang="en-US" b="1" dirty="0"/>
            <a:t> (A and B), </a:t>
          </a:r>
          <a:r>
            <a:rPr lang="en-US" dirty="0"/>
            <a:t>and </a:t>
          </a:r>
          <a:r>
            <a:rPr lang="en-US" b="1" dirty="0" err="1" smtClean="0"/>
            <a:t>motilin</a:t>
          </a:r>
          <a:r>
            <a:rPr lang="tr-TR" b="1" dirty="0" smtClean="0"/>
            <a:t>) kanatlılarda besin alımı üzerine etkileri yoktur.</a:t>
          </a:r>
          <a:endParaRPr lang="en-US" dirty="0"/>
        </a:p>
      </dgm:t>
    </dgm:pt>
    <dgm:pt modelId="{CF1261FB-EF8B-4C8F-9122-61AC99904BEE}" type="parTrans" cxnId="{E6624C1C-A18C-4A19-988E-638718BD6D76}">
      <dgm:prSet/>
      <dgm:spPr/>
      <dgm:t>
        <a:bodyPr/>
        <a:lstStyle/>
        <a:p>
          <a:endParaRPr lang="en-US"/>
        </a:p>
      </dgm:t>
    </dgm:pt>
    <dgm:pt modelId="{0A230ED1-BA5C-4BD0-9815-AB7EC671A945}" type="sibTrans" cxnId="{E6624C1C-A18C-4A19-988E-638718BD6D76}">
      <dgm:prSet/>
      <dgm:spPr/>
      <dgm:t>
        <a:bodyPr/>
        <a:lstStyle/>
        <a:p>
          <a:endParaRPr lang="en-US"/>
        </a:p>
      </dgm:t>
    </dgm:pt>
    <dgm:pt modelId="{7F042E4C-60EC-4822-821F-DDF0EECB2389}" type="pres">
      <dgm:prSet presAssocID="{BB630DCD-E646-4D09-92C1-24E31FBFB25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D4A95169-5C7B-414F-9B51-7CD77A6BA6F9}" type="pres">
      <dgm:prSet presAssocID="{D3F1FABA-88B4-40A0-8810-1AC38E9C9C2A}" presName="thickLine" presStyleLbl="alignNode1" presStyleIdx="0" presStyleCnt="5"/>
      <dgm:spPr/>
    </dgm:pt>
    <dgm:pt modelId="{0BFA7AA8-31A1-4792-885C-2D0B7E0FD250}" type="pres">
      <dgm:prSet presAssocID="{D3F1FABA-88B4-40A0-8810-1AC38E9C9C2A}" presName="horz1" presStyleCnt="0"/>
      <dgm:spPr/>
    </dgm:pt>
    <dgm:pt modelId="{0F2A1072-C76F-4865-BEB7-FC29C53D6505}" type="pres">
      <dgm:prSet presAssocID="{D3F1FABA-88B4-40A0-8810-1AC38E9C9C2A}" presName="tx1" presStyleLbl="revTx" presStyleIdx="0" presStyleCnt="5"/>
      <dgm:spPr/>
      <dgm:t>
        <a:bodyPr/>
        <a:lstStyle/>
        <a:p>
          <a:endParaRPr lang="tr-TR"/>
        </a:p>
      </dgm:t>
    </dgm:pt>
    <dgm:pt modelId="{509F20A5-34E1-4D0E-9A11-5A2D3B96D6A0}" type="pres">
      <dgm:prSet presAssocID="{D3F1FABA-88B4-40A0-8810-1AC38E9C9C2A}" presName="vert1" presStyleCnt="0"/>
      <dgm:spPr/>
    </dgm:pt>
    <dgm:pt modelId="{77E5BFA3-16D2-48A3-8E85-230C7CADFFD1}" type="pres">
      <dgm:prSet presAssocID="{4ABB21C3-8403-4AEB-B4FE-47B749EE9541}" presName="thickLine" presStyleLbl="alignNode1" presStyleIdx="1" presStyleCnt="5"/>
      <dgm:spPr/>
    </dgm:pt>
    <dgm:pt modelId="{AA20772F-72C3-4374-B1C7-F82706F39C64}" type="pres">
      <dgm:prSet presAssocID="{4ABB21C3-8403-4AEB-B4FE-47B749EE9541}" presName="horz1" presStyleCnt="0"/>
      <dgm:spPr/>
    </dgm:pt>
    <dgm:pt modelId="{56112941-C249-4410-BD7D-80B3A598DA61}" type="pres">
      <dgm:prSet presAssocID="{4ABB21C3-8403-4AEB-B4FE-47B749EE9541}" presName="tx1" presStyleLbl="revTx" presStyleIdx="1" presStyleCnt="5"/>
      <dgm:spPr/>
      <dgm:t>
        <a:bodyPr/>
        <a:lstStyle/>
        <a:p>
          <a:endParaRPr lang="tr-TR"/>
        </a:p>
      </dgm:t>
    </dgm:pt>
    <dgm:pt modelId="{3EDA850D-7A32-4976-AA54-C890A0C3F35A}" type="pres">
      <dgm:prSet presAssocID="{4ABB21C3-8403-4AEB-B4FE-47B749EE9541}" presName="vert1" presStyleCnt="0"/>
      <dgm:spPr/>
    </dgm:pt>
    <dgm:pt modelId="{63EE99AC-361F-444E-841B-C1C26A392F38}" type="pres">
      <dgm:prSet presAssocID="{FD8636F0-4561-49F5-AF83-FEFF4A455633}" presName="thickLine" presStyleLbl="alignNode1" presStyleIdx="2" presStyleCnt="5"/>
      <dgm:spPr/>
    </dgm:pt>
    <dgm:pt modelId="{2B84D765-EC5E-4450-936B-5F5D87C44A01}" type="pres">
      <dgm:prSet presAssocID="{FD8636F0-4561-49F5-AF83-FEFF4A455633}" presName="horz1" presStyleCnt="0"/>
      <dgm:spPr/>
    </dgm:pt>
    <dgm:pt modelId="{C82D0E55-8762-412B-BD6E-717F4C0A6E75}" type="pres">
      <dgm:prSet presAssocID="{FD8636F0-4561-49F5-AF83-FEFF4A455633}" presName="tx1" presStyleLbl="revTx" presStyleIdx="2" presStyleCnt="5"/>
      <dgm:spPr/>
      <dgm:t>
        <a:bodyPr/>
        <a:lstStyle/>
        <a:p>
          <a:endParaRPr lang="tr-TR"/>
        </a:p>
      </dgm:t>
    </dgm:pt>
    <dgm:pt modelId="{372772C7-15D3-4B81-9C12-E040698483C8}" type="pres">
      <dgm:prSet presAssocID="{FD8636F0-4561-49F5-AF83-FEFF4A455633}" presName="vert1" presStyleCnt="0"/>
      <dgm:spPr/>
    </dgm:pt>
    <dgm:pt modelId="{38EA7E12-4C35-461A-B33F-8BCC1B873B26}" type="pres">
      <dgm:prSet presAssocID="{5E093593-B8C9-41D6-9795-7AD39B49D9A0}" presName="thickLine" presStyleLbl="alignNode1" presStyleIdx="3" presStyleCnt="5"/>
      <dgm:spPr/>
    </dgm:pt>
    <dgm:pt modelId="{E171821A-122F-4E8E-993B-EC472FC36034}" type="pres">
      <dgm:prSet presAssocID="{5E093593-B8C9-41D6-9795-7AD39B49D9A0}" presName="horz1" presStyleCnt="0"/>
      <dgm:spPr/>
    </dgm:pt>
    <dgm:pt modelId="{EF32AFEB-B7B2-4DD0-AB29-10F991AC5108}" type="pres">
      <dgm:prSet presAssocID="{5E093593-B8C9-41D6-9795-7AD39B49D9A0}" presName="tx1" presStyleLbl="revTx" presStyleIdx="3" presStyleCnt="5"/>
      <dgm:spPr/>
      <dgm:t>
        <a:bodyPr/>
        <a:lstStyle/>
        <a:p>
          <a:endParaRPr lang="tr-TR"/>
        </a:p>
      </dgm:t>
    </dgm:pt>
    <dgm:pt modelId="{4990403C-A452-428F-9CEE-9520792EF77F}" type="pres">
      <dgm:prSet presAssocID="{5E093593-B8C9-41D6-9795-7AD39B49D9A0}" presName="vert1" presStyleCnt="0"/>
      <dgm:spPr/>
    </dgm:pt>
    <dgm:pt modelId="{477FCE41-C924-41DB-BAEC-AEA9BF955F4F}" type="pres">
      <dgm:prSet presAssocID="{6BA389A4-5561-434D-9787-B36D3ECCC96E}" presName="thickLine" presStyleLbl="alignNode1" presStyleIdx="4" presStyleCnt="5"/>
      <dgm:spPr/>
    </dgm:pt>
    <dgm:pt modelId="{AEB22007-4F09-49C9-8877-E4CAAA802A5D}" type="pres">
      <dgm:prSet presAssocID="{6BA389A4-5561-434D-9787-B36D3ECCC96E}" presName="horz1" presStyleCnt="0"/>
      <dgm:spPr/>
    </dgm:pt>
    <dgm:pt modelId="{3771087F-0800-48F4-90F2-0AF6FC11D73C}" type="pres">
      <dgm:prSet presAssocID="{6BA389A4-5561-434D-9787-B36D3ECCC96E}" presName="tx1" presStyleLbl="revTx" presStyleIdx="4" presStyleCnt="5"/>
      <dgm:spPr/>
      <dgm:t>
        <a:bodyPr/>
        <a:lstStyle/>
        <a:p>
          <a:endParaRPr lang="tr-TR"/>
        </a:p>
      </dgm:t>
    </dgm:pt>
    <dgm:pt modelId="{50551491-C550-4EA0-AD69-589273759326}" type="pres">
      <dgm:prSet presAssocID="{6BA389A4-5561-434D-9787-B36D3ECCC96E}" presName="vert1" presStyleCnt="0"/>
      <dgm:spPr/>
    </dgm:pt>
  </dgm:ptLst>
  <dgm:cxnLst>
    <dgm:cxn modelId="{E6624C1C-A18C-4A19-988E-638718BD6D76}" srcId="{BB630DCD-E646-4D09-92C1-24E31FBFB25B}" destId="{6BA389A4-5561-434D-9787-B36D3ECCC96E}" srcOrd="4" destOrd="0" parTransId="{CF1261FB-EF8B-4C8F-9122-61AC99904BEE}" sibTransId="{0A230ED1-BA5C-4BD0-9815-AB7EC671A945}"/>
    <dgm:cxn modelId="{3FE5F625-AE9C-4D42-914E-CCCA08621F03}" srcId="{BB630DCD-E646-4D09-92C1-24E31FBFB25B}" destId="{4ABB21C3-8403-4AEB-B4FE-47B749EE9541}" srcOrd="1" destOrd="0" parTransId="{D729E062-D4F3-491B-B3F6-ECACBEDF39BF}" sibTransId="{A16DCAA9-8FF1-4C21-92E8-88F1CDB92CE6}"/>
    <dgm:cxn modelId="{B6E83202-0666-4B3B-83D3-27F368A94CD2}" srcId="{BB630DCD-E646-4D09-92C1-24E31FBFB25B}" destId="{FD8636F0-4561-49F5-AF83-FEFF4A455633}" srcOrd="2" destOrd="0" parTransId="{02291623-FBB0-4F67-BE87-014109B2386C}" sibTransId="{B8D6BAA6-66E8-4879-9474-F7E59E72B211}"/>
    <dgm:cxn modelId="{CCCA1B12-D90C-4E6A-877B-B5E1410811BA}" srcId="{BB630DCD-E646-4D09-92C1-24E31FBFB25B}" destId="{D3F1FABA-88B4-40A0-8810-1AC38E9C9C2A}" srcOrd="0" destOrd="0" parTransId="{CF16811E-ADEE-40F5-8B99-7603DD16A1C4}" sibTransId="{B671E022-2E66-4C23-A971-67E4A9BB724C}"/>
    <dgm:cxn modelId="{1E753898-9A2A-410C-BE97-8E2075F5E67D}" srcId="{BB630DCD-E646-4D09-92C1-24E31FBFB25B}" destId="{5E093593-B8C9-41D6-9795-7AD39B49D9A0}" srcOrd="3" destOrd="0" parTransId="{252BDABF-5328-4CB8-856E-A00D9B49A512}" sibTransId="{FD6DBF71-90C4-4A31-B645-5BA9EF09AF9E}"/>
    <dgm:cxn modelId="{3ADF8BD2-E698-4F83-89B6-24596D74FB26}" type="presOf" srcId="{FD8636F0-4561-49F5-AF83-FEFF4A455633}" destId="{C82D0E55-8762-412B-BD6E-717F4C0A6E75}" srcOrd="0" destOrd="0" presId="urn:microsoft.com/office/officeart/2008/layout/LinedList"/>
    <dgm:cxn modelId="{8B02055C-4B20-4298-B460-77E81E0B8B15}" type="presOf" srcId="{BB630DCD-E646-4D09-92C1-24E31FBFB25B}" destId="{7F042E4C-60EC-4822-821F-DDF0EECB2389}" srcOrd="0" destOrd="0" presId="urn:microsoft.com/office/officeart/2008/layout/LinedList"/>
    <dgm:cxn modelId="{E237B71D-58DE-45B9-94AA-014263C3D2D9}" type="presOf" srcId="{D3F1FABA-88B4-40A0-8810-1AC38E9C9C2A}" destId="{0F2A1072-C76F-4865-BEB7-FC29C53D6505}" srcOrd="0" destOrd="0" presId="urn:microsoft.com/office/officeart/2008/layout/LinedList"/>
    <dgm:cxn modelId="{2D0E4416-4ED7-46EC-A3AF-2B7669A694D4}" type="presOf" srcId="{6BA389A4-5561-434D-9787-B36D3ECCC96E}" destId="{3771087F-0800-48F4-90F2-0AF6FC11D73C}" srcOrd="0" destOrd="0" presId="urn:microsoft.com/office/officeart/2008/layout/LinedList"/>
    <dgm:cxn modelId="{67D700AE-2903-4DE6-957C-BDC7D5B497A1}" type="presOf" srcId="{4ABB21C3-8403-4AEB-B4FE-47B749EE9541}" destId="{56112941-C249-4410-BD7D-80B3A598DA61}" srcOrd="0" destOrd="0" presId="urn:microsoft.com/office/officeart/2008/layout/LinedList"/>
    <dgm:cxn modelId="{3DAE28F2-523B-42A6-95EF-FF748A4F5A70}" type="presOf" srcId="{5E093593-B8C9-41D6-9795-7AD39B49D9A0}" destId="{EF32AFEB-B7B2-4DD0-AB29-10F991AC5108}" srcOrd="0" destOrd="0" presId="urn:microsoft.com/office/officeart/2008/layout/LinedList"/>
    <dgm:cxn modelId="{F1A46B66-97DC-4E46-A99D-A86E0DBBF813}" type="presParOf" srcId="{7F042E4C-60EC-4822-821F-DDF0EECB2389}" destId="{D4A95169-5C7B-414F-9B51-7CD77A6BA6F9}" srcOrd="0" destOrd="0" presId="urn:microsoft.com/office/officeart/2008/layout/LinedList"/>
    <dgm:cxn modelId="{CF9AE643-F02C-40FA-B21F-C8BEF245790A}" type="presParOf" srcId="{7F042E4C-60EC-4822-821F-DDF0EECB2389}" destId="{0BFA7AA8-31A1-4792-885C-2D0B7E0FD250}" srcOrd="1" destOrd="0" presId="urn:microsoft.com/office/officeart/2008/layout/LinedList"/>
    <dgm:cxn modelId="{2FF245CC-C2C1-46B6-BBF1-771D435DFA65}" type="presParOf" srcId="{0BFA7AA8-31A1-4792-885C-2D0B7E0FD250}" destId="{0F2A1072-C76F-4865-BEB7-FC29C53D6505}" srcOrd="0" destOrd="0" presId="urn:microsoft.com/office/officeart/2008/layout/LinedList"/>
    <dgm:cxn modelId="{30491254-1B45-49E3-A6E6-9B7A11336454}" type="presParOf" srcId="{0BFA7AA8-31A1-4792-885C-2D0B7E0FD250}" destId="{509F20A5-34E1-4D0E-9A11-5A2D3B96D6A0}" srcOrd="1" destOrd="0" presId="urn:microsoft.com/office/officeart/2008/layout/LinedList"/>
    <dgm:cxn modelId="{4B737F7D-3F25-49FD-80AD-A9CF4BAF9FE6}" type="presParOf" srcId="{7F042E4C-60EC-4822-821F-DDF0EECB2389}" destId="{77E5BFA3-16D2-48A3-8E85-230C7CADFFD1}" srcOrd="2" destOrd="0" presId="urn:microsoft.com/office/officeart/2008/layout/LinedList"/>
    <dgm:cxn modelId="{AEE491CF-D904-4974-ABB0-8DC84DA4CD4A}" type="presParOf" srcId="{7F042E4C-60EC-4822-821F-DDF0EECB2389}" destId="{AA20772F-72C3-4374-B1C7-F82706F39C64}" srcOrd="3" destOrd="0" presId="urn:microsoft.com/office/officeart/2008/layout/LinedList"/>
    <dgm:cxn modelId="{765DD141-B550-4B1B-8CA8-BB4001389CFC}" type="presParOf" srcId="{AA20772F-72C3-4374-B1C7-F82706F39C64}" destId="{56112941-C249-4410-BD7D-80B3A598DA61}" srcOrd="0" destOrd="0" presId="urn:microsoft.com/office/officeart/2008/layout/LinedList"/>
    <dgm:cxn modelId="{323610C8-558B-4D3B-B1F5-330F286645AE}" type="presParOf" srcId="{AA20772F-72C3-4374-B1C7-F82706F39C64}" destId="{3EDA850D-7A32-4976-AA54-C890A0C3F35A}" srcOrd="1" destOrd="0" presId="urn:microsoft.com/office/officeart/2008/layout/LinedList"/>
    <dgm:cxn modelId="{97F6498C-76AF-4EBB-AA9D-055DD26CE439}" type="presParOf" srcId="{7F042E4C-60EC-4822-821F-DDF0EECB2389}" destId="{63EE99AC-361F-444E-841B-C1C26A392F38}" srcOrd="4" destOrd="0" presId="urn:microsoft.com/office/officeart/2008/layout/LinedList"/>
    <dgm:cxn modelId="{A4FBC0DF-3769-4944-AA55-1D52B758E072}" type="presParOf" srcId="{7F042E4C-60EC-4822-821F-DDF0EECB2389}" destId="{2B84D765-EC5E-4450-936B-5F5D87C44A01}" srcOrd="5" destOrd="0" presId="urn:microsoft.com/office/officeart/2008/layout/LinedList"/>
    <dgm:cxn modelId="{828A6801-A91E-4A1F-A44E-CD449DFAB4FB}" type="presParOf" srcId="{2B84D765-EC5E-4450-936B-5F5D87C44A01}" destId="{C82D0E55-8762-412B-BD6E-717F4C0A6E75}" srcOrd="0" destOrd="0" presId="urn:microsoft.com/office/officeart/2008/layout/LinedList"/>
    <dgm:cxn modelId="{385F5659-E478-4EDF-A3B2-A9F0808BBBA5}" type="presParOf" srcId="{2B84D765-EC5E-4450-936B-5F5D87C44A01}" destId="{372772C7-15D3-4B81-9C12-E040698483C8}" srcOrd="1" destOrd="0" presId="urn:microsoft.com/office/officeart/2008/layout/LinedList"/>
    <dgm:cxn modelId="{5C8851C8-B443-494F-A684-3ECBAC23662F}" type="presParOf" srcId="{7F042E4C-60EC-4822-821F-DDF0EECB2389}" destId="{38EA7E12-4C35-461A-B33F-8BCC1B873B26}" srcOrd="6" destOrd="0" presId="urn:microsoft.com/office/officeart/2008/layout/LinedList"/>
    <dgm:cxn modelId="{3E93967D-FE90-4159-943E-519E80B2C7F5}" type="presParOf" srcId="{7F042E4C-60EC-4822-821F-DDF0EECB2389}" destId="{E171821A-122F-4E8E-993B-EC472FC36034}" srcOrd="7" destOrd="0" presId="urn:microsoft.com/office/officeart/2008/layout/LinedList"/>
    <dgm:cxn modelId="{72C0126F-6D15-4AE7-8840-A9F77C7A6F36}" type="presParOf" srcId="{E171821A-122F-4E8E-993B-EC472FC36034}" destId="{EF32AFEB-B7B2-4DD0-AB29-10F991AC5108}" srcOrd="0" destOrd="0" presId="urn:microsoft.com/office/officeart/2008/layout/LinedList"/>
    <dgm:cxn modelId="{895C43AD-F2D2-40C4-97C8-2E0FE55EE2C5}" type="presParOf" srcId="{E171821A-122F-4E8E-993B-EC472FC36034}" destId="{4990403C-A452-428F-9CEE-9520792EF77F}" srcOrd="1" destOrd="0" presId="urn:microsoft.com/office/officeart/2008/layout/LinedList"/>
    <dgm:cxn modelId="{AB547D17-D71B-44FC-942D-BD5E18FD710F}" type="presParOf" srcId="{7F042E4C-60EC-4822-821F-DDF0EECB2389}" destId="{477FCE41-C924-41DB-BAEC-AEA9BF955F4F}" srcOrd="8" destOrd="0" presId="urn:microsoft.com/office/officeart/2008/layout/LinedList"/>
    <dgm:cxn modelId="{6A0841C4-738A-4154-9676-ABE61E1D6B07}" type="presParOf" srcId="{7F042E4C-60EC-4822-821F-DDF0EECB2389}" destId="{AEB22007-4F09-49C9-8877-E4CAAA802A5D}" srcOrd="9" destOrd="0" presId="urn:microsoft.com/office/officeart/2008/layout/LinedList"/>
    <dgm:cxn modelId="{C9ABE781-6118-43BF-9C62-316008FB1616}" type="presParOf" srcId="{AEB22007-4F09-49C9-8877-E4CAAA802A5D}" destId="{3771087F-0800-48F4-90F2-0AF6FC11D73C}" srcOrd="0" destOrd="0" presId="urn:microsoft.com/office/officeart/2008/layout/LinedList"/>
    <dgm:cxn modelId="{32D2F9A1-C826-48E6-AD4D-6E2F5C2C81E8}" type="presParOf" srcId="{AEB22007-4F09-49C9-8877-E4CAAA802A5D}" destId="{50551491-C550-4EA0-AD69-5892737593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FE427-8082-4A2B-86A1-2B2BEFF0393C}">
      <dsp:nvSpPr>
        <dsp:cNvPr id="0" name=""/>
        <dsp:cNvSpPr/>
      </dsp:nvSpPr>
      <dsp:spPr>
        <a:xfrm>
          <a:off x="0" y="31215"/>
          <a:ext cx="7345680" cy="6015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Beyin veya karaciğerde 2 merkez mevcuttur:</a:t>
          </a:r>
          <a:endParaRPr lang="en-US" sz="1700" kern="1200" dirty="0"/>
        </a:p>
      </dsp:txBody>
      <dsp:txXfrm>
        <a:off x="29365" y="60580"/>
        <a:ext cx="7286950" cy="542824"/>
      </dsp:txXfrm>
    </dsp:sp>
    <dsp:sp modelId="{B66E4F06-E176-40DA-8A12-4C2265CCEE4A}">
      <dsp:nvSpPr>
        <dsp:cNvPr id="0" name=""/>
        <dsp:cNvSpPr/>
      </dsp:nvSpPr>
      <dsp:spPr>
        <a:xfrm>
          <a:off x="0" y="632770"/>
          <a:ext cx="7345680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225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300" kern="1200" dirty="0" smtClean="0"/>
            <a:t>Tokluk merkezi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300" kern="1200" dirty="0" smtClean="0"/>
            <a:t>Açlık merkezi</a:t>
          </a:r>
          <a:endParaRPr lang="en-US" sz="1300" kern="1200" dirty="0"/>
        </a:p>
      </dsp:txBody>
      <dsp:txXfrm>
        <a:off x="0" y="632770"/>
        <a:ext cx="7345680" cy="448672"/>
      </dsp:txXfrm>
    </dsp:sp>
    <dsp:sp modelId="{63AD7CC7-8DEC-4DC9-BF97-10F3DE284A0D}">
      <dsp:nvSpPr>
        <dsp:cNvPr id="0" name=""/>
        <dsp:cNvSpPr/>
      </dsp:nvSpPr>
      <dsp:spPr>
        <a:xfrm>
          <a:off x="0" y="1081443"/>
          <a:ext cx="7345680" cy="675327"/>
        </a:xfrm>
        <a:prstGeom prst="roundRect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Tokluk Merkezi</a:t>
          </a:r>
          <a:endParaRPr lang="en-US" sz="1700" kern="1200" dirty="0"/>
        </a:p>
      </dsp:txBody>
      <dsp:txXfrm>
        <a:off x="32967" y="1114410"/>
        <a:ext cx="7279746" cy="609393"/>
      </dsp:txXfrm>
    </dsp:sp>
    <dsp:sp modelId="{1EB7353A-B457-437F-BFD1-625A37B1CC35}">
      <dsp:nvSpPr>
        <dsp:cNvPr id="0" name=""/>
        <dsp:cNvSpPr/>
      </dsp:nvSpPr>
      <dsp:spPr>
        <a:xfrm>
          <a:off x="0" y="1805730"/>
          <a:ext cx="7345680" cy="675327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Kuşlarda </a:t>
          </a:r>
          <a:r>
            <a:rPr lang="tr-TR" sz="1700" b="1" kern="1200" dirty="0" smtClean="0"/>
            <a:t>karaciğer</a:t>
          </a:r>
          <a:r>
            <a:rPr lang="tr-TR" sz="1700" kern="1200" dirty="0" smtClean="0"/>
            <a:t>dedir</a:t>
          </a:r>
          <a:r>
            <a:rPr lang="en-US" sz="1700" kern="1200" dirty="0" smtClean="0"/>
            <a:t>.</a:t>
          </a:r>
          <a:endParaRPr lang="en-US" sz="1700" kern="1200" dirty="0"/>
        </a:p>
      </dsp:txBody>
      <dsp:txXfrm>
        <a:off x="32967" y="1838697"/>
        <a:ext cx="7279746" cy="609393"/>
      </dsp:txXfrm>
    </dsp:sp>
    <dsp:sp modelId="{D17A26A7-B48B-4D1C-91B0-1E395E949840}">
      <dsp:nvSpPr>
        <dsp:cNvPr id="0" name=""/>
        <dsp:cNvSpPr/>
      </dsp:nvSpPr>
      <dsp:spPr>
        <a:xfrm>
          <a:off x="0" y="2530018"/>
          <a:ext cx="7345680" cy="675327"/>
        </a:xfrm>
        <a:prstGeom prst="roundRect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BU merkez «</a:t>
          </a:r>
          <a:r>
            <a:rPr lang="en-US" sz="1700" kern="1200" dirty="0" err="1" smtClean="0"/>
            <a:t>glucostatie</a:t>
          </a:r>
          <a:r>
            <a:rPr lang="tr-TR" sz="1700" kern="1200" dirty="0"/>
            <a:t>t</a:t>
          </a:r>
          <a:r>
            <a:rPr lang="en-US" sz="1700" kern="1200" dirty="0"/>
            <a:t>y </a:t>
          </a:r>
          <a:r>
            <a:rPr lang="en-US" sz="1700" kern="1200" dirty="0" smtClean="0"/>
            <a:t>Centre</a:t>
          </a:r>
          <a:r>
            <a:rPr lang="tr-TR" sz="1700" kern="1200" dirty="0" smtClean="0"/>
            <a:t>» olarak da bilinir.</a:t>
          </a:r>
          <a:r>
            <a:rPr lang="en-US" sz="1700" kern="1200" dirty="0" smtClean="0"/>
            <a:t>.</a:t>
          </a:r>
          <a:endParaRPr lang="en-US" sz="1700" kern="1200" dirty="0"/>
        </a:p>
      </dsp:txBody>
      <dsp:txXfrm>
        <a:off x="32967" y="2562985"/>
        <a:ext cx="7279746" cy="609393"/>
      </dsp:txXfrm>
    </dsp:sp>
    <dsp:sp modelId="{D68223A9-D7B3-4FE6-957B-EDB193661B65}">
      <dsp:nvSpPr>
        <dsp:cNvPr id="0" name=""/>
        <dsp:cNvSpPr/>
      </dsp:nvSpPr>
      <dsp:spPr>
        <a:xfrm>
          <a:off x="0" y="3254306"/>
          <a:ext cx="7345680" cy="675327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Kanda glikoz seviyesinin artması tokluk merkezini uyararak besin alımını durdurur. </a:t>
          </a:r>
          <a:endParaRPr lang="en-US" sz="1700" kern="1200" dirty="0"/>
        </a:p>
      </dsp:txBody>
      <dsp:txXfrm>
        <a:off x="32967" y="3287273"/>
        <a:ext cx="7279746" cy="609393"/>
      </dsp:txXfrm>
    </dsp:sp>
    <dsp:sp modelId="{238F8577-7DA0-4422-804A-BD0003EDC43B}">
      <dsp:nvSpPr>
        <dsp:cNvPr id="0" name=""/>
        <dsp:cNvSpPr/>
      </dsp:nvSpPr>
      <dsp:spPr>
        <a:xfrm>
          <a:off x="0" y="3978593"/>
          <a:ext cx="7345680" cy="675327"/>
        </a:xfrm>
        <a:prstGeom prst="roundRect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Açlık merkezi</a:t>
          </a:r>
          <a:endParaRPr lang="en-US" sz="1700" kern="1200" dirty="0"/>
        </a:p>
      </dsp:txBody>
      <dsp:txXfrm>
        <a:off x="32967" y="4011560"/>
        <a:ext cx="7279746" cy="609393"/>
      </dsp:txXfrm>
    </dsp:sp>
    <dsp:sp modelId="{FA93B1AB-976B-445B-9518-827A8AEAE1C6}">
      <dsp:nvSpPr>
        <dsp:cNvPr id="0" name=""/>
        <dsp:cNvSpPr/>
      </dsp:nvSpPr>
      <dsp:spPr>
        <a:xfrm>
          <a:off x="0" y="4702881"/>
          <a:ext cx="7345680" cy="675327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Bu merkezin uyarılması ile besin alımı artar.</a:t>
          </a:r>
          <a:endParaRPr lang="en-US" sz="1700" kern="1200" dirty="0"/>
        </a:p>
      </dsp:txBody>
      <dsp:txXfrm>
        <a:off x="32967" y="4735848"/>
        <a:ext cx="7279746" cy="609393"/>
      </dsp:txXfrm>
    </dsp:sp>
    <dsp:sp modelId="{8F06E085-28B4-476B-A402-5C658AB5BAAA}">
      <dsp:nvSpPr>
        <dsp:cNvPr id="0" name=""/>
        <dsp:cNvSpPr/>
      </dsp:nvSpPr>
      <dsp:spPr>
        <a:xfrm>
          <a:off x="0" y="5427168"/>
          <a:ext cx="7345680" cy="675327"/>
        </a:xfrm>
        <a:prstGeom prst="roundRect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Kanda glikoz seviyesinin düşmesi ile uyarılır.</a:t>
          </a:r>
          <a:r>
            <a:rPr lang="en-US" sz="1700" b="1" kern="1200" dirty="0" smtClean="0"/>
            <a:t> </a:t>
          </a:r>
          <a:endParaRPr lang="en-US" sz="1700" kern="1200" dirty="0"/>
        </a:p>
      </dsp:txBody>
      <dsp:txXfrm>
        <a:off x="32967" y="5460135"/>
        <a:ext cx="7279746" cy="609393"/>
      </dsp:txXfrm>
    </dsp:sp>
    <dsp:sp modelId="{900563B2-794D-4341-A8A1-5465095DFD61}">
      <dsp:nvSpPr>
        <dsp:cNvPr id="0" name=""/>
        <dsp:cNvSpPr/>
      </dsp:nvSpPr>
      <dsp:spPr>
        <a:xfrm>
          <a:off x="0" y="6151456"/>
          <a:ext cx="7345680" cy="67532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Beyinde yer alır.</a:t>
          </a:r>
          <a:endParaRPr lang="en-US" sz="1700" kern="1200" dirty="0"/>
        </a:p>
      </dsp:txBody>
      <dsp:txXfrm>
        <a:off x="32967" y="6184423"/>
        <a:ext cx="7279746" cy="60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95169-5C7B-414F-9B51-7CD77A6BA6F9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A1072-C76F-4865-BEB7-FC29C53D6505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Nörotransmitter</a:t>
          </a:r>
          <a:r>
            <a:rPr lang="tr-TR" sz="2400" kern="1200" dirty="0" smtClean="0"/>
            <a:t> ve </a:t>
          </a:r>
          <a:r>
            <a:rPr lang="tr-TR" sz="2400" kern="1200" dirty="0" err="1" smtClean="0"/>
            <a:t>nöropeptitler</a:t>
          </a:r>
          <a:r>
            <a:rPr lang="tr-TR" sz="2400" kern="1200" dirty="0" smtClean="0"/>
            <a:t> çoğunlukla memeli ve kanatlılarda benzerdir.</a:t>
          </a:r>
          <a:endParaRPr lang="en-US" sz="2400" kern="1200" dirty="0"/>
        </a:p>
      </dsp:txBody>
      <dsp:txXfrm>
        <a:off x="0" y="531"/>
        <a:ext cx="10515600" cy="870055"/>
      </dsp:txXfrm>
    </dsp:sp>
    <dsp:sp modelId="{77E5BFA3-16D2-48A3-8E85-230C7CADFFD1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12941-C249-4410-BD7D-80B3A598DA61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Farklılıkları: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0" y="870586"/>
        <a:ext cx="10515600" cy="870055"/>
      </dsp:txXfrm>
    </dsp:sp>
    <dsp:sp modelId="{63EE99AC-361F-444E-841B-C1C26A392F38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D0E55-8762-412B-BD6E-717F4C0A6E75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/>
            <a:t>P</a:t>
          </a:r>
          <a:r>
            <a:rPr lang="en-US" sz="2400" b="1" kern="1200" dirty="0" err="1"/>
            <a:t>eptide</a:t>
          </a:r>
          <a:r>
            <a:rPr lang="en-US" sz="2400" b="1" kern="1200" dirty="0"/>
            <a:t> YY </a:t>
          </a:r>
          <a:r>
            <a:rPr lang="tr-TR" sz="2400" kern="1200" dirty="0" smtClean="0"/>
            <a:t>ve </a:t>
          </a:r>
          <a:r>
            <a:rPr lang="tr-TR" sz="2400" kern="1200" dirty="0" err="1" smtClean="0"/>
            <a:t>panreatik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polipeptid</a:t>
          </a:r>
          <a:r>
            <a:rPr lang="tr-TR" sz="2400" kern="1200" dirty="0" smtClean="0"/>
            <a:t> memelilerde besin alımını azaltır, kanatlılarda arttırır. </a:t>
          </a:r>
          <a:endParaRPr lang="en-US" sz="2400" kern="1200" dirty="0"/>
        </a:p>
      </dsp:txBody>
      <dsp:txXfrm>
        <a:off x="0" y="1740641"/>
        <a:ext cx="10515600" cy="870055"/>
      </dsp:txXfrm>
    </dsp:sp>
    <dsp:sp modelId="{38EA7E12-4C35-461A-B33F-8BCC1B873B26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2AFEB-B7B2-4DD0-AB29-10F991AC5108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/>
            <a:t>G</a:t>
          </a:r>
          <a:r>
            <a:rPr lang="en-US" sz="2400" b="1" kern="1200" dirty="0" err="1"/>
            <a:t>hrelin</a:t>
          </a:r>
          <a:r>
            <a:rPr lang="en-US" sz="2400" b="1" kern="1200" dirty="0"/>
            <a:t> </a:t>
          </a:r>
          <a:r>
            <a:rPr lang="tr-TR" sz="2400" b="1" kern="1200" dirty="0" smtClean="0"/>
            <a:t>memelilerde </a:t>
          </a:r>
          <a:r>
            <a:rPr lang="en-US" sz="2400" kern="1200" dirty="0" smtClean="0"/>
            <a:t>ore</a:t>
          </a:r>
          <a:r>
            <a:rPr lang="tr-TR" sz="2400" kern="1200" dirty="0" err="1" smtClean="0"/>
            <a:t>ksijenik</a:t>
          </a:r>
          <a:r>
            <a:rPr lang="en-US" sz="2400" kern="1200" dirty="0" smtClean="0"/>
            <a:t>, </a:t>
          </a:r>
          <a:r>
            <a:rPr lang="tr-TR" sz="2400" kern="1200" dirty="0" smtClean="0"/>
            <a:t>kanatlılarda </a:t>
          </a:r>
          <a:r>
            <a:rPr lang="tr-TR" sz="2400" kern="1200" dirty="0" err="1" smtClean="0"/>
            <a:t>anoreksijeniktir</a:t>
          </a:r>
          <a:r>
            <a:rPr lang="tr-TR" sz="2400" kern="1200" dirty="0" smtClean="0"/>
            <a:t>.</a:t>
          </a:r>
          <a:endParaRPr lang="en-US" sz="2400" kern="1200" dirty="0"/>
        </a:p>
      </dsp:txBody>
      <dsp:txXfrm>
        <a:off x="0" y="2610696"/>
        <a:ext cx="10515600" cy="870055"/>
      </dsp:txXfrm>
    </dsp:sp>
    <dsp:sp modelId="{477FCE41-C924-41DB-BAEC-AEA9BF955F4F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1087F-0800-48F4-90F2-0AF6FC11D73C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Memlilerde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oreksijenik</a:t>
          </a:r>
          <a:r>
            <a:rPr lang="tr-TR" sz="2400" kern="1200" dirty="0" smtClean="0"/>
            <a:t> olan bazı </a:t>
          </a:r>
          <a:r>
            <a:rPr lang="tr-TR" sz="2400" kern="1200" dirty="0" err="1" smtClean="0"/>
            <a:t>peptidlerin</a:t>
          </a:r>
          <a:r>
            <a:rPr lang="tr-TR" sz="2400" kern="1200" dirty="0" smtClean="0"/>
            <a:t> )</a:t>
          </a:r>
          <a:r>
            <a:rPr lang="en-US" sz="2400" b="1" kern="1200" dirty="0" err="1" smtClean="0"/>
            <a:t>melaninconcentrating</a:t>
          </a:r>
          <a:r>
            <a:rPr lang="tr-TR" sz="2400" b="1" kern="1200" dirty="0" smtClean="0"/>
            <a:t> </a:t>
          </a:r>
          <a:r>
            <a:rPr lang="en-US" sz="2400" b="1" kern="1200" dirty="0"/>
            <a:t>hormone, </a:t>
          </a:r>
          <a:r>
            <a:rPr lang="en-US" sz="2400" b="1" kern="1200" dirty="0" err="1"/>
            <a:t>orexins</a:t>
          </a:r>
          <a:r>
            <a:rPr lang="en-US" sz="2400" b="1" kern="1200" dirty="0"/>
            <a:t> (A and B), </a:t>
          </a:r>
          <a:r>
            <a:rPr lang="en-US" sz="2400" kern="1200" dirty="0"/>
            <a:t>and </a:t>
          </a:r>
          <a:r>
            <a:rPr lang="en-US" sz="2400" b="1" kern="1200" dirty="0" err="1" smtClean="0"/>
            <a:t>motilin</a:t>
          </a:r>
          <a:r>
            <a:rPr lang="tr-TR" sz="2400" b="1" kern="1200" dirty="0" smtClean="0"/>
            <a:t>) kanatlılarda besin alımı üzerine etkileri yoktur.</a:t>
          </a:r>
          <a:endParaRPr lang="en-US" sz="2400" kern="1200" dirty="0"/>
        </a:p>
      </dsp:txBody>
      <dsp:txXfrm>
        <a:off x="0" y="3480751"/>
        <a:ext cx="10515600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657"/>
          </a:xfrm>
          <a:prstGeom prst="rect">
            <a:avLst/>
          </a:prstGeom>
        </p:spPr>
        <p:txBody>
          <a:bodyPr vert="horz" lIns="95855" tIns="47928" rIns="95855" bIns="47928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657"/>
          </a:xfrm>
          <a:prstGeom prst="rect">
            <a:avLst/>
          </a:prstGeom>
        </p:spPr>
        <p:txBody>
          <a:bodyPr vert="horz" lIns="95855" tIns="47928" rIns="95855" bIns="47928" rtlCol="0"/>
          <a:lstStyle>
            <a:lvl1pPr algn="r">
              <a:defRPr sz="1300"/>
            </a:lvl1pPr>
          </a:lstStyle>
          <a:p>
            <a:fld id="{629D6168-D763-4B71-BCBD-4AB34973CE2D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55" tIns="47928" rIns="95855" bIns="47928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73374"/>
            <a:ext cx="5486400" cy="3905488"/>
          </a:xfrm>
          <a:prstGeom prst="rect">
            <a:avLst/>
          </a:prstGeom>
        </p:spPr>
        <p:txBody>
          <a:bodyPr vert="horz" lIns="95855" tIns="47928" rIns="95855" bIns="47928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71800" cy="497657"/>
          </a:xfrm>
          <a:prstGeom prst="rect">
            <a:avLst/>
          </a:prstGeom>
        </p:spPr>
        <p:txBody>
          <a:bodyPr vert="horz" lIns="95855" tIns="47928" rIns="95855" bIns="47928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4" y="9421045"/>
            <a:ext cx="2971800" cy="497657"/>
          </a:xfrm>
          <a:prstGeom prst="rect">
            <a:avLst/>
          </a:prstGeom>
        </p:spPr>
        <p:txBody>
          <a:bodyPr vert="horz" lIns="95855" tIns="47928" rIns="95855" bIns="47928" rtlCol="0" anchor="b"/>
          <a:lstStyle>
            <a:lvl1pPr algn="r">
              <a:defRPr sz="1300"/>
            </a:lvl1pPr>
          </a:lstStyle>
          <a:p>
            <a:fld id="{E632613A-693C-40B0-8BBF-EC9D3174ABA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7755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2613A-693C-40B0-8BBF-EC9D3174ABA8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2613A-693C-40B0-8BBF-EC9D3174ABA8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2613A-693C-40B0-8BBF-EC9D3174ABA8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2613A-693C-40B0-8BBF-EC9D3174ABA8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2613A-693C-40B0-8BBF-EC9D3174ABA8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2613A-693C-40B0-8BBF-EC9D3174ABA8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2613A-693C-40B0-8BBF-EC9D3174ABA8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2613A-693C-40B0-8BBF-EC9D3174ABA8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2613A-693C-40B0-8BBF-EC9D3174ABA8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2613A-693C-40B0-8BBF-EC9D3174ABA8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Narrow" panose="020B060602020203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6896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0912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8003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pPr/>
              <a:t>13.12.2017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4188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8353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1761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0994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0514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4235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7237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F84E-324C-41F9-8994-713388774C5B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4107-7828-4459-B5A7-AA7A47759A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0725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9F84E-324C-41F9-8994-713388774C5B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D4107-7828-4459-B5A7-AA7A47759A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226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rd gastrointestinal system control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822" y="975392"/>
            <a:ext cx="6553545" cy="49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digestive system of bird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60375" y="914400"/>
            <a:ext cx="3968406" cy="2887579"/>
          </a:xfrm>
        </p:spPr>
        <p:txBody>
          <a:bodyPr>
            <a:normAutofit/>
          </a:bodyPr>
          <a:lstStyle/>
          <a:p>
            <a:r>
              <a:rPr lang="tr-TR" sz="4800" dirty="0" smtClean="0">
                <a:solidFill>
                  <a:schemeClr val="bg1"/>
                </a:solidFill>
              </a:rPr>
              <a:t>KANATLI HAYVANLARDA</a:t>
            </a:r>
            <a:r>
              <a:rPr lang="tr-TR" sz="4800" b="1" dirty="0">
                <a:solidFill>
                  <a:schemeClr val="bg1"/>
                </a:solidFill>
              </a:rPr>
              <a:t/>
            </a:r>
            <a:br>
              <a:rPr lang="tr-TR" sz="4800" b="1" dirty="0">
                <a:solidFill>
                  <a:schemeClr val="bg1"/>
                </a:solidFill>
              </a:rPr>
            </a:br>
            <a:r>
              <a:rPr lang="tr-TR" sz="4800" b="1" dirty="0" smtClean="0">
                <a:solidFill>
                  <a:schemeClr val="bg1"/>
                </a:solidFill>
              </a:rPr>
              <a:t>Sindirim Sistemi</a:t>
            </a:r>
            <a:endParaRPr lang="tr-TR" sz="4800" dirty="0">
              <a:solidFill>
                <a:schemeClr val="bg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tr-TR" sz="2000" b="1">
                <a:solidFill>
                  <a:srgbClr val="EB937D"/>
                </a:solidFill>
              </a:rPr>
              <a:t>Doç. Dr. Dr. Yasemin SALGIRLI DEMİRBAŞ</a:t>
            </a:r>
          </a:p>
          <a:p>
            <a:r>
              <a:rPr lang="tr-TR" sz="2000" b="1">
                <a:solidFill>
                  <a:srgbClr val="EB937D"/>
                </a:solidFill>
              </a:rPr>
              <a:t>Resident ECAWBM (BM)</a:t>
            </a:r>
          </a:p>
        </p:txBody>
      </p:sp>
    </p:spTree>
    <p:extLst>
      <p:ext uri="{BB962C8B-B14F-4D97-AF65-F5344CB8AC3E}">
        <p14:creationId xmlns:p14="http://schemas.microsoft.com/office/powerpoint/2010/main" xmlns="" val="257834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Nöropeptidler</a:t>
            </a:r>
            <a:endParaRPr lang="tr-TR" b="1" dirty="0"/>
          </a:p>
        </p:txBody>
      </p:sp>
      <p:graphicFrame>
        <p:nvGraphicFramePr>
          <p:cNvPr id="5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10274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2452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u="sng" dirty="0" smtClean="0"/>
              <a:t>Safra Kesesi</a:t>
            </a:r>
            <a:endParaRPr lang="tr-TR" b="1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5321" y="2245360"/>
            <a:ext cx="6233159" cy="461264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Güvercin ve papağanlarda bulunmaz.</a:t>
            </a:r>
          </a:p>
          <a:p>
            <a:r>
              <a:rPr lang="tr-TR" sz="2000" dirty="0" smtClean="0"/>
              <a:t>Karaciğer sağ lobuna bağlıdır.</a:t>
            </a:r>
          </a:p>
          <a:p>
            <a:r>
              <a:rPr lang="tr-TR" sz="2000" dirty="0"/>
              <a:t>Salgısı yağ sindirimi için gereklidir. </a:t>
            </a:r>
          </a:p>
          <a:p>
            <a:r>
              <a:rPr lang="tr-TR" sz="2000" dirty="0" err="1"/>
              <a:t>Lipidlerin</a:t>
            </a:r>
            <a:r>
              <a:rPr lang="tr-TR" sz="2000" dirty="0"/>
              <a:t> </a:t>
            </a:r>
            <a:r>
              <a:rPr lang="tr-TR" sz="2000" dirty="0" err="1"/>
              <a:t>lipaz</a:t>
            </a:r>
            <a:r>
              <a:rPr lang="tr-TR" sz="2000" dirty="0"/>
              <a:t> tarafından parçalanması için </a:t>
            </a:r>
            <a:r>
              <a:rPr lang="tr-TR" sz="2000" dirty="0" err="1"/>
              <a:t>lipidleri</a:t>
            </a:r>
            <a:r>
              <a:rPr lang="tr-TR" sz="2000" dirty="0"/>
              <a:t> </a:t>
            </a:r>
            <a:r>
              <a:rPr lang="tr-TR" sz="2000" dirty="0" err="1"/>
              <a:t>emülsifiye</a:t>
            </a:r>
            <a:r>
              <a:rPr lang="tr-TR" sz="2000" dirty="0"/>
              <a:t> eder.</a:t>
            </a:r>
          </a:p>
          <a:p>
            <a:r>
              <a:rPr lang="tr-TR" sz="2000" dirty="0"/>
              <a:t>Dakikada 24,2 µl salgı yapar.</a:t>
            </a:r>
          </a:p>
          <a:p>
            <a:r>
              <a:rPr lang="tr-TR" sz="2000" dirty="0"/>
              <a:t>Safra tuzları: </a:t>
            </a:r>
            <a:r>
              <a:rPr lang="tr-TR" sz="2000" dirty="0" err="1"/>
              <a:t>glycocholate</a:t>
            </a:r>
            <a:r>
              <a:rPr lang="tr-TR" sz="2000" dirty="0"/>
              <a:t> ve </a:t>
            </a:r>
            <a:r>
              <a:rPr lang="tr-TR" sz="2000" dirty="0" err="1"/>
              <a:t>taurocholate</a:t>
            </a:r>
            <a:r>
              <a:rPr lang="tr-TR" sz="2000" dirty="0"/>
              <a:t> salgılandıktan sonra bağırsak duvarından emilir.</a:t>
            </a:r>
          </a:p>
          <a:p>
            <a:r>
              <a:rPr lang="tr-TR" sz="2000" dirty="0"/>
              <a:t>İşi bitmiş safra asitleri bağırsak boyunca tekrar tekrar </a:t>
            </a:r>
            <a:r>
              <a:rPr lang="tr-TR" sz="2000" dirty="0" err="1"/>
              <a:t>lipid</a:t>
            </a:r>
            <a:r>
              <a:rPr lang="tr-TR" sz="2000" dirty="0"/>
              <a:t> sindiriminde kullanılır.</a:t>
            </a:r>
          </a:p>
          <a:p>
            <a:endParaRPr lang="tr-TR" sz="2000" b="1" dirty="0" smtClean="0"/>
          </a:p>
          <a:p>
            <a:pPr>
              <a:buNone/>
            </a:pPr>
            <a:endParaRPr lang="tr-TR" sz="2000" dirty="0"/>
          </a:p>
          <a:p>
            <a:endParaRPr lang="en-US" sz="1400" dirty="0"/>
          </a:p>
          <a:p>
            <a:pPr marL="0" indent="0">
              <a:buNone/>
            </a:pPr>
            <a:endParaRPr lang="tr-TR" sz="1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6610" t="28011" r="4557" b="7874"/>
          <a:stretch/>
        </p:blipFill>
        <p:spPr>
          <a:xfrm>
            <a:off x="7430796" y="2919470"/>
            <a:ext cx="4313186" cy="175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568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/>
              <a:t>EMİLİM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260" y="1594251"/>
            <a:ext cx="5906877" cy="4773497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tr-TR" sz="2400" b="1" dirty="0" smtClean="0"/>
              <a:t>1)KARBONHİDRAT EMİLİMİ: </a:t>
            </a:r>
          </a:p>
          <a:p>
            <a:pPr>
              <a:defRPr/>
            </a:pPr>
            <a:r>
              <a:rPr lang="tr-TR" sz="2400" dirty="0" smtClean="0"/>
              <a:t>Karbonhidratların </a:t>
            </a:r>
            <a:r>
              <a:rPr lang="tr-TR" sz="2400" dirty="0"/>
              <a:t>emilimi ince bağırsakta en </a:t>
            </a:r>
            <a:r>
              <a:rPr lang="tr-TR" sz="2400" dirty="0" smtClean="0"/>
              <a:t>hızlıdır.</a:t>
            </a:r>
          </a:p>
          <a:p>
            <a:pPr>
              <a:defRPr/>
            </a:pPr>
            <a:r>
              <a:rPr lang="tr-TR" sz="2400" dirty="0" smtClean="0"/>
              <a:t>Karbonhidratlar </a:t>
            </a:r>
            <a:r>
              <a:rPr lang="tr-TR" sz="2400" dirty="0"/>
              <a:t>hem aktif hem pasif olarak emilir. </a:t>
            </a: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Glikozun </a:t>
            </a:r>
            <a:r>
              <a:rPr lang="tr-TR" sz="2400" dirty="0"/>
              <a:t>%80’i aktif olarak en fazla </a:t>
            </a:r>
            <a:r>
              <a:rPr lang="tr-TR" sz="2400" dirty="0" err="1"/>
              <a:t>duodenumdan</a:t>
            </a:r>
            <a:r>
              <a:rPr lang="tr-TR" sz="2400" dirty="0"/>
              <a:t> emilir. </a:t>
            </a: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Aktif </a:t>
            </a:r>
            <a:r>
              <a:rPr lang="tr-TR" sz="2400" dirty="0"/>
              <a:t>taşımada </a:t>
            </a:r>
            <a:r>
              <a:rPr lang="tr-TR" sz="2400" dirty="0" err="1"/>
              <a:t>Na’a</a:t>
            </a:r>
            <a:r>
              <a:rPr lang="tr-TR" sz="2400" dirty="0"/>
              <a:t> bağlı transport görülür. </a:t>
            </a: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Bir </a:t>
            </a:r>
            <a:r>
              <a:rPr lang="tr-TR" sz="2400" dirty="0"/>
              <a:t>miktar glikoz ise </a:t>
            </a:r>
            <a:r>
              <a:rPr lang="tr-TR" sz="2400" dirty="0" err="1" smtClean="0"/>
              <a:t>sekumdan</a:t>
            </a:r>
            <a:r>
              <a:rPr lang="tr-TR" sz="2400" dirty="0" smtClean="0"/>
              <a:t> </a:t>
            </a:r>
            <a:r>
              <a:rPr lang="tr-TR" sz="2400" dirty="0"/>
              <a:t>emilir.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tr-TR" sz="2400" dirty="0"/>
              <a:t>Memelilerden farklı olarak 1 </a:t>
            </a:r>
            <a:r>
              <a:rPr lang="tr-TR" sz="2400" dirty="0" err="1"/>
              <a:t>mol</a:t>
            </a:r>
            <a:r>
              <a:rPr lang="tr-TR" sz="2400" dirty="0"/>
              <a:t> karbonhidrat 2 </a:t>
            </a:r>
            <a:r>
              <a:rPr lang="tr-TR" sz="2400" dirty="0" err="1"/>
              <a:t>mol</a:t>
            </a:r>
            <a:r>
              <a:rPr lang="tr-TR" sz="2400" dirty="0"/>
              <a:t> </a:t>
            </a:r>
            <a:r>
              <a:rPr lang="tr-TR" sz="2400" dirty="0" err="1"/>
              <a:t>Na</a:t>
            </a:r>
            <a:r>
              <a:rPr lang="tr-TR" sz="2400" dirty="0"/>
              <a:t> taşınmasını gerektirir.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t="12408"/>
          <a:stretch/>
        </p:blipFill>
        <p:spPr>
          <a:xfrm>
            <a:off x="6621137" y="2445744"/>
            <a:ext cx="5252775" cy="25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51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4940" y="582918"/>
            <a:ext cx="5124679" cy="612635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tr-TR" b="1" dirty="0" smtClean="0"/>
              <a:t>2</a:t>
            </a:r>
            <a:r>
              <a:rPr lang="tr-TR" sz="2400" b="1" dirty="0" smtClean="0"/>
              <a:t>) AMİNOASİT VE PEPTİDLERİN EMİLİMİ:</a:t>
            </a:r>
          </a:p>
          <a:p>
            <a:pPr>
              <a:buNone/>
              <a:defRPr/>
            </a:pPr>
            <a:endParaRPr lang="tr-TR" sz="2400" b="1" dirty="0" smtClean="0"/>
          </a:p>
          <a:p>
            <a:pPr>
              <a:defRPr/>
            </a:pPr>
            <a:r>
              <a:rPr lang="tr-TR" sz="2400" dirty="0" smtClean="0"/>
              <a:t>Aminoasitler </a:t>
            </a:r>
            <a:r>
              <a:rPr lang="tr-TR" sz="2400" dirty="0"/>
              <a:t>ikincil aktif taşıma sistemi </a:t>
            </a:r>
            <a:r>
              <a:rPr lang="tr-TR" sz="2400" dirty="0" smtClean="0"/>
              <a:t>(</a:t>
            </a:r>
            <a:r>
              <a:rPr lang="tr-TR" sz="2400" dirty="0" err="1" smtClean="0"/>
              <a:t>Na</a:t>
            </a:r>
            <a:r>
              <a:rPr lang="tr-TR" sz="2400" dirty="0" smtClean="0"/>
              <a:t> </a:t>
            </a:r>
            <a:r>
              <a:rPr lang="tr-TR" sz="2400" dirty="0" err="1" smtClean="0"/>
              <a:t>ko</a:t>
            </a:r>
            <a:r>
              <a:rPr lang="tr-TR" sz="2400" dirty="0" smtClean="0"/>
              <a:t>-transport) ile </a:t>
            </a:r>
            <a:r>
              <a:rPr lang="tr-TR" sz="2400" dirty="0"/>
              <a:t>emilirler. </a:t>
            </a: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Aminoasitlerin </a:t>
            </a:r>
            <a:r>
              <a:rPr lang="tr-TR" sz="2400" dirty="0"/>
              <a:t>birincil emilim yeri ince bağırsak olmakla birlikte taşlık, </a:t>
            </a:r>
            <a:r>
              <a:rPr lang="tr-TR" sz="2400" dirty="0" err="1"/>
              <a:t>proventrikulus</a:t>
            </a:r>
            <a:r>
              <a:rPr lang="tr-TR" sz="2400" dirty="0"/>
              <a:t> ve kursaktan da az miktarda emilim olmaktadır. </a:t>
            </a: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Kuşlarda </a:t>
            </a:r>
            <a:r>
              <a:rPr lang="tr-TR" sz="2400" dirty="0"/>
              <a:t>aminoasitlerle birlikte </a:t>
            </a:r>
            <a:r>
              <a:rPr lang="tr-TR" sz="2400" dirty="0" err="1"/>
              <a:t>peptitler</a:t>
            </a:r>
            <a:r>
              <a:rPr lang="tr-TR" sz="2400" dirty="0"/>
              <a:t> de emilir. </a:t>
            </a:r>
            <a:endParaRPr lang="tr-TR" sz="2400" dirty="0" smtClean="0"/>
          </a:p>
          <a:p>
            <a:pPr>
              <a:defRPr/>
            </a:pPr>
            <a:r>
              <a:rPr lang="tr-TR" sz="2400" smtClean="0"/>
              <a:t>Cecumda</a:t>
            </a:r>
            <a:r>
              <a:rPr lang="tr-TR" sz="2400" dirty="0" smtClean="0"/>
              <a:t> </a:t>
            </a:r>
            <a:r>
              <a:rPr lang="tr-TR" sz="2400" dirty="0"/>
              <a:t>da protein emilimi önemlidir. </a:t>
            </a:r>
          </a:p>
        </p:txBody>
      </p:sp>
      <p:pic>
        <p:nvPicPr>
          <p:cNvPr id="1026" name="Picture 2" descr="amino acid absorption ile ilgili g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97" t="5019" r="18318" b="5219"/>
          <a:stretch/>
        </p:blipFill>
        <p:spPr bwMode="auto">
          <a:xfrm>
            <a:off x="7216048" y="1136390"/>
            <a:ext cx="3944040" cy="423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252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0873" y="844646"/>
            <a:ext cx="5686540" cy="5512087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tr-TR" sz="2400" b="1" dirty="0" smtClean="0"/>
              <a:t>3) YAĞ ASİTLERİNİN EMİLİMİ:</a:t>
            </a:r>
          </a:p>
          <a:p>
            <a:pPr>
              <a:defRPr/>
            </a:pPr>
            <a:r>
              <a:rPr lang="tr-TR" sz="2400" dirty="0" smtClean="0"/>
              <a:t>Yağ asitleri ve lipitler </a:t>
            </a:r>
            <a:r>
              <a:rPr lang="tr-TR" sz="2400" dirty="0" err="1" smtClean="0"/>
              <a:t>jejenumun</a:t>
            </a:r>
            <a:r>
              <a:rPr lang="tr-TR" sz="2400" dirty="0" smtClean="0"/>
              <a:t> arka yarımından emilir.</a:t>
            </a:r>
          </a:p>
          <a:p>
            <a:pPr>
              <a:defRPr/>
            </a:pPr>
            <a:r>
              <a:rPr lang="tr-TR" sz="2400" dirty="0" smtClean="0"/>
              <a:t>Safra asitleri </a:t>
            </a:r>
            <a:r>
              <a:rPr lang="tr-TR" sz="2400" dirty="0" err="1" smtClean="0"/>
              <a:t>enterositlere</a:t>
            </a:r>
            <a:r>
              <a:rPr lang="tr-TR" sz="2400" dirty="0" smtClean="0"/>
              <a:t> girer ve burada tekrar </a:t>
            </a:r>
            <a:r>
              <a:rPr lang="tr-TR" sz="2400" dirty="0" err="1" smtClean="0"/>
              <a:t>trigliseritlere</a:t>
            </a:r>
            <a:r>
              <a:rPr lang="tr-TR" sz="2400" dirty="0" smtClean="0"/>
              <a:t> </a:t>
            </a:r>
            <a:r>
              <a:rPr lang="tr-TR" sz="2400" dirty="0" err="1" smtClean="0"/>
              <a:t>esterleştirilirler</a:t>
            </a:r>
            <a:r>
              <a:rPr lang="tr-TR" sz="2400" dirty="0" smtClean="0"/>
              <a:t> ve </a:t>
            </a:r>
            <a:r>
              <a:rPr lang="tr-TR" sz="2400" dirty="0" err="1" smtClean="0"/>
              <a:t>şilomikron</a:t>
            </a:r>
            <a:r>
              <a:rPr lang="tr-TR" sz="2400" dirty="0" smtClean="0"/>
              <a:t> halinde lenf sisteminde taşınırlar.</a:t>
            </a:r>
          </a:p>
          <a:p>
            <a:pPr marL="0" indent="0">
              <a:buNone/>
              <a:defRPr/>
            </a:pPr>
            <a:endParaRPr lang="tr-TR" sz="2400" dirty="0" smtClean="0"/>
          </a:p>
          <a:p>
            <a:pPr>
              <a:buNone/>
              <a:defRPr/>
            </a:pPr>
            <a:r>
              <a:rPr lang="tr-TR" sz="2400" b="1" dirty="0" smtClean="0"/>
              <a:t>4) UÇUCU YAĞ ASİTLERİNİN EMİLİMİ:</a:t>
            </a:r>
          </a:p>
          <a:p>
            <a:pPr>
              <a:defRPr/>
            </a:pPr>
            <a:r>
              <a:rPr lang="tr-TR" sz="2400" dirty="0" smtClean="0"/>
              <a:t>UYA’ den asetat diğer yağ asitlerinden daha fazla üretilir. </a:t>
            </a:r>
          </a:p>
          <a:p>
            <a:pPr>
              <a:defRPr/>
            </a:pPr>
            <a:r>
              <a:rPr lang="tr-TR" sz="2400" dirty="0" smtClean="0"/>
              <a:t>Asetat bakteriyel ürik asit oluşumunun yan ürünüdür.</a:t>
            </a:r>
          </a:p>
          <a:p>
            <a:pPr>
              <a:defRPr/>
            </a:pPr>
            <a:r>
              <a:rPr lang="tr-TR" sz="2400" dirty="0" smtClean="0"/>
              <a:t>UYA, ince bağırsak ve </a:t>
            </a:r>
            <a:r>
              <a:rPr lang="tr-TR" sz="2400" dirty="0" err="1" smtClean="0"/>
              <a:t>cecumdan</a:t>
            </a:r>
            <a:r>
              <a:rPr lang="tr-TR" sz="2400" dirty="0" smtClean="0"/>
              <a:t> pasif transportla emilirler.</a:t>
            </a:r>
            <a:endParaRPr lang="tr-TR" sz="2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937" y="1972019"/>
            <a:ext cx="5314501" cy="29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467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5928" y="581025"/>
            <a:ext cx="6059277" cy="54341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tr-TR" sz="2400" b="1" dirty="0"/>
              <a:t>5) </a:t>
            </a:r>
            <a:r>
              <a:rPr lang="tr-TR" sz="2400" b="1" dirty="0" smtClean="0"/>
              <a:t>SU, NA VE CL EMİLİMİ:</a:t>
            </a:r>
          </a:p>
          <a:p>
            <a:pPr>
              <a:defRPr/>
            </a:pPr>
            <a:r>
              <a:rPr lang="tr-TR" sz="2400" dirty="0" smtClean="0"/>
              <a:t>Su </a:t>
            </a:r>
            <a:r>
              <a:rPr lang="tr-TR" sz="2400" dirty="0"/>
              <a:t>ve mineraller en fazla bağırsak ve </a:t>
            </a:r>
            <a:r>
              <a:rPr lang="tr-TR" sz="2400" dirty="0" err="1"/>
              <a:t>cecumdan</a:t>
            </a:r>
            <a:r>
              <a:rPr lang="tr-TR" sz="2400" dirty="0"/>
              <a:t> emilir. </a:t>
            </a:r>
            <a:endParaRPr lang="tr-TR" sz="2400" dirty="0" smtClean="0"/>
          </a:p>
          <a:p>
            <a:pPr>
              <a:defRPr/>
            </a:pPr>
            <a:r>
              <a:rPr lang="tr-TR" sz="2400" dirty="0" smtClean="0"/>
              <a:t>Glikoz </a:t>
            </a:r>
            <a:r>
              <a:rPr lang="tr-TR" sz="2400" dirty="0"/>
              <a:t>gibi diğer besin maddelerinin </a:t>
            </a:r>
            <a:r>
              <a:rPr lang="tr-TR" sz="2400" dirty="0" err="1"/>
              <a:t>absorbsiyonuyla</a:t>
            </a:r>
            <a:r>
              <a:rPr lang="tr-TR" sz="2400" dirty="0"/>
              <a:t> su, Cl, </a:t>
            </a:r>
            <a:r>
              <a:rPr lang="tr-TR" sz="2400" dirty="0" err="1"/>
              <a:t>Na</a:t>
            </a:r>
            <a:r>
              <a:rPr lang="tr-TR" sz="2400" dirty="0"/>
              <a:t> da emilir.</a:t>
            </a:r>
          </a:p>
          <a:p>
            <a:pPr>
              <a:defRPr/>
            </a:pPr>
            <a:r>
              <a:rPr lang="tr-TR" sz="2400" dirty="0" err="1" smtClean="0"/>
              <a:t>Na</a:t>
            </a:r>
            <a:r>
              <a:rPr lang="tr-TR" sz="2400" dirty="0"/>
              <a:t>: bağırsak kanalının ilk yarımına </a:t>
            </a:r>
            <a:r>
              <a:rPr lang="tr-TR" sz="2400" dirty="0" err="1"/>
              <a:t>sekrete</a:t>
            </a:r>
            <a:r>
              <a:rPr lang="tr-TR" sz="2400" dirty="0"/>
              <a:t> edildikten sonra bazal </a:t>
            </a:r>
            <a:r>
              <a:rPr lang="tr-TR" sz="2400" dirty="0" err="1"/>
              <a:t>membranda</a:t>
            </a:r>
            <a:r>
              <a:rPr lang="tr-TR" sz="2400" dirty="0"/>
              <a:t> bulunan </a:t>
            </a:r>
            <a:r>
              <a:rPr lang="tr-TR" sz="2400" dirty="0" err="1"/>
              <a:t>Na</a:t>
            </a:r>
            <a:r>
              <a:rPr lang="tr-TR" sz="2400" dirty="0"/>
              <a:t>- K- </a:t>
            </a:r>
            <a:r>
              <a:rPr lang="tr-TR" sz="2400" dirty="0" err="1"/>
              <a:t>ATPase</a:t>
            </a:r>
            <a:r>
              <a:rPr lang="tr-TR" sz="2400" dirty="0"/>
              <a:t> pompası tarafından emilir. </a:t>
            </a:r>
            <a:endParaRPr lang="tr-TR" sz="2400" dirty="0" smtClean="0"/>
          </a:p>
          <a:p>
            <a:pPr>
              <a:defRPr/>
            </a:pPr>
            <a:r>
              <a:rPr lang="tr-TR" sz="2400" dirty="0" err="1" smtClean="0"/>
              <a:t>Proksimal</a:t>
            </a:r>
            <a:r>
              <a:rPr lang="tr-TR" sz="2400" dirty="0" smtClean="0"/>
              <a:t> </a:t>
            </a:r>
            <a:r>
              <a:rPr lang="tr-TR" sz="2400" dirty="0" err="1"/>
              <a:t>jejenum</a:t>
            </a:r>
            <a:r>
              <a:rPr lang="tr-TR" sz="2400" dirty="0"/>
              <a:t> ve rektumdan emilir.</a:t>
            </a:r>
          </a:p>
          <a:p>
            <a:pPr>
              <a:defRPr/>
            </a:pPr>
            <a:r>
              <a:rPr lang="tr-TR" sz="2400" dirty="0" smtClean="0"/>
              <a:t>Cl</a:t>
            </a:r>
            <a:r>
              <a:rPr lang="tr-TR" sz="2400" dirty="0"/>
              <a:t>: en fazla rektumdan </a:t>
            </a:r>
            <a:r>
              <a:rPr lang="tr-TR" sz="2400" dirty="0" smtClean="0"/>
              <a:t>emilir.</a:t>
            </a:r>
          </a:p>
          <a:p>
            <a:pPr>
              <a:defRPr/>
            </a:pPr>
            <a:r>
              <a:rPr lang="tr-TR" sz="2400" dirty="0" err="1" smtClean="0"/>
              <a:t>Na</a:t>
            </a:r>
            <a:r>
              <a:rPr lang="tr-TR" sz="2400" dirty="0" smtClean="0"/>
              <a:t> </a:t>
            </a:r>
            <a:r>
              <a:rPr lang="tr-TR" sz="2400" dirty="0"/>
              <a:t>emilimi ve Cl salınması plazma </a:t>
            </a:r>
            <a:r>
              <a:rPr lang="tr-TR" sz="2400" dirty="0" err="1"/>
              <a:t>aldosteronuyla</a:t>
            </a:r>
            <a:r>
              <a:rPr lang="tr-TR" sz="2400" dirty="0"/>
              <a:t> ayarlanır</a:t>
            </a:r>
            <a:r>
              <a:rPr lang="tr-TR" sz="2400" dirty="0" smtClean="0"/>
              <a:t>.</a:t>
            </a:r>
          </a:p>
          <a:p>
            <a:pPr>
              <a:defRPr/>
            </a:pPr>
            <a:endParaRPr lang="tr-TR" sz="2400" dirty="0"/>
          </a:p>
          <a:p>
            <a:pPr>
              <a:buNone/>
              <a:defRPr/>
            </a:pPr>
            <a:r>
              <a:rPr lang="tr-TR" altLang="tr-TR" sz="2400" b="1" dirty="0" smtClean="0"/>
              <a:t>6) VİTAMİNLERİN EMİLİMİ:</a:t>
            </a:r>
          </a:p>
          <a:p>
            <a:pPr>
              <a:defRPr/>
            </a:pPr>
            <a:r>
              <a:rPr lang="tr-TR" altLang="tr-TR" sz="2400" dirty="0" smtClean="0"/>
              <a:t>Kanatlılarda </a:t>
            </a:r>
            <a:r>
              <a:rPr lang="tr-TR" altLang="tr-TR" sz="2400" dirty="0"/>
              <a:t>emilimi en önemli olan vitamin B6’dır. </a:t>
            </a:r>
            <a:endParaRPr lang="tr-TR" altLang="tr-TR" sz="2400" dirty="0" smtClean="0"/>
          </a:p>
          <a:p>
            <a:pPr>
              <a:defRPr/>
            </a:pPr>
            <a:r>
              <a:rPr lang="tr-TR" altLang="tr-TR" sz="2400" dirty="0" smtClean="0"/>
              <a:t>B6 </a:t>
            </a:r>
            <a:r>
              <a:rPr lang="tr-TR" altLang="tr-TR" sz="2400" dirty="0"/>
              <a:t>ve diğer B vitaminleri ince bağırsaktan pasif taşımayla emilir. </a:t>
            </a:r>
            <a:endParaRPr lang="tr-TR" altLang="tr-TR" sz="2400" dirty="0" smtClean="0"/>
          </a:p>
          <a:p>
            <a:pPr>
              <a:defRPr/>
            </a:pPr>
            <a:r>
              <a:rPr lang="tr-TR" altLang="tr-TR" sz="2400" dirty="0" smtClean="0"/>
              <a:t>Diğer </a:t>
            </a:r>
            <a:r>
              <a:rPr lang="tr-TR" altLang="tr-TR" sz="2400" dirty="0"/>
              <a:t>vitamin emilim bölgeleri: taşlık ve kursaktır.</a:t>
            </a:r>
          </a:p>
          <a:p>
            <a:pPr>
              <a:buFont typeface="Wingdings" pitchFamily="2" charset="2"/>
              <a:buChar char="v"/>
              <a:defRPr/>
            </a:pPr>
            <a:endParaRPr lang="tr-TR" sz="2400" dirty="0">
              <a:solidFill>
                <a:srgbClr val="00B05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422" y="915403"/>
            <a:ext cx="5139940" cy="272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953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15706" r="5356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r-TR" b="1" dirty="0" smtClean="0"/>
              <a:t>GİS’İN KONTROLÜ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5321" y="2575033"/>
            <a:ext cx="5593079" cy="4282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200" dirty="0" smtClean="0"/>
              <a:t>Sinir sistemi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200" dirty="0" smtClean="0"/>
              <a:t>Endokrin sistem tarafından kontrol edilir.</a:t>
            </a:r>
            <a:endParaRPr lang="tr-TR" sz="2200" dirty="0"/>
          </a:p>
          <a:p>
            <a:pPr marL="0" indent="0">
              <a:buNone/>
            </a:pPr>
            <a:endParaRPr lang="tr-TR" sz="2200" b="1" dirty="0" smtClean="0"/>
          </a:p>
          <a:p>
            <a:pPr marL="0" indent="0">
              <a:buNone/>
            </a:pPr>
            <a:r>
              <a:rPr lang="tr-TR" sz="2200" b="1" dirty="0" smtClean="0"/>
              <a:t>Sinir sistemi:</a:t>
            </a:r>
            <a:endParaRPr lang="en-US" sz="2200" b="1" dirty="0"/>
          </a:p>
          <a:p>
            <a:pPr>
              <a:buFont typeface="Wingdings" pitchFamily="2" charset="2"/>
              <a:buChar char="v"/>
            </a:pPr>
            <a:r>
              <a:rPr lang="tr-TR" sz="2200" dirty="0" smtClean="0"/>
              <a:t>Özellikle OSS, GİS aktivitesinin kontrolünden sorumludur.</a:t>
            </a:r>
            <a:endParaRPr lang="en-US" sz="2200" dirty="0"/>
          </a:p>
          <a:p>
            <a:pPr>
              <a:buFont typeface="Wingdings" pitchFamily="2" charset="2"/>
              <a:buChar char="v"/>
            </a:pPr>
            <a:r>
              <a:rPr lang="tr-TR" sz="2200" b="1" dirty="0" err="1" smtClean="0"/>
              <a:t>OSS’nin</a:t>
            </a:r>
            <a:r>
              <a:rPr lang="tr-TR" sz="2200" b="1" dirty="0" smtClean="0"/>
              <a:t> iki bölümü vardır</a:t>
            </a:r>
            <a:r>
              <a:rPr lang="en-US" sz="2200" b="1" dirty="0" smtClean="0"/>
              <a:t>;</a:t>
            </a:r>
            <a:endParaRPr lang="en-US" sz="2200" b="1" dirty="0"/>
          </a:p>
          <a:p>
            <a:pPr marL="514350" indent="-514350">
              <a:buFont typeface="+mj-lt"/>
              <a:buAutoNum type="arabicPeriod"/>
            </a:pPr>
            <a:r>
              <a:rPr lang="tr-TR" sz="2200" dirty="0" err="1" smtClean="0"/>
              <a:t>Paarsempatik</a:t>
            </a:r>
            <a:r>
              <a:rPr lang="tr-TR" sz="2200" dirty="0" smtClean="0"/>
              <a:t> sinir sistemi</a:t>
            </a: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S</a:t>
            </a:r>
            <a:r>
              <a:rPr lang="tr-TR" sz="2200" dirty="0" err="1" smtClean="0"/>
              <a:t>empatik</a:t>
            </a:r>
            <a:r>
              <a:rPr lang="tr-TR" sz="2200" dirty="0" smtClean="0"/>
              <a:t> sinir sistemi</a:t>
            </a:r>
            <a:endParaRPr lang="tr-TR" sz="2200" dirty="0"/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xmlns="" val="44297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tr-TR" b="1" dirty="0" smtClean="0">
                <a:solidFill>
                  <a:schemeClr val="accent1"/>
                </a:solidFill>
              </a:rPr>
              <a:t>Sindirim olaylarının kontrolü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73676" y="1137920"/>
            <a:ext cx="7096760" cy="5914443"/>
          </a:xfrm>
        </p:spPr>
        <p:txBody>
          <a:bodyPr anchor="ctr">
            <a:normAutofit lnSpcReduction="10000"/>
          </a:bodyPr>
          <a:lstStyle/>
          <a:p>
            <a:r>
              <a:rPr lang="tr-TR" sz="2200" dirty="0" smtClean="0"/>
              <a:t>Parasempatik sistem: Dinlen ve sindir!</a:t>
            </a:r>
          </a:p>
          <a:p>
            <a:r>
              <a:rPr lang="tr-TR" sz="2200" dirty="0" err="1" smtClean="0"/>
              <a:t>Sempatis</a:t>
            </a:r>
            <a:r>
              <a:rPr lang="tr-TR" sz="2200" dirty="0" smtClean="0"/>
              <a:t> sistem: </a:t>
            </a:r>
            <a:r>
              <a:rPr lang="tr-TR" sz="2200" dirty="0" err="1" smtClean="0"/>
              <a:t>GİS’i</a:t>
            </a:r>
            <a:r>
              <a:rPr lang="tr-TR" sz="2200" dirty="0" smtClean="0"/>
              <a:t> aktive ve </a:t>
            </a:r>
            <a:r>
              <a:rPr lang="tr-TR" sz="2200" dirty="0" err="1" smtClean="0"/>
              <a:t>deaktive</a:t>
            </a:r>
            <a:r>
              <a:rPr lang="tr-TR" sz="2200" dirty="0" smtClean="0"/>
              <a:t> edebilir.</a:t>
            </a:r>
            <a:endParaRPr lang="tr-TR" sz="2200" dirty="0"/>
          </a:p>
          <a:p>
            <a:pPr marL="0" indent="0">
              <a:buNone/>
            </a:pPr>
            <a:r>
              <a:rPr lang="tr-TR" sz="2200" b="1" dirty="0" smtClean="0"/>
              <a:t>Tükürük üretimi için parasempatik sistem </a:t>
            </a:r>
            <a:r>
              <a:rPr lang="tr-TR" sz="2200" b="1" dirty="0" err="1" smtClean="0"/>
              <a:t>stimulasyonu</a:t>
            </a:r>
            <a:r>
              <a:rPr lang="tr-TR" sz="2200" b="1" dirty="0" smtClean="0"/>
              <a:t>:</a:t>
            </a:r>
            <a:endParaRPr lang="en-US" sz="2200" b="1" dirty="0"/>
          </a:p>
          <a:p>
            <a:pPr marL="457200" indent="-457200">
              <a:buFont typeface="+mj-lt"/>
              <a:buAutoNum type="arabicPeriod"/>
            </a:pPr>
            <a:r>
              <a:rPr lang="tr-TR" sz="2200" dirty="0" smtClean="0"/>
              <a:t>Ağızdaki yem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tr-TR" sz="2200" dirty="0" smtClean="0"/>
              <a:t>Görsel uyaran 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tr-TR" sz="2200" dirty="0" smtClean="0"/>
              <a:t>Koku 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Ta</a:t>
            </a:r>
            <a:r>
              <a:rPr lang="tr-TR" sz="2200" dirty="0" smtClean="0"/>
              <a:t>t ile ilişkili olabilir.</a:t>
            </a:r>
            <a:endParaRPr lang="tr-TR" sz="2200" dirty="0"/>
          </a:p>
          <a:p>
            <a:pPr>
              <a:buFont typeface="Wingdings" pitchFamily="2" charset="2"/>
              <a:buChar char="ü"/>
            </a:pPr>
            <a:r>
              <a:rPr lang="tr-TR" sz="2200" dirty="0" smtClean="0"/>
              <a:t>Yem </a:t>
            </a:r>
            <a:r>
              <a:rPr lang="tr-TR" sz="2200" dirty="0" err="1" smtClean="0"/>
              <a:t>proventrikulusa</a:t>
            </a:r>
            <a:r>
              <a:rPr lang="tr-TR" sz="2200" dirty="0" smtClean="0"/>
              <a:t> girer ve </a:t>
            </a:r>
            <a:r>
              <a:rPr lang="tr-TR" sz="2200" dirty="0" err="1" smtClean="0"/>
              <a:t>proventrikulus</a:t>
            </a:r>
            <a:r>
              <a:rPr lang="tr-TR" sz="2200" dirty="0" smtClean="0"/>
              <a:t> duvarı gerilir.</a:t>
            </a:r>
            <a:endParaRPr lang="tr-TR" sz="2200" dirty="0"/>
          </a:p>
          <a:p>
            <a:pPr>
              <a:buFont typeface="Wingdings" pitchFamily="2" charset="2"/>
              <a:buChar char="ü"/>
            </a:pPr>
            <a:r>
              <a:rPr lang="tr-TR" sz="2200" dirty="0" smtClean="0"/>
              <a:t>Bu durum </a:t>
            </a:r>
            <a:r>
              <a:rPr lang="en-US" sz="2200" b="1" dirty="0" smtClean="0"/>
              <a:t>Gastrin </a:t>
            </a:r>
            <a:r>
              <a:rPr lang="en-US" sz="2200" dirty="0" err="1" smtClean="0"/>
              <a:t>hormon</a:t>
            </a:r>
            <a:r>
              <a:rPr lang="tr-TR" sz="2200" dirty="0" smtClean="0"/>
              <a:t>unun salınımında neden olur</a:t>
            </a:r>
          </a:p>
          <a:p>
            <a:pPr>
              <a:buFont typeface="Wingdings" pitchFamily="2" charset="2"/>
              <a:buChar char="ü"/>
            </a:pPr>
            <a:r>
              <a:rPr lang="tr-TR" sz="2200" dirty="0" err="1" smtClean="0"/>
              <a:t>Gastrin</a:t>
            </a:r>
            <a:r>
              <a:rPr lang="tr-TR" sz="2200" dirty="0" smtClean="0"/>
              <a:t>, mide sıvısını salgılatır</a:t>
            </a:r>
          </a:p>
          <a:p>
            <a:pPr>
              <a:buFont typeface="Wingdings" pitchFamily="2" charset="2"/>
              <a:buChar char="ü"/>
            </a:pPr>
            <a:r>
              <a:rPr lang="tr-TR" sz="2200" dirty="0" smtClean="0"/>
              <a:t>Yem ince bağırsağa (</a:t>
            </a:r>
            <a:r>
              <a:rPr lang="tr-TR" sz="2200" dirty="0" err="1" smtClean="0"/>
              <a:t>duodenuma</a:t>
            </a:r>
            <a:r>
              <a:rPr lang="tr-TR" sz="2200" dirty="0" smtClean="0"/>
              <a:t>) geldiğinde</a:t>
            </a:r>
            <a:r>
              <a:rPr lang="tr-TR" sz="2200" dirty="0"/>
              <a:t> </a:t>
            </a:r>
            <a:r>
              <a:rPr lang="en-US" sz="2200" b="1" dirty="0" smtClean="0"/>
              <a:t>se</a:t>
            </a:r>
            <a:r>
              <a:rPr lang="tr-TR" sz="2200" b="1" dirty="0" smtClean="0"/>
              <a:t>k</a:t>
            </a:r>
            <a:r>
              <a:rPr lang="en-US" sz="2200" b="1" dirty="0" err="1" smtClean="0"/>
              <a:t>retin</a:t>
            </a:r>
            <a:r>
              <a:rPr lang="en-US" sz="2200" b="1" dirty="0" smtClean="0"/>
              <a:t> </a:t>
            </a:r>
            <a:r>
              <a:rPr lang="en-US" sz="2200" dirty="0" err="1" smtClean="0"/>
              <a:t>hormon</a:t>
            </a:r>
            <a:r>
              <a:rPr lang="tr-TR" sz="2200" dirty="0" smtClean="0"/>
              <a:t>u salgılatır – pankreas salgılarının aktive eder </a:t>
            </a:r>
            <a:r>
              <a:rPr lang="en-US" sz="2200" dirty="0" smtClean="0"/>
              <a:t> </a:t>
            </a:r>
            <a:r>
              <a:rPr lang="en-US" sz="2200" dirty="0"/>
              <a:t>which </a:t>
            </a:r>
            <a:r>
              <a:rPr lang="en-US" sz="2200" dirty="0" smtClean="0"/>
              <a:t>stimulate</a:t>
            </a:r>
            <a:r>
              <a:rPr lang="tr-TR" sz="2200" dirty="0" smtClean="0"/>
              <a:t>s</a:t>
            </a:r>
            <a:r>
              <a:rPr lang="en-US" sz="2200" dirty="0" smtClean="0"/>
              <a:t> </a:t>
            </a:r>
            <a:r>
              <a:rPr lang="en-US" sz="2200" dirty="0"/>
              <a:t>the pancreas to produce pancreatic juice</a:t>
            </a:r>
            <a:endParaRPr lang="tr-TR" sz="2200" dirty="0"/>
          </a:p>
          <a:p>
            <a:pPr>
              <a:buFont typeface="Wingdings" pitchFamily="2" charset="2"/>
              <a:buChar char="ü"/>
            </a:pPr>
            <a:r>
              <a:rPr lang="tr-TR" sz="2200" dirty="0" err="1" smtClean="0"/>
              <a:t>Duodenumdaki</a:t>
            </a:r>
            <a:r>
              <a:rPr lang="tr-TR" sz="2200" dirty="0" smtClean="0"/>
              <a:t> yağ ise </a:t>
            </a:r>
            <a:r>
              <a:rPr lang="tr-TR" sz="2200" b="1" dirty="0" err="1" smtClean="0"/>
              <a:t>kolesistokinin</a:t>
            </a:r>
            <a:r>
              <a:rPr lang="tr-TR" sz="2200" dirty="0" smtClean="0"/>
              <a:t> hormonunu salgılatır- safra kesesinin kasılarak safranın salgılanması</a:t>
            </a:r>
            <a:endParaRPr lang="en-US" sz="1500" dirty="0"/>
          </a:p>
          <a:p>
            <a:endParaRPr lang="en-US" sz="1500" dirty="0"/>
          </a:p>
          <a:p>
            <a:pPr marL="514350" indent="-514350">
              <a:buFont typeface="+mj-lt"/>
              <a:buAutoNum type="arabicPeriod"/>
            </a:pPr>
            <a:endParaRPr lang="en-US" sz="1500" dirty="0"/>
          </a:p>
          <a:p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xmlns="" val="418571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7481200-3BB2-4CA3-9D54-1077F6F765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99459" y="642938"/>
            <a:ext cx="3670808" cy="5502264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FFFF"/>
                </a:solidFill>
              </a:rPr>
              <a:t>Besin Alımının kontrolü</a:t>
            </a:r>
            <a:endParaRPr lang="tr-TR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0724939"/>
              </p:ext>
            </p:extLst>
          </p:nvPr>
        </p:nvGraphicFramePr>
        <p:xfrm>
          <a:off x="132080" y="0"/>
          <a:ext cx="73456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77153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616</Words>
  <Application>Microsoft Office PowerPoint</Application>
  <PresentationFormat>Özel</PresentationFormat>
  <Paragraphs>98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Office Teması</vt:lpstr>
      <vt:lpstr>KANATLI HAYVANLARDA Sindirim Sistemi</vt:lpstr>
      <vt:lpstr>Safra Kesesi</vt:lpstr>
      <vt:lpstr>EMİLİM</vt:lpstr>
      <vt:lpstr>Slayt 4</vt:lpstr>
      <vt:lpstr>Slayt 5</vt:lpstr>
      <vt:lpstr>Slayt 6</vt:lpstr>
      <vt:lpstr>GİS’İN KONTROLÜ</vt:lpstr>
      <vt:lpstr>Sindirim olaylarının kontrolü</vt:lpstr>
      <vt:lpstr>Besin Alımının kontrolü</vt:lpstr>
      <vt:lpstr>Nöropeptidler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HEMATOLOGY</dc:title>
  <dc:creator>Fizyolab1</dc:creator>
  <cp:lastModifiedBy>kullanici</cp:lastModifiedBy>
  <cp:revision>115</cp:revision>
  <dcterms:created xsi:type="dcterms:W3CDTF">2017-08-14T13:30:41Z</dcterms:created>
  <dcterms:modified xsi:type="dcterms:W3CDTF">2017-12-13T07:25:11Z</dcterms:modified>
</cp:coreProperties>
</file>