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65" r:id="rId2"/>
    <p:sldId id="266" r:id="rId3"/>
    <p:sldId id="273" r:id="rId4"/>
    <p:sldId id="277" r:id="rId5"/>
    <p:sldId id="274" r:id="rId6"/>
    <p:sldId id="275" r:id="rId7"/>
    <p:sldId id="276" r:id="rId8"/>
    <p:sldId id="270" r:id="rId9"/>
    <p:sldId id="278" r:id="rId10"/>
    <p:sldId id="298" r:id="rId11"/>
    <p:sldId id="279" r:id="rId12"/>
    <p:sldId id="280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293" r:id="rId25"/>
    <p:sldId id="294" r:id="rId26"/>
    <p:sldId id="296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6DD73E-F672-471C-852E-264C89C70D2F}" type="datetimeFigureOut">
              <a:rPr lang="tr-TR" smtClean="0"/>
              <a:t>10.4.2018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98050A-7444-4063-8F83-166EBA61C0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3140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006EA-F726-4B67-8F10-13C34701BC45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63536-59B9-47BE-8ACA-5DBEADA7789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006EA-F726-4B67-8F10-13C34701BC45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63536-59B9-47BE-8ACA-5DBEADA7789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006EA-F726-4B67-8F10-13C34701BC45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63536-59B9-47BE-8ACA-5DBEADA7789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006EA-F726-4B67-8F10-13C34701BC45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63536-59B9-47BE-8ACA-5DBEADA7789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006EA-F726-4B67-8F10-13C34701BC45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63536-59B9-47BE-8ACA-5DBEADA7789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006EA-F726-4B67-8F10-13C34701BC45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63536-59B9-47BE-8ACA-5DBEADA7789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006EA-F726-4B67-8F10-13C34701BC45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63536-59B9-47BE-8ACA-5DBEADA7789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006EA-F726-4B67-8F10-13C34701BC45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63536-59B9-47BE-8ACA-5DBEADA7789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006EA-F726-4B67-8F10-13C34701BC45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63536-59B9-47BE-8ACA-5DBEADA7789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006EA-F726-4B67-8F10-13C34701BC45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63536-59B9-47BE-8ACA-5DBEADA7789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006EA-F726-4B67-8F10-13C34701BC45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63536-59B9-47BE-8ACA-5DBEADA7789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006EA-F726-4B67-8F10-13C34701BC45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63536-59B9-47BE-8ACA-5DBEADA7789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http://www.seas.upenn.edu/~chem101/sschem/crystalsystem1.JPG" TargetMode="External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http://www.seas.upenn.edu/~chem101/sschem/crystalsystem2.JPG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6.jpe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9921" y="1268760"/>
            <a:ext cx="3076575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Metin kutusu"/>
          <p:cNvSpPr txBox="1"/>
          <p:nvPr/>
        </p:nvSpPr>
        <p:spPr>
          <a:xfrm>
            <a:off x="395536" y="0"/>
            <a:ext cx="5472607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KRİSTALOGRAFİK EKSENLER VE KRİSTAL SİSTEMLERİ </a:t>
            </a:r>
          </a:p>
          <a:p>
            <a:pPr algn="just"/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►Kristal içindeki bir noktada kesiştikleri varsayılan bu üç doğruya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kristalografik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eksenler denir. Kristalin cinsine göre, eksenler birbirlerine eşit olabildiği gibi, farklı da olabilirler. Üç eksen de birbirine eşitse a, a, a (veya a1, a2, a3) olarak simgelenir. Farklı ise a, b, c olarak birbirlerinden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ayırd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edilir.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Kristalografik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eksenlerden arkadan öne doğru uzayanı a, soldan sağa doğru uzayanı b, aşağıdan yukarıya doğru uzayanı ise c simgeleri ile gösterilir. Aynı zamanda a eksenine ön eksen, b eksenine yan eksen, c eksenine de dik eksen ismi verilebilir. 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251520" y="404664"/>
            <a:ext cx="756829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b="1" dirty="0" smtClean="0"/>
              <a:t>1.  KRİSTAL MORFOLOJİ</a:t>
            </a:r>
            <a:r>
              <a:rPr lang="tr-TR" b="1" dirty="0"/>
              <a:t>	</a:t>
            </a:r>
            <a:endParaRPr lang="tr-TR" dirty="0"/>
          </a:p>
          <a:p>
            <a:r>
              <a:rPr lang="tr-TR" dirty="0"/>
              <a:t>	Kristaller, az çok düzgün yüzeylerle çevrilmiş geometrik şekillerdir. </a:t>
            </a:r>
          </a:p>
          <a:p>
            <a:r>
              <a:rPr lang="tr-TR" dirty="0"/>
              <a:t>İki yüzeyin (veya kristal yüzünün) arakesiti bir kristalin kenarını, </a:t>
            </a:r>
          </a:p>
          <a:p>
            <a:r>
              <a:rPr lang="tr-TR" dirty="0"/>
              <a:t>üç yüzeyin birleşme noktası ise kristalin bir köşesini meydana getirir.</a:t>
            </a:r>
          </a:p>
          <a:p>
            <a:r>
              <a:rPr lang="tr-TR" dirty="0"/>
              <a:t> Kristallerde, muntazam ve periyodik yapının sonucu olarak, belirgin bir simetri </a:t>
            </a:r>
          </a:p>
          <a:p>
            <a:r>
              <a:rPr lang="tr-TR" dirty="0"/>
              <a:t>düzeni de gelişmiş bulunmaktadır. Bu düzen, simetri düzlemi, simetri ekseni ve </a:t>
            </a:r>
          </a:p>
          <a:p>
            <a:r>
              <a:rPr lang="tr-TR" dirty="0"/>
              <a:t>simetri merkezi olarak adlandırılan simetri elemanları ile gerçekleşir.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2059" y="2636788"/>
            <a:ext cx="2484437" cy="1736725"/>
          </a:xfrm>
          <a:prstGeom prst="rect">
            <a:avLst/>
          </a:prstGeom>
          <a:noFill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884" y="2420888"/>
            <a:ext cx="6659562" cy="2492375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5030425"/>
            <a:ext cx="2664296" cy="182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4941168"/>
            <a:ext cx="3096344" cy="1875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Metin kutusu"/>
          <p:cNvSpPr txBox="1"/>
          <p:nvPr/>
        </p:nvSpPr>
        <p:spPr>
          <a:xfrm>
            <a:off x="2699792" y="188640"/>
            <a:ext cx="48438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MİNERALLERİN FİZİKSEL ÖZELLİKLERİ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280797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323528" y="44624"/>
            <a:ext cx="7668831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b="1" dirty="0"/>
              <a:t>2.  </a:t>
            </a:r>
            <a:r>
              <a:rPr lang="tr-TR" b="1" dirty="0" smtClean="0"/>
              <a:t>DİLİNİM</a:t>
            </a:r>
            <a:endParaRPr lang="de-DE" b="1" dirty="0"/>
          </a:p>
          <a:p>
            <a:r>
              <a:rPr lang="de-DE" b="1" dirty="0"/>
              <a:t>	</a:t>
            </a:r>
            <a:r>
              <a:rPr lang="de-DE" dirty="0" err="1"/>
              <a:t>Minerallerin</a:t>
            </a:r>
            <a:r>
              <a:rPr lang="de-DE" dirty="0"/>
              <a:t> </a:t>
            </a:r>
            <a:r>
              <a:rPr lang="de-DE" dirty="0" err="1"/>
              <a:t>belirli</a:t>
            </a:r>
            <a:r>
              <a:rPr lang="de-DE" dirty="0"/>
              <a:t> </a:t>
            </a:r>
            <a:r>
              <a:rPr lang="de-DE" dirty="0" err="1"/>
              <a:t>düzlemler</a:t>
            </a:r>
            <a:r>
              <a:rPr lang="de-DE" dirty="0"/>
              <a:t> </a:t>
            </a:r>
            <a:r>
              <a:rPr lang="de-DE" dirty="0" err="1"/>
              <a:t>boyunca</a:t>
            </a:r>
            <a:r>
              <a:rPr lang="de-DE" dirty="0"/>
              <a:t> </a:t>
            </a:r>
            <a:r>
              <a:rPr lang="de-DE" dirty="0" err="1"/>
              <a:t>bölünme</a:t>
            </a:r>
            <a:r>
              <a:rPr lang="de-DE" dirty="0"/>
              <a:t> </a:t>
            </a:r>
            <a:r>
              <a:rPr lang="de-DE" dirty="0" err="1"/>
              <a:t>özelliğidir</a:t>
            </a:r>
            <a:r>
              <a:rPr lang="de-DE" dirty="0"/>
              <a:t>. </a:t>
            </a:r>
            <a:endParaRPr lang="tr-TR" dirty="0"/>
          </a:p>
          <a:p>
            <a:r>
              <a:rPr lang="tr-TR" dirty="0"/>
              <a:t> Dilinim yüzeyleri boyunca ayrılan mineraller, farklı kırınım yüzeyleri oluştururlar.</a:t>
            </a:r>
          </a:p>
          <a:p>
            <a:r>
              <a:rPr lang="tr-TR" dirty="0"/>
              <a:t> Bunlardan en tipik olanları  şunlardır.	</a:t>
            </a:r>
          </a:p>
          <a:p>
            <a:r>
              <a:rPr lang="tr-TR" dirty="0"/>
              <a:t>			Tuz 		</a:t>
            </a:r>
            <a:r>
              <a:rPr lang="tr-TR" dirty="0" err="1"/>
              <a:t>Küb</a:t>
            </a:r>
            <a:r>
              <a:rPr lang="tr-TR" dirty="0"/>
              <a:t> yüzeyine</a:t>
            </a:r>
          </a:p>
          <a:p>
            <a:r>
              <a:rPr lang="tr-TR" dirty="0"/>
              <a:t>			Mika		Taban </a:t>
            </a:r>
            <a:endParaRPr lang="tr-TR" b="1" dirty="0"/>
          </a:p>
          <a:p>
            <a:r>
              <a:rPr lang="tr-TR" b="1" dirty="0"/>
              <a:t>			</a:t>
            </a:r>
            <a:r>
              <a:rPr lang="tr-TR" dirty="0"/>
              <a:t>Kalsit		</a:t>
            </a:r>
            <a:r>
              <a:rPr lang="tr-TR" dirty="0" err="1"/>
              <a:t>Romboeder</a:t>
            </a:r>
            <a:endParaRPr lang="tr-TR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951" y="2060848"/>
            <a:ext cx="4699081" cy="2592288"/>
          </a:xfrm>
          <a:prstGeom prst="rect">
            <a:avLst/>
          </a:prstGeom>
          <a:noFill/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2132856"/>
            <a:ext cx="2963557" cy="1440160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4797152"/>
            <a:ext cx="2448272" cy="1836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3717032"/>
            <a:ext cx="2952328" cy="2214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436096" y="5984612"/>
            <a:ext cx="29979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>
                <a:latin typeface="Verdana" pitchFamily="34" charset="0"/>
              </a:rPr>
              <a:t> </a:t>
            </a:r>
            <a:r>
              <a:rPr lang="en-US" dirty="0">
                <a:latin typeface="Verdana" pitchFamily="34" charset="0"/>
              </a:rPr>
              <a:t>Fluorite, Halite, Calcite </a:t>
            </a:r>
          </a:p>
        </p:txBody>
      </p:sp>
    </p:spTree>
    <p:extLst>
      <p:ext uri="{BB962C8B-B14F-4D97-AF65-F5344CB8AC3E}">
        <p14:creationId xmlns:p14="http://schemas.microsoft.com/office/powerpoint/2010/main" val="31396818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395288" y="449263"/>
            <a:ext cx="8167687" cy="476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b="1" dirty="0"/>
              <a:t>3</a:t>
            </a:r>
            <a:r>
              <a:rPr lang="tr-TR" b="1" dirty="0" smtClean="0"/>
              <a:t>. SERTLİK</a:t>
            </a:r>
            <a:endParaRPr lang="tr-TR" b="1" dirty="0"/>
          </a:p>
          <a:p>
            <a:endParaRPr lang="tr-TR" b="1" dirty="0"/>
          </a:p>
          <a:p>
            <a:r>
              <a:rPr lang="tr-TR" dirty="0"/>
              <a:t>Sertlik, minerallerin aşınmaya ve çizilmeye karşı gösterdikleri dayanıklılığa </a:t>
            </a:r>
          </a:p>
          <a:p>
            <a:r>
              <a:rPr lang="tr-TR" dirty="0"/>
              <a:t>denir ve “</a:t>
            </a:r>
            <a:r>
              <a:rPr lang="tr-TR" dirty="0" err="1"/>
              <a:t>Mohs</a:t>
            </a:r>
            <a:r>
              <a:rPr lang="tr-TR" dirty="0"/>
              <a:t>” sertlik cetveli ile tayin edilir. Bu cetvelde en yumuşak </a:t>
            </a:r>
          </a:p>
          <a:p>
            <a:r>
              <a:rPr lang="tr-TR" dirty="0"/>
              <a:t>minerallerden en serte doğru 1’den 10’a kadar bir dizilim oluşturulmuştur.</a:t>
            </a:r>
          </a:p>
          <a:p>
            <a:endParaRPr lang="tr-TR" u="sng" dirty="0"/>
          </a:p>
          <a:p>
            <a:r>
              <a:rPr lang="tr-TR" u="sng" dirty="0"/>
              <a:t>Mineralin adı	</a:t>
            </a:r>
            <a:r>
              <a:rPr lang="tr-TR" dirty="0"/>
              <a:t>	</a:t>
            </a:r>
            <a:r>
              <a:rPr lang="tr-TR" u="sng" dirty="0"/>
              <a:t>Kimyasal bileşim</a:t>
            </a:r>
            <a:r>
              <a:rPr lang="tr-TR" dirty="0"/>
              <a:t>		</a:t>
            </a:r>
            <a:r>
              <a:rPr lang="tr-TR" u="sng" dirty="0"/>
              <a:t>Sertlik derecesi</a:t>
            </a:r>
            <a:endParaRPr lang="tr-TR" dirty="0"/>
          </a:p>
          <a:p>
            <a:r>
              <a:rPr lang="tr-TR" dirty="0"/>
              <a:t>Talk			Mg3(OH)2Si4O10              	1   Tırnakla çizilir</a:t>
            </a:r>
          </a:p>
          <a:p>
            <a:r>
              <a:rPr lang="tr-TR" dirty="0"/>
              <a:t>Jips			CaSO4.2H2O		2</a:t>
            </a:r>
          </a:p>
          <a:p>
            <a:r>
              <a:rPr lang="tr-TR" dirty="0"/>
              <a:t>Kalsit			CaCO3			3	</a:t>
            </a:r>
          </a:p>
          <a:p>
            <a:r>
              <a:rPr lang="tr-TR" dirty="0" err="1"/>
              <a:t>Fluorit</a:t>
            </a:r>
            <a:r>
              <a:rPr lang="tr-TR" dirty="0"/>
              <a:t> 			CaF2                               	4      Cam ve çakı ile</a:t>
            </a:r>
          </a:p>
          <a:p>
            <a:r>
              <a:rPr lang="tr-TR" dirty="0"/>
              <a:t>Apatit                      </a:t>
            </a:r>
            <a:r>
              <a:rPr lang="tr-TR" dirty="0" smtClean="0"/>
              <a:t>   </a:t>
            </a:r>
            <a:r>
              <a:rPr lang="tr-TR" dirty="0"/>
              <a:t>	Ca5F(PO4)3   		5       çizilir.</a:t>
            </a:r>
          </a:p>
          <a:p>
            <a:r>
              <a:rPr lang="tr-TR" dirty="0"/>
              <a:t>Feldspat (Ortoklaz)     	KalSi3O8		</a:t>
            </a:r>
            <a:r>
              <a:rPr lang="tr-TR" dirty="0" smtClean="0"/>
              <a:t>                  6      </a:t>
            </a:r>
            <a:r>
              <a:rPr lang="tr-TR" dirty="0"/>
              <a:t>Camı çizer, çelikle</a:t>
            </a:r>
          </a:p>
          <a:p>
            <a:r>
              <a:rPr lang="tr-TR" dirty="0"/>
              <a:t>Kuvars 			SiO2   			7       çizilir.</a:t>
            </a:r>
          </a:p>
          <a:p>
            <a:r>
              <a:rPr lang="tr-TR" dirty="0"/>
              <a:t>Topaz			Al2(</a:t>
            </a:r>
            <a:r>
              <a:rPr lang="tr-TR" dirty="0" err="1"/>
              <a:t>Fe</a:t>
            </a:r>
            <a:r>
              <a:rPr lang="tr-TR" dirty="0"/>
              <a:t>,OH)2SiO4         	8      Cam ve    Çeliği                                                          </a:t>
            </a:r>
            <a:r>
              <a:rPr lang="tr-TR" dirty="0" err="1"/>
              <a:t>Korund</a:t>
            </a:r>
            <a:r>
              <a:rPr lang="tr-TR" dirty="0"/>
              <a:t> 			Al2O3			9           çizer.</a:t>
            </a:r>
          </a:p>
          <a:p>
            <a:r>
              <a:rPr lang="tr-TR" dirty="0"/>
              <a:t>Elmas			C			10     Her şeyi çizer.</a:t>
            </a:r>
          </a:p>
        </p:txBody>
      </p:sp>
    </p:spTree>
    <p:extLst>
      <p:ext uri="{BB962C8B-B14F-4D97-AF65-F5344CB8AC3E}">
        <p14:creationId xmlns:p14="http://schemas.microsoft.com/office/powerpoint/2010/main" val="30744687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981075"/>
            <a:ext cx="3257550" cy="481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1700213"/>
            <a:ext cx="3286125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827584" y="404664"/>
            <a:ext cx="10198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/>
              <a:t>4. RENK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20928480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179512" y="404664"/>
            <a:ext cx="777822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b="1" dirty="0"/>
              <a:t>4</a:t>
            </a:r>
            <a:r>
              <a:rPr lang="tr-TR" b="1" dirty="0" smtClean="0"/>
              <a:t>. RENK</a:t>
            </a:r>
            <a:endParaRPr lang="tr-TR" dirty="0"/>
          </a:p>
          <a:p>
            <a:r>
              <a:rPr lang="tr-TR" dirty="0"/>
              <a:t>	Minerallerin gözle ayrılmasında kullanılan önemli özelliklerden birisidir. </a:t>
            </a:r>
          </a:p>
          <a:p>
            <a:r>
              <a:rPr lang="tr-TR" dirty="0"/>
              <a:t>Açık renkli mineraller genellikle hafif  mineraller olup ( 2.7 gr./cm3), yeryuvarının </a:t>
            </a:r>
          </a:p>
          <a:p>
            <a:r>
              <a:rPr lang="tr-TR" dirty="0"/>
              <a:t>kabuk kısmında bol bulunur. Koyu renkli mineraller ağır mineraller olup </a:t>
            </a:r>
          </a:p>
          <a:p>
            <a:r>
              <a:rPr lang="tr-TR" dirty="0"/>
              <a:t>(2.9 gr./cm3), manto malzemesini karakterize ederler. </a:t>
            </a:r>
            <a:r>
              <a:rPr lang="tr-TR" dirty="0" err="1"/>
              <a:t>Fe</a:t>
            </a:r>
            <a:r>
              <a:rPr lang="tr-TR" dirty="0"/>
              <a:t>, </a:t>
            </a:r>
            <a:r>
              <a:rPr lang="tr-TR" dirty="0" err="1"/>
              <a:t>Mn</a:t>
            </a:r>
            <a:r>
              <a:rPr lang="tr-TR" dirty="0"/>
              <a:t>, Mg, </a:t>
            </a:r>
            <a:r>
              <a:rPr lang="tr-TR" dirty="0" err="1"/>
              <a:t>Ni</a:t>
            </a:r>
            <a:r>
              <a:rPr lang="tr-TR" dirty="0"/>
              <a:t>, Ti gibi</a:t>
            </a:r>
          </a:p>
          <a:p>
            <a:r>
              <a:rPr lang="tr-TR" dirty="0"/>
              <a:t> elementler bir mineralin bileşimine çok az katılmaları, renk özelliğinin değişmesi</a:t>
            </a:r>
          </a:p>
          <a:p>
            <a:r>
              <a:rPr lang="tr-TR" dirty="0"/>
              <a:t> için yeterlidir.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237333"/>
            <a:ext cx="5746750" cy="3063875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5373216"/>
            <a:ext cx="6762750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479468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323528" y="404664"/>
            <a:ext cx="8267200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• </a:t>
            </a:r>
            <a:r>
              <a:rPr lang="tr-TR" sz="2400" b="1" dirty="0" smtClean="0"/>
              <a:t>5. PARILTI-PARLAKLIK</a:t>
            </a:r>
          </a:p>
          <a:p>
            <a:endParaRPr lang="tr-TR" sz="2400" b="1" dirty="0" smtClean="0"/>
          </a:p>
          <a:p>
            <a:r>
              <a:rPr lang="tr-TR" sz="2400" dirty="0" smtClean="0"/>
              <a:t>– Bir mineralin parıltısı yüzeyinin ışığı yutmasına, yansıtmasına</a:t>
            </a:r>
          </a:p>
          <a:p>
            <a:r>
              <a:rPr lang="tr-TR" sz="2400" dirty="0" smtClean="0"/>
              <a:t> veya kırmasına bağlıdır. Parlaklık, bir mineral yüzeyinin ışığı nasıl </a:t>
            </a:r>
          </a:p>
          <a:p>
            <a:r>
              <a:rPr lang="tr-TR" sz="2400" dirty="0" smtClean="0"/>
              <a:t>yansıttığı ile ölçülür. </a:t>
            </a:r>
          </a:p>
          <a:p>
            <a:endParaRPr lang="tr-TR" sz="2400" dirty="0" smtClean="0"/>
          </a:p>
          <a:p>
            <a:r>
              <a:rPr lang="tr-TR" sz="2400" dirty="0" smtClean="0"/>
              <a:t>– İki ana türü vardır:</a:t>
            </a:r>
          </a:p>
          <a:p>
            <a:r>
              <a:rPr lang="tr-TR" sz="2400" dirty="0" smtClean="0"/>
              <a:t>• Metalik parlaklık</a:t>
            </a:r>
          </a:p>
          <a:p>
            <a:r>
              <a:rPr lang="sv-SE" sz="2400" dirty="0" smtClean="0"/>
              <a:t>• Metalik olmayan parlaklık (Non-metalik parlaklık)</a:t>
            </a:r>
            <a:endParaRPr lang="tr-TR" sz="2400" dirty="0" smtClean="0"/>
          </a:p>
        </p:txBody>
      </p:sp>
      <p:sp>
        <p:nvSpPr>
          <p:cNvPr id="4" name="3 Metin kutusu"/>
          <p:cNvSpPr txBox="1"/>
          <p:nvPr/>
        </p:nvSpPr>
        <p:spPr>
          <a:xfrm>
            <a:off x="5220072" y="4509120"/>
            <a:ext cx="127150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i="1" dirty="0" smtClean="0"/>
              <a:t>Metalik</a:t>
            </a:r>
          </a:p>
          <a:p>
            <a:r>
              <a:rPr lang="tr-TR" sz="2400" i="1" dirty="0" smtClean="0"/>
              <a:t>olmayan</a:t>
            </a:r>
          </a:p>
          <a:p>
            <a:r>
              <a:rPr lang="tr-TR" sz="2400" i="1" dirty="0" smtClean="0"/>
              <a:t>örnek:</a:t>
            </a:r>
          </a:p>
          <a:p>
            <a:r>
              <a:rPr lang="tr-TR" sz="2400" dirty="0" err="1" smtClean="0"/>
              <a:t>Ortoklas</a:t>
            </a:r>
            <a:endParaRPr lang="tr-TR" sz="2400" dirty="0" smtClean="0"/>
          </a:p>
          <a:p>
            <a:endParaRPr lang="tr-TR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4149080"/>
            <a:ext cx="1728192" cy="1811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4437112"/>
            <a:ext cx="1872208" cy="1802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Metin kutusu"/>
          <p:cNvSpPr txBox="1"/>
          <p:nvPr/>
        </p:nvSpPr>
        <p:spPr>
          <a:xfrm>
            <a:off x="467544" y="4293096"/>
            <a:ext cx="112659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Metalik</a:t>
            </a:r>
          </a:p>
          <a:p>
            <a:r>
              <a:rPr lang="tr-TR" sz="2400" dirty="0" smtClean="0"/>
              <a:t>örnek:</a:t>
            </a:r>
          </a:p>
          <a:p>
            <a:r>
              <a:rPr lang="tr-TR" sz="2400" dirty="0" smtClean="0"/>
              <a:t>Galen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897877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722795" y="186893"/>
            <a:ext cx="7377597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000" b="1" dirty="0" smtClean="0"/>
              <a:t>5. PARILTI-PARLAKLIK</a:t>
            </a:r>
            <a:endParaRPr lang="tr-TR" sz="2000" b="1" dirty="0"/>
          </a:p>
          <a:p>
            <a:r>
              <a:rPr lang="tr-TR" sz="2000" b="1" dirty="0"/>
              <a:t>	</a:t>
            </a:r>
            <a:endParaRPr lang="tr-TR" sz="2000" b="1" dirty="0" smtClean="0"/>
          </a:p>
          <a:p>
            <a:r>
              <a:rPr lang="tr-TR" sz="2000" dirty="0" smtClean="0"/>
              <a:t> </a:t>
            </a:r>
            <a:r>
              <a:rPr lang="tr-TR" sz="2000" dirty="0"/>
              <a:t>Minerallerin </a:t>
            </a:r>
            <a:r>
              <a:rPr lang="tr-TR" sz="2000" dirty="0" smtClean="0"/>
              <a:t>parlaklık  </a:t>
            </a:r>
            <a:r>
              <a:rPr lang="tr-TR" sz="2000" dirty="0"/>
              <a:t>özellikleri aşağıdaki </a:t>
            </a:r>
            <a:r>
              <a:rPr lang="tr-TR" sz="2000" dirty="0" smtClean="0"/>
              <a:t>sözcüklerle  de ifade </a:t>
            </a:r>
            <a:r>
              <a:rPr lang="tr-TR" sz="2000" dirty="0"/>
              <a:t>edilir</a:t>
            </a:r>
            <a:r>
              <a:rPr lang="tr-TR" sz="2000" dirty="0" smtClean="0"/>
              <a:t>.</a:t>
            </a:r>
          </a:p>
          <a:p>
            <a:endParaRPr lang="tr-TR" sz="2000" dirty="0" smtClean="0"/>
          </a:p>
          <a:p>
            <a:r>
              <a:rPr lang="tr-TR" sz="2000" dirty="0" err="1" smtClean="0"/>
              <a:t>Adamantin</a:t>
            </a:r>
            <a:r>
              <a:rPr lang="tr-TR" sz="2000" dirty="0" smtClean="0"/>
              <a:t> </a:t>
            </a:r>
            <a:r>
              <a:rPr lang="tr-TR" sz="2000" dirty="0"/>
              <a:t>(parlak)	Elmas</a:t>
            </a:r>
          </a:p>
          <a:p>
            <a:r>
              <a:rPr lang="tr-TR" sz="2000" dirty="0" err="1"/>
              <a:t>Vitrös</a:t>
            </a:r>
            <a:r>
              <a:rPr lang="tr-TR" sz="2000" dirty="0"/>
              <a:t> (camsı)		kuvars</a:t>
            </a:r>
          </a:p>
          <a:p>
            <a:r>
              <a:rPr lang="tr-TR" sz="2000" dirty="0"/>
              <a:t>Metalik (madensi)	</a:t>
            </a:r>
            <a:r>
              <a:rPr lang="tr-TR" sz="2000" dirty="0" smtClean="0"/>
              <a:t>Galen</a:t>
            </a:r>
            <a:endParaRPr lang="tr-TR" sz="2000" dirty="0"/>
          </a:p>
          <a:p>
            <a:r>
              <a:rPr lang="tr-TR" sz="2000" dirty="0"/>
              <a:t>Donuk (topraksı)		Feldspat</a:t>
            </a:r>
            <a:endParaRPr lang="en-AU" sz="2000" dirty="0"/>
          </a:p>
          <a:p>
            <a:r>
              <a:rPr lang="en-AU" sz="2000" dirty="0" err="1"/>
              <a:t>İpeksi</a:t>
            </a:r>
            <a:r>
              <a:rPr lang="en-AU" sz="2000" dirty="0"/>
              <a:t>			</a:t>
            </a:r>
            <a:r>
              <a:rPr lang="en-AU" sz="2000" dirty="0" err="1"/>
              <a:t>Asbest</a:t>
            </a:r>
            <a:r>
              <a:rPr lang="en-AU" sz="2000" dirty="0"/>
              <a:t>, </a:t>
            </a:r>
            <a:r>
              <a:rPr lang="en-AU" sz="2000" dirty="0" err="1" smtClean="0"/>
              <a:t>Amyant</a:t>
            </a:r>
            <a:endParaRPr lang="tr-TR" sz="2000" dirty="0" smtClean="0"/>
          </a:p>
          <a:p>
            <a:r>
              <a:rPr lang="tr-TR" sz="2000" dirty="0" smtClean="0"/>
              <a:t>Sedef			Mika</a:t>
            </a:r>
            <a:r>
              <a:rPr lang="en-AU" sz="2000" dirty="0"/>
              <a:t>	</a:t>
            </a:r>
            <a:r>
              <a:rPr lang="tr-TR" sz="2000" dirty="0"/>
              <a:t> 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645024"/>
            <a:ext cx="4343400" cy="27051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280491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539552" y="548680"/>
            <a:ext cx="727917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b="1" dirty="0"/>
              <a:t>6</a:t>
            </a:r>
            <a:r>
              <a:rPr lang="tr-TR" b="1" dirty="0" smtClean="0"/>
              <a:t>. MIKNASİYET-MANYETİZMA</a:t>
            </a:r>
            <a:endParaRPr lang="tr-TR" b="1" dirty="0"/>
          </a:p>
          <a:p>
            <a:endParaRPr lang="tr-TR" dirty="0"/>
          </a:p>
          <a:p>
            <a:pPr algn="just"/>
            <a:r>
              <a:rPr lang="tr-TR" dirty="0"/>
              <a:t>	Bazı </a:t>
            </a:r>
            <a:r>
              <a:rPr lang="tr-TR" dirty="0" err="1"/>
              <a:t>mineneraller</a:t>
            </a:r>
            <a:r>
              <a:rPr lang="tr-TR" dirty="0"/>
              <a:t> mıknatıslanma özelliği sunarlar.</a:t>
            </a:r>
          </a:p>
          <a:p>
            <a:pPr algn="just"/>
            <a:r>
              <a:rPr lang="tr-TR" dirty="0"/>
              <a:t> Manyetit doğal bir mıknatıstır. Alüminyum, Nikel ve kobalt </a:t>
            </a:r>
            <a:r>
              <a:rPr lang="tr-TR" dirty="0" err="1"/>
              <a:t>alaşımıda</a:t>
            </a:r>
            <a:r>
              <a:rPr lang="tr-TR" dirty="0"/>
              <a:t> </a:t>
            </a:r>
          </a:p>
          <a:p>
            <a:pPr algn="just"/>
            <a:r>
              <a:rPr lang="tr-TR" dirty="0"/>
              <a:t>mıknatıslıdır. Bu alaşım manyetit ve </a:t>
            </a:r>
            <a:r>
              <a:rPr lang="tr-TR" dirty="0" err="1"/>
              <a:t>pirolit</a:t>
            </a:r>
            <a:r>
              <a:rPr lang="tr-TR" dirty="0"/>
              <a:t> parçalarını çeker. Bazı manganez, </a:t>
            </a:r>
          </a:p>
          <a:p>
            <a:pPr algn="just"/>
            <a:r>
              <a:rPr lang="tr-TR" dirty="0"/>
              <a:t>nikel, demir, titanyum cevherleri hamlaçta ısıtıldığında mıknatıslanırlar.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924944"/>
            <a:ext cx="3352800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2852936"/>
            <a:ext cx="3286125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1540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376238" y="784225"/>
            <a:ext cx="823629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just"/>
            <a:r>
              <a:rPr lang="tr-TR" sz="2000" b="1" dirty="0"/>
              <a:t>7</a:t>
            </a:r>
            <a:r>
              <a:rPr lang="tr-TR" sz="2000" b="1" dirty="0" smtClean="0"/>
              <a:t>. ULTRAVİYOLE IŞIĞI</a:t>
            </a:r>
            <a:endParaRPr lang="tr-TR" sz="2000" b="1" dirty="0"/>
          </a:p>
          <a:p>
            <a:pPr algn="just"/>
            <a:endParaRPr lang="tr-TR" sz="2000" b="1" dirty="0"/>
          </a:p>
          <a:p>
            <a:r>
              <a:rPr lang="tr-TR" sz="2000" b="1" dirty="0"/>
              <a:t>	</a:t>
            </a:r>
            <a:r>
              <a:rPr lang="tr-TR" sz="2000" dirty="0"/>
              <a:t>Dalga uzunlukları gözle görülemeyecek kadar kısa olan ışıklardır. </a:t>
            </a:r>
          </a:p>
          <a:p>
            <a:r>
              <a:rPr lang="tr-TR" sz="2000" dirty="0"/>
              <a:t>Bazı mineraller bu ışığa maruz kaldıkları zaman yutarlar ve daha uzun dalgalı</a:t>
            </a:r>
          </a:p>
          <a:p>
            <a:r>
              <a:rPr lang="tr-TR" sz="2000" dirty="0"/>
              <a:t> ışınlar halinde yeniden yayarlar. Bu ışınları renk olarak görürüz. </a:t>
            </a:r>
          </a:p>
          <a:p>
            <a:r>
              <a:rPr lang="tr-TR" sz="2000" dirty="0"/>
              <a:t>Bu çeşit minerallere </a:t>
            </a:r>
            <a:r>
              <a:rPr lang="tr-TR" sz="2000" b="1" dirty="0"/>
              <a:t>Flüoresan mineraller</a:t>
            </a:r>
            <a:r>
              <a:rPr lang="tr-TR" sz="2000" dirty="0"/>
              <a:t> denir. Ultraviyole ışınlar kesildikten</a:t>
            </a:r>
          </a:p>
          <a:p>
            <a:r>
              <a:rPr lang="tr-TR" sz="2000" dirty="0"/>
              <a:t> sonra ışık vermeye devam edenlere </a:t>
            </a:r>
            <a:r>
              <a:rPr lang="tr-TR" sz="2000" b="1" dirty="0" err="1"/>
              <a:t>fosforesan</a:t>
            </a:r>
            <a:r>
              <a:rPr lang="tr-TR" sz="2000" dirty="0"/>
              <a:t> denir. Uranyum mineralleri</a:t>
            </a:r>
          </a:p>
          <a:p>
            <a:r>
              <a:rPr lang="tr-TR" sz="2000" dirty="0"/>
              <a:t> olan </a:t>
            </a:r>
            <a:r>
              <a:rPr lang="tr-TR" sz="2000" dirty="0" err="1"/>
              <a:t>Şelit</a:t>
            </a:r>
            <a:r>
              <a:rPr lang="tr-TR" sz="2000" dirty="0"/>
              <a:t> ve Tungsten’de bu özellik vardır. Bunlar kısa dalda veren ultraviyole </a:t>
            </a:r>
          </a:p>
          <a:p>
            <a:r>
              <a:rPr lang="tr-TR" sz="2000" dirty="0"/>
              <a:t>ışınları veren Kuvars lambası ile tayin edilir.</a:t>
            </a:r>
          </a:p>
        </p:txBody>
      </p:sp>
    </p:spTree>
    <p:extLst>
      <p:ext uri="{BB962C8B-B14F-4D97-AF65-F5344CB8AC3E}">
        <p14:creationId xmlns:p14="http://schemas.microsoft.com/office/powerpoint/2010/main" val="34906113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297026" y="908720"/>
            <a:ext cx="8846974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000" b="1" smtClean="0"/>
              <a:t>8. ELEKTRİKSEL ÖZELLİK</a:t>
            </a:r>
          </a:p>
          <a:p>
            <a:r>
              <a:rPr lang="tr-TR" sz="2000" b="1" smtClean="0"/>
              <a:t>	</a:t>
            </a:r>
          </a:p>
          <a:p>
            <a:r>
              <a:rPr lang="tr-TR" sz="2000" smtClean="0"/>
              <a:t>Bazı minerallerin elektriksel özellikleri vardır. Örneğin inve kuvars kristali</a:t>
            </a:r>
          </a:p>
          <a:p>
            <a:r>
              <a:rPr lang="tr-TR" sz="2000" smtClean="0"/>
              <a:t> uzun ekseni boyunca ince bir plaka şeklinde bölündüğünde doğal bir pil </a:t>
            </a:r>
          </a:p>
          <a:p>
            <a:r>
              <a:rPr lang="tr-TR" sz="2000" smtClean="0"/>
              <a:t>olarak kullanılabilir. Kükürt ve topaz gibi mineraller ise sürtünme ile elektriklenirler. </a:t>
            </a:r>
          </a:p>
          <a:p>
            <a:r>
              <a:rPr lang="tr-TR" sz="2000" smtClean="0"/>
              <a:t>Turmalin  kristali ısıtıldığı zaman, kristalin her iki ucu zıt elektrik yüklenir.</a:t>
            </a:r>
          </a:p>
          <a:p>
            <a:r>
              <a:rPr lang="tr-TR" sz="2000" smtClean="0"/>
              <a:t>Gözle görülemiyecek büyüklükteki mineraller, özellikle küçük taneli olanlar </a:t>
            </a:r>
          </a:p>
          <a:p>
            <a:r>
              <a:rPr lang="tr-TR" sz="2000" smtClean="0"/>
              <a:t>optik mikroskop, Elektron Mikroskop (SEM-TEM), Enerji Dispersif Analiz (EDS), </a:t>
            </a:r>
          </a:p>
          <a:p>
            <a:r>
              <a:rPr lang="tr-TR" sz="2000" smtClean="0"/>
              <a:t> X-ışınları Difraktometresi (XRD), Diferansiyel Termal Analiz (DTA),  </a:t>
            </a:r>
          </a:p>
          <a:p>
            <a:r>
              <a:rPr lang="tr-TR" sz="2000" smtClean="0"/>
              <a:t>Atomik Absorbsiyon (AA) yöntemleri ile incelenerek belirlenirler.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302635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51521" y="692696"/>
            <a:ext cx="85689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►b ve c eksenleri arasındaki açı alfa, a ve c eksenleri arasındaki açı beta ve a ve b eksenleri arasındaki açı gama simgesi ile gösterilir (Şekil ). Bu açılar ve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kristalografik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eksenler hep birlikte 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eksenler birliğini oluştururlar (a, b, c; alfa, beta, gama). 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2276872"/>
            <a:ext cx="3419475" cy="408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4221088"/>
            <a:ext cx="4752528" cy="2454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Metin kutusu"/>
          <p:cNvSpPr txBox="1"/>
          <p:nvPr/>
        </p:nvSpPr>
        <p:spPr>
          <a:xfrm>
            <a:off x="251520" y="1196752"/>
            <a:ext cx="552035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• </a:t>
            </a:r>
            <a:r>
              <a:rPr lang="tr-TR" sz="2400" b="1" dirty="0" smtClean="0"/>
              <a:t>YOĞUNLUK (SPESİFİK GRAVİTE):</a:t>
            </a:r>
          </a:p>
          <a:p>
            <a:r>
              <a:rPr lang="tr-TR" sz="2400" dirty="0" smtClean="0"/>
              <a:t>– Bir mineralin ağırlığının aynı miktardaki</a:t>
            </a:r>
          </a:p>
          <a:p>
            <a:r>
              <a:rPr lang="tr-TR" sz="2400" dirty="0" smtClean="0"/>
              <a:t>suyun ağırlığına bölünmesi ile elde edilir.</a:t>
            </a:r>
          </a:p>
          <a:p>
            <a:r>
              <a:rPr lang="tr-TR" sz="2400" dirty="0" smtClean="0"/>
              <a:t>Metalik mineraller genellikle metalik</a:t>
            </a:r>
          </a:p>
          <a:p>
            <a:r>
              <a:rPr lang="tr-TR" sz="2400" dirty="0" smtClean="0"/>
              <a:t>olmayan (</a:t>
            </a:r>
            <a:r>
              <a:rPr lang="tr-TR" sz="2400" dirty="0" err="1" smtClean="0"/>
              <a:t>non</a:t>
            </a:r>
            <a:r>
              <a:rPr lang="tr-TR" sz="2400" dirty="0" smtClean="0"/>
              <a:t>-metalik) minerallerden daha</a:t>
            </a:r>
          </a:p>
          <a:p>
            <a:r>
              <a:rPr lang="tr-TR" sz="2400" dirty="0" smtClean="0"/>
              <a:t>yüksek yoğunluğa sahiptir.</a:t>
            </a:r>
            <a:endParaRPr lang="tr-TR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5" y="188640"/>
            <a:ext cx="2266831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645024"/>
            <a:ext cx="2898005" cy="2910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Metin kutusu"/>
          <p:cNvSpPr txBox="1"/>
          <p:nvPr/>
        </p:nvSpPr>
        <p:spPr>
          <a:xfrm>
            <a:off x="6948264" y="2708920"/>
            <a:ext cx="8435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Galen</a:t>
            </a:r>
          </a:p>
          <a:p>
            <a:r>
              <a:rPr lang="tr-TR" dirty="0" smtClean="0"/>
              <a:t>SG=7.5</a:t>
            </a:r>
            <a:endParaRPr lang="tr-TR" dirty="0"/>
          </a:p>
        </p:txBody>
      </p:sp>
      <p:sp>
        <p:nvSpPr>
          <p:cNvPr id="8" name="7 Metin kutusu"/>
          <p:cNvSpPr txBox="1"/>
          <p:nvPr/>
        </p:nvSpPr>
        <p:spPr>
          <a:xfrm>
            <a:off x="3275856" y="3573016"/>
            <a:ext cx="9605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Kuvars</a:t>
            </a:r>
          </a:p>
          <a:p>
            <a:r>
              <a:rPr lang="tr-TR" dirty="0" smtClean="0"/>
              <a:t>SG=2.67</a:t>
            </a:r>
            <a:endParaRPr lang="tr-TR" dirty="0"/>
          </a:p>
        </p:txBody>
      </p:sp>
      <p:sp>
        <p:nvSpPr>
          <p:cNvPr id="9" name="8 Metin kutusu"/>
          <p:cNvSpPr txBox="1"/>
          <p:nvPr/>
        </p:nvSpPr>
        <p:spPr>
          <a:xfrm>
            <a:off x="323528" y="692696"/>
            <a:ext cx="25134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9.  ÖZGÜL AĞIRLIK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12898606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404664"/>
            <a:ext cx="417646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smtClean="0"/>
              <a:t>10. ÇİZGİ RENGİ:</a:t>
            </a:r>
          </a:p>
          <a:p>
            <a:pPr algn="just"/>
            <a:endParaRPr lang="tr-TR" sz="2000" b="1" dirty="0" smtClean="0"/>
          </a:p>
          <a:p>
            <a:pPr algn="just"/>
            <a:r>
              <a:rPr lang="tr-TR" sz="2000" b="1" dirty="0" smtClean="0"/>
              <a:t>Çizgi – Bir mineral tozunun bıraktığı renk</a:t>
            </a:r>
          </a:p>
          <a:p>
            <a:pPr algn="just"/>
            <a:r>
              <a:rPr lang="tr-TR" sz="2000" dirty="0" smtClean="0"/>
              <a:t>(genellikle metalik mineraller için</a:t>
            </a:r>
          </a:p>
          <a:p>
            <a:pPr algn="just"/>
            <a:r>
              <a:rPr lang="tr-TR" sz="2000" dirty="0" smtClean="0"/>
              <a:t>kullanılır)</a:t>
            </a:r>
          </a:p>
          <a:p>
            <a:pPr algn="just"/>
            <a:endParaRPr lang="tr-TR" sz="2000" dirty="0" smtClean="0"/>
          </a:p>
          <a:p>
            <a:pPr algn="just"/>
            <a:r>
              <a:rPr lang="tr-TR" sz="2000" dirty="0" smtClean="0"/>
              <a:t>Bir mineralin sırlanmamış porselen</a:t>
            </a:r>
          </a:p>
          <a:p>
            <a:pPr algn="just"/>
            <a:r>
              <a:rPr lang="tr-TR" sz="2000" dirty="0" smtClean="0"/>
              <a:t>üzerinde bıraktığı çizgi rengidir.</a:t>
            </a:r>
          </a:p>
          <a:p>
            <a:pPr algn="just"/>
            <a:r>
              <a:rPr lang="tr-TR" sz="2000" dirty="0" smtClean="0"/>
              <a:t>Örnek:</a:t>
            </a:r>
          </a:p>
          <a:p>
            <a:pPr algn="just"/>
            <a:r>
              <a:rPr lang="tr-TR" sz="2000" dirty="0" smtClean="0"/>
              <a:t>Hematit</a:t>
            </a:r>
            <a:endParaRPr lang="tr-TR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60648"/>
            <a:ext cx="3816424" cy="312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573016"/>
            <a:ext cx="4187957" cy="314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36109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107504" y="908720"/>
            <a:ext cx="511838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/>
              <a:t>11.</a:t>
            </a:r>
            <a:r>
              <a:rPr lang="tr-TR" sz="2000" dirty="0" smtClean="0"/>
              <a:t> </a:t>
            </a:r>
            <a:r>
              <a:rPr lang="tr-TR" sz="2000" b="1" dirty="0" smtClean="0"/>
              <a:t>KIRILMA:</a:t>
            </a:r>
          </a:p>
          <a:p>
            <a:r>
              <a:rPr lang="tr-TR" sz="2000" dirty="0" smtClean="0"/>
              <a:t>– </a:t>
            </a:r>
            <a:r>
              <a:rPr lang="tr-TR" sz="2000" dirty="0" err="1" smtClean="0"/>
              <a:t>Klivaj</a:t>
            </a:r>
            <a:r>
              <a:rPr lang="tr-TR" sz="2000" dirty="0" smtClean="0"/>
              <a:t> göstermeyen minerallerin kırılmasından</a:t>
            </a:r>
          </a:p>
          <a:p>
            <a:r>
              <a:rPr lang="tr-TR" sz="2000" dirty="0" smtClean="0"/>
              <a:t>söz edilir.</a:t>
            </a:r>
          </a:p>
          <a:p>
            <a:r>
              <a:rPr lang="tr-TR" sz="2000" dirty="0" smtClean="0"/>
              <a:t>– yumuşak, eğri yüzeyli gibi tanımlamalar ile</a:t>
            </a:r>
          </a:p>
          <a:p>
            <a:r>
              <a:rPr lang="tr-TR" sz="2000" dirty="0" smtClean="0"/>
              <a:t>camsı bir mineralin kırılması tanımlanır:</a:t>
            </a:r>
          </a:p>
          <a:p>
            <a:r>
              <a:rPr lang="tr-TR" sz="2000" dirty="0" err="1" smtClean="0"/>
              <a:t>konkoidal</a:t>
            </a:r>
            <a:r>
              <a:rPr lang="tr-TR" sz="2000" dirty="0" smtClean="0"/>
              <a:t> kırılma</a:t>
            </a:r>
            <a:endParaRPr lang="tr-TR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2204864"/>
            <a:ext cx="3921952" cy="3224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Metin kutusu"/>
          <p:cNvSpPr txBox="1"/>
          <p:nvPr/>
        </p:nvSpPr>
        <p:spPr>
          <a:xfrm>
            <a:off x="4716016" y="4293096"/>
            <a:ext cx="821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Kuvars</a:t>
            </a:r>
            <a:endParaRPr lang="tr-TR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7" y="3284984"/>
            <a:ext cx="4128458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997766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899592" y="692696"/>
            <a:ext cx="62690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12. Hidroklorik asit ile reaksiyon (kalsit köpürür)</a:t>
            </a:r>
          </a:p>
          <a:p>
            <a:endParaRPr lang="tr-TR" sz="2400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268760"/>
            <a:ext cx="6516216" cy="488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899875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539552" y="836712"/>
            <a:ext cx="565045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AutoNum type="arabicPeriod" startAt="13"/>
            </a:pPr>
            <a:r>
              <a:rPr lang="tr-TR" sz="2000" b="1" dirty="0" smtClean="0"/>
              <a:t>DİĞER ÖZELLİKLER:</a:t>
            </a:r>
          </a:p>
          <a:p>
            <a:pPr marL="457200" indent="-457200">
              <a:buAutoNum type="arabicPeriod" startAt="13"/>
            </a:pPr>
            <a:endParaRPr lang="tr-TR" sz="2000" b="1" dirty="0" smtClean="0"/>
          </a:p>
          <a:p>
            <a:pPr marL="457200" indent="-457200"/>
            <a:endParaRPr lang="tr-TR" sz="2000" b="1" dirty="0" smtClean="0"/>
          </a:p>
          <a:p>
            <a:r>
              <a:rPr lang="tr-TR" sz="2000" dirty="0" smtClean="0"/>
              <a:t>– tat(</a:t>
            </a:r>
            <a:r>
              <a:rPr lang="tr-TR" sz="2000" dirty="0" err="1" smtClean="0"/>
              <a:t>halit</a:t>
            </a:r>
            <a:r>
              <a:rPr lang="tr-TR" sz="2000" dirty="0" smtClean="0"/>
              <a:t> tuz tadı verir)</a:t>
            </a:r>
          </a:p>
          <a:p>
            <a:r>
              <a:rPr lang="tr-TR" sz="2000" dirty="0" smtClean="0"/>
              <a:t>– dokunma (talk sabunumsu, grafit yağımsı his verir.)</a:t>
            </a:r>
          </a:p>
        </p:txBody>
      </p:sp>
    </p:spTree>
    <p:extLst>
      <p:ext uri="{BB962C8B-B14F-4D97-AF65-F5344CB8AC3E}">
        <p14:creationId xmlns:p14="http://schemas.microsoft.com/office/powerpoint/2010/main" val="41413814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028384" cy="424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340768"/>
            <a:ext cx="3833971" cy="4882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438870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476672"/>
            <a:ext cx="325755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9" y="1412777"/>
            <a:ext cx="5904656" cy="2054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3679673"/>
            <a:ext cx="36195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Dikdörtgen"/>
          <p:cNvSpPr/>
          <p:nvPr/>
        </p:nvSpPr>
        <p:spPr>
          <a:xfrm>
            <a:off x="5940152" y="4903809"/>
            <a:ext cx="22139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Mafik</a:t>
            </a:r>
            <a:r>
              <a:rPr lang="tr-TR" dirty="0" smtClean="0"/>
              <a:t> silikat</a:t>
            </a:r>
          </a:p>
          <a:p>
            <a:r>
              <a:rPr lang="tr-TR" dirty="0" err="1" smtClean="0"/>
              <a:t>Felsik</a:t>
            </a:r>
            <a:r>
              <a:rPr lang="tr-TR" dirty="0" smtClean="0"/>
              <a:t> silikat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721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467544" y="548680"/>
            <a:ext cx="17299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Birim Hücre</a:t>
            </a:r>
            <a:endParaRPr lang="tr-TR" dirty="0"/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200400" y="2744788"/>
            <a:ext cx="152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000" b="1">
                <a:latin typeface="Times New Roman" pitchFamily="18" charset="0"/>
              </a:rPr>
              <a:t> !! </a:t>
            </a:r>
            <a:r>
              <a:rPr lang="tr-TR" sz="2000" b="1">
                <a:latin typeface="Times New Roman" pitchFamily="18" charset="0"/>
              </a:rPr>
              <a:t>yanlış</a:t>
            </a:r>
            <a:r>
              <a:rPr lang="en-GB" sz="2000" b="1">
                <a:latin typeface="Times New Roman" pitchFamily="18" charset="0"/>
              </a:rPr>
              <a:t> !!</a:t>
            </a:r>
          </a:p>
        </p:txBody>
      </p: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922338" y="944563"/>
            <a:ext cx="3756025" cy="1752600"/>
            <a:chOff x="955" y="192"/>
            <a:chExt cx="3557" cy="1632"/>
          </a:xfrm>
        </p:grpSpPr>
        <p:pic>
          <p:nvPicPr>
            <p:cNvPr id="5" name="Picture 2" descr="unit-cell"/>
            <p:cNvPicPr>
              <a:picLocks noChangeAspect="1" noChangeArrowheads="1"/>
            </p:cNvPicPr>
            <p:nvPr/>
          </p:nvPicPr>
          <p:blipFill>
            <a:blip r:embed="rId2" cstate="print"/>
            <a:srcRect b="12164"/>
            <a:stretch>
              <a:fillRect/>
            </a:stretch>
          </p:blipFill>
          <p:spPr bwMode="auto">
            <a:xfrm>
              <a:off x="955" y="192"/>
              <a:ext cx="3557" cy="1632"/>
            </a:xfrm>
            <a:prstGeom prst="rect">
              <a:avLst/>
            </a:prstGeom>
            <a:noFill/>
          </p:spPr>
        </p:pic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104" y="720"/>
              <a:ext cx="816" cy="864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57150">
              <a:solidFill>
                <a:srgbClr val="CC00CC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 flipH="1">
              <a:off x="3120" y="768"/>
              <a:ext cx="432" cy="432"/>
            </a:xfrm>
            <a:prstGeom prst="line">
              <a:avLst/>
            </a:prstGeom>
            <a:noFill/>
            <a:ln w="57150">
              <a:solidFill>
                <a:srgbClr val="CC00CC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3120" y="1200"/>
              <a:ext cx="864" cy="0"/>
            </a:xfrm>
            <a:prstGeom prst="line">
              <a:avLst/>
            </a:prstGeom>
            <a:noFill/>
            <a:ln w="57150">
              <a:solidFill>
                <a:srgbClr val="CC00CC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3552" y="768"/>
              <a:ext cx="816" cy="0"/>
            </a:xfrm>
            <a:prstGeom prst="line">
              <a:avLst/>
            </a:prstGeom>
            <a:noFill/>
            <a:ln w="57150">
              <a:solidFill>
                <a:srgbClr val="CC00CC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 flipH="1">
              <a:off x="3984" y="768"/>
              <a:ext cx="432" cy="432"/>
            </a:xfrm>
            <a:prstGeom prst="line">
              <a:avLst/>
            </a:prstGeom>
            <a:noFill/>
            <a:ln w="57150">
              <a:solidFill>
                <a:srgbClr val="CC00CC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6689725" y="2871788"/>
            <a:ext cx="1949450" cy="3667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tr-TR" sz="1800"/>
              <a:t>Kübik birim hücre</a:t>
            </a:r>
          </a:p>
        </p:txBody>
      </p:sp>
      <p:pic>
        <p:nvPicPr>
          <p:cNvPr id="12" name="Picture 11" descr="FG13_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5275" y="581025"/>
            <a:ext cx="1933575" cy="214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Metin kutusu"/>
          <p:cNvSpPr txBox="1"/>
          <p:nvPr/>
        </p:nvSpPr>
        <p:spPr>
          <a:xfrm>
            <a:off x="395536" y="3717032"/>
            <a:ext cx="7943713" cy="20159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Birim Hücre</a:t>
            </a:r>
          </a:p>
          <a:p>
            <a:pPr>
              <a:lnSpc>
                <a:spcPct val="125000"/>
              </a:lnSpc>
              <a:buFont typeface="Wingdings" pitchFamily="2" charset="2"/>
              <a:buChar char="Ø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Kristal örgüyü tanımlayan en küçük parçadır.</a:t>
            </a:r>
          </a:p>
          <a:p>
            <a:pPr>
              <a:lnSpc>
                <a:spcPct val="125000"/>
              </a:lnSpc>
              <a:buFont typeface="Wingdings" pitchFamily="2" charset="2"/>
              <a:buChar char="Ø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Üç boyutta tekrarlanması kristali oluşturur.</a:t>
            </a:r>
          </a:p>
          <a:p>
            <a:pPr>
              <a:lnSpc>
                <a:spcPct val="125000"/>
              </a:lnSpc>
              <a:buFont typeface="Wingdings" pitchFamily="2" charset="2"/>
              <a:buChar char="Ø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Kristalin tüm simetri elemanlarını içerir.</a:t>
            </a:r>
          </a:p>
          <a:p>
            <a:pPr>
              <a:lnSpc>
                <a:spcPct val="125000"/>
              </a:lnSpc>
              <a:buFont typeface="Wingdings" pitchFamily="2" charset="2"/>
              <a:buChar char="Ø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Üç öteleme 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(a,b,c)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ve üç açı 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,,)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ile tanımlanır. </a:t>
            </a:r>
            <a:r>
              <a:rPr lang="tr-TR" sz="20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(Hücre parametreleri)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467545" y="404664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Simetri: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Kristaldeki kristal unsurlarının (yüzey, kenar ve köşe) belirli bir düzen ve ahenk içerisinde kristalde yerleşmesine denir.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Metin kutusu"/>
          <p:cNvSpPr txBox="1"/>
          <p:nvPr/>
        </p:nvSpPr>
        <p:spPr>
          <a:xfrm>
            <a:off x="1115616" y="1700808"/>
            <a:ext cx="583268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Simetri;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Bir düzleme (simetri düzlemi), 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Bir doğruya (simetri ekseni)veya 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Bir noktaya göre (simetri merkezi) gelişir.  </a:t>
            </a:r>
          </a:p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Bunlara “</a:t>
            </a:r>
            <a:r>
              <a:rPr lang="tr-TR" sz="2400" b="1" i="1" u="sng" dirty="0" smtClean="0">
                <a:latin typeface="Times New Roman" pitchFamily="18" charset="0"/>
                <a:cs typeface="Times New Roman" pitchFamily="18" charset="0"/>
              </a:rPr>
              <a:t>SİMETRİ UNSURLARI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” 	denir. </a:t>
            </a:r>
          </a:p>
          <a:p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51520" y="836712"/>
            <a:ext cx="856895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SİMETRİ UNSURLARI</a:t>
            </a:r>
          </a:p>
          <a:p>
            <a:pPr algn="just">
              <a:buFontTx/>
              <a:buAutoNum type="arabicPeriod"/>
              <a:defRPr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u="sng" dirty="0" smtClean="0">
                <a:latin typeface="Times New Roman" pitchFamily="18" charset="0"/>
                <a:cs typeface="Times New Roman" pitchFamily="18" charset="0"/>
              </a:rPr>
              <a:t>Simetri düzlemi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: Hayali bir düzlemle ikiye bölünen bir kristalin, bu düzlemin iki yanındaki kesimi birbirinin aynadaki görüntüsü gibi ise yani bu düzlem bu kristali iki simetrik parçaya bölüyorsa bu düzleme </a:t>
            </a:r>
            <a:r>
              <a:rPr lang="tr-TR" sz="2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simetri düzle</a:t>
            </a:r>
            <a:r>
              <a:rPr lang="tr-TR" sz="2000" i="1" u="sng" dirty="0" smtClean="0">
                <a:latin typeface="Times New Roman" pitchFamily="18" charset="0"/>
                <a:cs typeface="Times New Roman" pitchFamily="18" charset="0"/>
              </a:rPr>
              <a:t>mi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denir.</a:t>
            </a:r>
          </a:p>
          <a:p>
            <a:pPr algn="just">
              <a:buFontTx/>
              <a:buAutoNum type="arabicPeriod"/>
              <a:defRPr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tr-TR" sz="2000" u="sng" dirty="0" smtClean="0">
                <a:latin typeface="Times New Roman" pitchFamily="18" charset="0"/>
                <a:cs typeface="Times New Roman" pitchFamily="18" charset="0"/>
              </a:rPr>
              <a:t>Simetri ekseni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: Bir kristal,içinden geçtiği varsayılan bir eksen (doğru) etrafında 360 derece döndürüldüğünde aynı türdeki bir </a:t>
            </a:r>
            <a:r>
              <a:rPr lang="tr-TR" sz="2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kristal unsu</a:t>
            </a:r>
            <a:r>
              <a:rPr lang="tr-TR" sz="20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ru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iki veya daha fazla tekrarlanıyorsa bu doğruya </a:t>
            </a:r>
            <a:r>
              <a:rPr lang="tr-TR" sz="2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simetri ekseni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denir.  </a:t>
            </a:r>
          </a:p>
          <a:p>
            <a:pPr marL="457200" indent="-457200" algn="just">
              <a:buFontTx/>
              <a:buNone/>
              <a:defRPr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     Bu işlem esnasında kristal unsuru kaç defa tekrarlanıyorsa simetri ekseni o kadar dönümlüdür denir. </a:t>
            </a:r>
          </a:p>
          <a:p>
            <a:pPr marL="457200" indent="-457200" algn="just">
              <a:buFontTx/>
              <a:buNone/>
              <a:defRPr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     Simetri eksenleri 1, 2, 3, 4 ve 6 dönümlü olurlar. </a:t>
            </a:r>
          </a:p>
          <a:p>
            <a:pPr marL="457200" indent="-457200" algn="just">
              <a:buFontTx/>
              <a:buNone/>
              <a:defRPr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Tx/>
              <a:buNone/>
              <a:defRPr/>
            </a:pPr>
            <a:r>
              <a:rPr lang="tr-TR" sz="2000" b="1" u="sng" dirty="0" smtClean="0">
                <a:latin typeface="Times New Roman" pitchFamily="18" charset="0"/>
                <a:cs typeface="Times New Roman" pitchFamily="18" charset="0"/>
              </a:rPr>
              <a:t>NOT</a:t>
            </a:r>
            <a:r>
              <a:rPr lang="tr-TR" sz="2000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Simetri ekseninin geçirildiği karşılıklı iki noktada bulunan kristal unsurları farklı ise bu simetri eksenine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tr-TR" sz="2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polar simetri ekseni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” denir ve dönüm işaretinin yanına “P” harfi konularak gösterilir.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23528" y="1052736"/>
            <a:ext cx="856895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Tx/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tr-TR" sz="2400" u="sng" dirty="0" smtClean="0">
                <a:latin typeface="Times New Roman" pitchFamily="18" charset="0"/>
                <a:cs typeface="Times New Roman" pitchFamily="18" charset="0"/>
              </a:rPr>
              <a:t>Simetri merkezi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 Kristal içerisindeki (merkezindeki) bir noktadan zıt yönlere uzatılan doğruların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herbiri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, bu noktadan eşit uzaklıkta kristalin aynı cins unsurlarına rastlarsa bu noktaya </a:t>
            </a:r>
            <a:r>
              <a:rPr lang="tr-TR" sz="24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simetri merkezi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denir. </a:t>
            </a:r>
          </a:p>
          <a:p>
            <a:pPr marL="457200" indent="-457200" algn="just">
              <a:buFontTx/>
              <a:buNone/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q"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Kristaller 3 boyutlu geometrik şekiller oldukları için bunların sınıflandırılması ise geometrik özelliklerine göre yapılır. Bunun için analitik geometride kullanılan koordinat sistemlerine benzer bir sistem kullanılır.</a:t>
            </a:r>
          </a:p>
          <a:p>
            <a:pPr marL="457200" indent="-457200" algn="just">
              <a:buFont typeface="Wingdings" pitchFamily="2" charset="2"/>
              <a:buChar char="q"/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q"/>
            </a:pP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Kristalografide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kullanılan koordinat sisteminin tek farkı; koordinat düzlemleri arasındaki açıların ve düzlemlerinin boyunun değişken olmasıdır.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899592" y="1052736"/>
            <a:ext cx="692722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q"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Koordinat sisteminde genelde 3 düzlemin arakesiti olan 3 doğru kullanılır.</a:t>
            </a:r>
          </a:p>
          <a:p>
            <a:pPr marL="457200" indent="-457200" algn="just">
              <a:buFontTx/>
              <a:buNone/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q"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Kristal sistemini anlamak için KRİSTAL EKSENİ adı verilen bu üç doğrunun kesiştiği nokta kristalin merkezi ile hayali olarak çakıştırılır. </a:t>
            </a:r>
          </a:p>
          <a:p>
            <a:pPr marL="457200" indent="-457200" algn="just">
              <a:buFontTx/>
              <a:buNone/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q"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Kristal unsurlarının bu eksenler ile kesiştiği yerler ve eksenlerin birbirleri ile yaptığı açı, o kristalin sistemini belirlemeye yarar.</a:t>
            </a:r>
          </a:p>
          <a:p>
            <a:pPr marL="457200" indent="-457200" algn="just">
              <a:buFontTx/>
              <a:buNone/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q"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Buna göre 7 kristal sistemi vardır.        </a:t>
            </a:r>
          </a:p>
          <a:p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39552" y="548680"/>
            <a:ext cx="2467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Kristal Sistemi</a:t>
            </a:r>
            <a:endParaRPr lang="tr-TR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323528" y="1196752"/>
            <a:ext cx="8244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Hücre parametrelerinin farklı kombinasyonu ile </a:t>
            </a:r>
            <a:r>
              <a:rPr lang="tr-TR" sz="24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yedi tane</a:t>
            </a:r>
            <a:r>
              <a:rPr lang="tr-TR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kristal sistemi (kristal sınıfı) meydana gelir. 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2" descr="http://www.seas.upenn.edu/~chem101/sschem/crystalsystem1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251520" y="3140968"/>
            <a:ext cx="2370281" cy="2160240"/>
          </a:xfrm>
          <a:prstGeom prst="rect">
            <a:avLst/>
          </a:prstGeom>
          <a:noFill/>
        </p:spPr>
      </p:pic>
      <p:pic>
        <p:nvPicPr>
          <p:cNvPr id="8" name="Picture 31" descr="http://www.seas.upenn.edu/~chem101/sschem/crystalsystem2.JPG"/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3995936" y="2060848"/>
            <a:ext cx="2827713" cy="3384376"/>
          </a:xfrm>
          <a:prstGeom prst="rect">
            <a:avLst/>
          </a:prstGeom>
          <a:noFill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71800" y="2132856"/>
            <a:ext cx="1224136" cy="1105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99792" y="3429000"/>
            <a:ext cx="901469" cy="1060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71800" y="4725144"/>
            <a:ext cx="916900" cy="125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92280" y="1844824"/>
            <a:ext cx="10096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20272" y="3212976"/>
            <a:ext cx="1080120" cy="1137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92280" y="4509120"/>
            <a:ext cx="871676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796136" y="5517232"/>
            <a:ext cx="1041648" cy="1147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17 Düz Ok Bağlayıcısı"/>
          <p:cNvCxnSpPr/>
          <p:nvPr/>
        </p:nvCxnSpPr>
        <p:spPr>
          <a:xfrm>
            <a:off x="6660232" y="2276872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Düz Ok Bağlayıcısı"/>
          <p:cNvCxnSpPr/>
          <p:nvPr/>
        </p:nvCxnSpPr>
        <p:spPr>
          <a:xfrm>
            <a:off x="6804248" y="3284984"/>
            <a:ext cx="36004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Düz Ok Bağlayıcısı"/>
          <p:cNvCxnSpPr/>
          <p:nvPr/>
        </p:nvCxnSpPr>
        <p:spPr>
          <a:xfrm>
            <a:off x="6732240" y="4365104"/>
            <a:ext cx="432048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Düz Ok Bağlayıcısı"/>
          <p:cNvCxnSpPr/>
          <p:nvPr/>
        </p:nvCxnSpPr>
        <p:spPr>
          <a:xfrm flipH="1">
            <a:off x="6660232" y="5373216"/>
            <a:ext cx="72008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Düz Ok Bağlayıcısı"/>
          <p:cNvCxnSpPr/>
          <p:nvPr/>
        </p:nvCxnSpPr>
        <p:spPr>
          <a:xfrm flipV="1">
            <a:off x="1835696" y="2564904"/>
            <a:ext cx="108012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Düz Ok Bağlayıcısı"/>
          <p:cNvCxnSpPr/>
          <p:nvPr/>
        </p:nvCxnSpPr>
        <p:spPr>
          <a:xfrm flipV="1">
            <a:off x="2483768" y="4005064"/>
            <a:ext cx="432048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Düz Ok Bağlayıcısı"/>
          <p:cNvCxnSpPr/>
          <p:nvPr/>
        </p:nvCxnSpPr>
        <p:spPr>
          <a:xfrm>
            <a:off x="2483768" y="4869160"/>
            <a:ext cx="504056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957263"/>
            <a:ext cx="8715375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2332606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828</Words>
  <Application>Microsoft Office PowerPoint</Application>
  <PresentationFormat>Ekran Gösterisi (4:3)</PresentationFormat>
  <Paragraphs>166</Paragraphs>
  <Slides>26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3" baseType="lpstr">
      <vt:lpstr>Arial</vt:lpstr>
      <vt:lpstr>Calibri</vt:lpstr>
      <vt:lpstr>Symbol</vt:lpstr>
      <vt:lpstr>Times New Roman</vt:lpstr>
      <vt:lpstr>Verdana</vt:lpstr>
      <vt:lpstr>Wingdings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Administrator</dc:creator>
  <cp:lastModifiedBy>zehrasemrakarakas</cp:lastModifiedBy>
  <cp:revision>42</cp:revision>
  <dcterms:created xsi:type="dcterms:W3CDTF">2016-10-03T05:41:33Z</dcterms:created>
  <dcterms:modified xsi:type="dcterms:W3CDTF">2018-04-10T10:05:31Z</dcterms:modified>
</cp:coreProperties>
</file>