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8"/>
  </p:notesMasterIdLst>
  <p:handoutMasterIdLst>
    <p:handoutMasterId r:id="rId19"/>
  </p:handoutMasterIdLst>
  <p:sldIdLst>
    <p:sldId id="459" r:id="rId2"/>
    <p:sldId id="460" r:id="rId3"/>
    <p:sldId id="472" r:id="rId4"/>
    <p:sldId id="455" r:id="rId5"/>
    <p:sldId id="474" r:id="rId6"/>
    <p:sldId id="475" r:id="rId7"/>
    <p:sldId id="476" r:id="rId8"/>
    <p:sldId id="477" r:id="rId9"/>
    <p:sldId id="478" r:id="rId10"/>
    <p:sldId id="467" r:id="rId11"/>
    <p:sldId id="479" r:id="rId12"/>
    <p:sldId id="468" r:id="rId13"/>
    <p:sldId id="469" r:id="rId14"/>
    <p:sldId id="470" r:id="rId15"/>
    <p:sldId id="480" r:id="rId16"/>
    <p:sldId id="471"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0" d="100"/>
          <a:sy n="90" d="100"/>
        </p:scale>
        <p:origin x="-1404"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16.11.2020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16.11.2020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11/16/2020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11/16/2020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11/16/2020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11/16/2020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11/16/2020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11/16/2020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11/16/2020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11/16/2020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11/16/2020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11/16/2020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11/16/2020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11/16/2020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1" y="2379945"/>
            <a:ext cx="9143999" cy="4478054"/>
          </a:xfrm>
        </p:spPr>
        <p:txBody>
          <a:bodyPr>
            <a:normAutofit/>
          </a:bodyPr>
          <a:lstStyle/>
          <a:p>
            <a:pPr marL="0" indent="0" algn="ctr">
              <a:buNone/>
            </a:pPr>
            <a:r>
              <a:rPr lang="ar-SA" sz="3300" dirty="0"/>
              <a:t>حياة ابن </a:t>
            </a:r>
            <a:r>
              <a:rPr lang="ar-SA" sz="3300" dirty="0" smtClean="0"/>
              <a:t>كثير</a:t>
            </a:r>
            <a:r>
              <a:rPr lang="ar-SA" sz="3300" dirty="0"/>
              <a:t/>
            </a:r>
            <a:br>
              <a:rPr lang="ar-SA" sz="3300" dirty="0"/>
            </a:br>
            <a:r>
              <a:rPr lang="ar-SA" sz="3300" dirty="0">
                <a:solidFill>
                  <a:schemeClr val="tx1"/>
                </a:solidFill>
              </a:rPr>
              <a:t>المصنّفات للإمامِ ابن كثير</a:t>
            </a:r>
            <a:r>
              <a:rPr lang="tr-TR" sz="3300" dirty="0">
                <a:solidFill>
                  <a:schemeClr val="tx1"/>
                </a:solidFill>
              </a:rPr>
              <a:t/>
            </a:r>
            <a:br>
              <a:rPr lang="tr-TR" sz="3300" dirty="0">
                <a:solidFill>
                  <a:schemeClr val="tx1"/>
                </a:solidFill>
              </a:rPr>
            </a:br>
            <a:r>
              <a:rPr lang="ar-SA" sz="3300" dirty="0"/>
              <a:t>مميزات تفسير ابن </a:t>
            </a:r>
            <a:r>
              <a:rPr lang="ar-SA" sz="3300" dirty="0" smtClean="0"/>
              <a:t>كثير</a:t>
            </a:r>
            <a:endParaRPr lang="tr-TR" sz="3300" dirty="0"/>
          </a:p>
        </p:txBody>
      </p:sp>
      <p:sp>
        <p:nvSpPr>
          <p:cNvPr id="2" name="Başlık 1"/>
          <p:cNvSpPr>
            <a:spLocks noGrp="1"/>
          </p:cNvSpPr>
          <p:nvPr>
            <p:ph type="title"/>
          </p:nvPr>
        </p:nvSpPr>
        <p:spPr>
          <a:xfrm>
            <a:off x="1" y="0"/>
            <a:ext cx="9143999" cy="1966586"/>
          </a:xfrm>
        </p:spPr>
        <p:txBody>
          <a:bodyPr/>
          <a:lstStyle/>
          <a:p>
            <a:r>
              <a:rPr lang="ar-SA" sz="4000" b="1" dirty="0" smtClean="0"/>
              <a:t>تفسير </a:t>
            </a:r>
            <a:r>
              <a:rPr lang="ar-SA" sz="4000" b="1" dirty="0"/>
              <a:t>ابن كثير و خصائصه</a:t>
            </a:r>
            <a:endParaRPr lang="tr-TR" sz="4000" b="1" dirty="0"/>
          </a:p>
        </p:txBody>
      </p:sp>
    </p:spTree>
    <p:extLst>
      <p:ext uri="{BB962C8B-B14F-4D97-AF65-F5344CB8AC3E}">
        <p14:creationId xmlns:p14="http://schemas.microsoft.com/office/powerpoint/2010/main" val="1292249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1" y="647700"/>
            <a:ext cx="9143999" cy="6210299"/>
          </a:xfrm>
        </p:spPr>
        <p:txBody>
          <a:bodyPr>
            <a:normAutofit lnSpcReduction="10000"/>
          </a:bodyPr>
          <a:lstStyle/>
          <a:p>
            <a:pPr marL="0" indent="0" algn="r">
              <a:buNone/>
            </a:pPr>
            <a:r>
              <a:rPr lang="ar-SA" sz="3000" dirty="0" smtClean="0"/>
              <a:t>وُلِد </a:t>
            </a:r>
            <a:r>
              <a:rPr lang="ar-SA" sz="3000" dirty="0"/>
              <a:t>الإمام ابن كثير في سنة سبعمئةٍ وواحدٍ للهجرة، (701/1301) في مدينةِ بصرى، أمّا والده فهو الخطيب شهابُ الدين، وقد توفّي سنة سبعمئةٍ وثلاثة للهجرة (774/1372).</a:t>
            </a:r>
            <a:endParaRPr lang="tr-TR" sz="3000" dirty="0"/>
          </a:p>
          <a:p>
            <a:pPr marL="0" indent="0" algn="r">
              <a:buNone/>
            </a:pPr>
            <a:r>
              <a:rPr lang="ar-SA" sz="2900" dirty="0"/>
              <a:t>تربّى ابنُ كثير على يدِ شقيقهِ الأكبر، حيثُ توفّى الله تعالى والده الخطيب شهاب الدينِ،. شهِد ابنُ كثير العديدَ من أحداثِ القرنِ الثامن الهجريّ؛ كان الحُكم في تلك الفترةِ لدولةِ المماليك، ومن الأحداثِ التي حصلت في القرن الثامن هجوم التتار على الدولةِ الإسلاميّة، كما حصلَت في القرنِ نفسه عدّة حروبِ؛ أبرزها حرب المسلمين مع الصليبيّين، وانتشرت الفِتن على الدولةِ بينَ الأمراءِ والوزراءِ، ومع كلِّ هذا إلّا أنّه كان عصر النشاطِ العلميّ المتمثِّل بانتشار المدارسِ، وازدهارِ التأليفِ. وبعد وفات والده انتقلت أسرته إلى مدينة دمشق،. ألَّف الإمامُ ابن كثير في صغرهِ كتاباً اسمه: أحكامُ التنبيه، وقد أُعجِب شيخه البرهان بالكتاب. ثمَّ أقبل على الحديث، فاشتغل بمطالعة متونه ورجاله، وقد برع ابن كثير في شتّى أصنافِ العلوم الشرعيّة؛ كالفقهِ، والتفسيرِ، والنحو، والحديث وغيرِ ذلك. توفيَّ الإمام ابن كثير في شهر شعبان سنة 774/1372 وقد أصابه العمى في آخرِ </a:t>
            </a:r>
            <a:r>
              <a:rPr lang="ar-SA" sz="2900" dirty="0" smtClean="0"/>
              <a:t>حياته</a:t>
            </a:r>
            <a:endParaRPr lang="tr-TR" sz="2900" dirty="0"/>
          </a:p>
        </p:txBody>
      </p:sp>
      <p:sp>
        <p:nvSpPr>
          <p:cNvPr id="2" name="Başlık 1"/>
          <p:cNvSpPr>
            <a:spLocks noGrp="1"/>
          </p:cNvSpPr>
          <p:nvPr>
            <p:ph type="title"/>
          </p:nvPr>
        </p:nvSpPr>
        <p:spPr>
          <a:xfrm>
            <a:off x="1" y="0"/>
            <a:ext cx="4267199" cy="647700"/>
          </a:xfrm>
        </p:spPr>
        <p:txBody>
          <a:bodyPr/>
          <a:lstStyle/>
          <a:p>
            <a:r>
              <a:rPr lang="ar-SA" sz="3200" b="1" u="sng" dirty="0"/>
              <a:t>حياة ابن </a:t>
            </a:r>
            <a:r>
              <a:rPr lang="ar-SA" sz="3200" b="1" u="sng" dirty="0" smtClean="0"/>
              <a:t>كثير</a:t>
            </a:r>
            <a:endParaRPr lang="tr-TR" sz="3000" b="1" dirty="0"/>
          </a:p>
        </p:txBody>
      </p:sp>
    </p:spTree>
    <p:extLst>
      <p:ext uri="{BB962C8B-B14F-4D97-AF65-F5344CB8AC3E}">
        <p14:creationId xmlns:p14="http://schemas.microsoft.com/office/powerpoint/2010/main" val="3610342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48500" y="6667500"/>
            <a:ext cx="2095500" cy="144462"/>
          </a:xfrm>
        </p:spPr>
        <p:txBody>
          <a:bodyPr>
            <a:normAutofit fontScale="25000" lnSpcReduction="20000"/>
          </a:bodyPr>
          <a:lstStyle/>
          <a:p>
            <a:pPr marL="0" indent="0">
              <a:buNone/>
            </a:pPr>
            <a:endParaRPr lang="tr-TR" dirty="0"/>
          </a:p>
        </p:txBody>
      </p:sp>
      <p:sp>
        <p:nvSpPr>
          <p:cNvPr id="3" name="Başlık 2"/>
          <p:cNvSpPr>
            <a:spLocks noGrp="1"/>
          </p:cNvSpPr>
          <p:nvPr>
            <p:ph type="title"/>
          </p:nvPr>
        </p:nvSpPr>
        <p:spPr>
          <a:xfrm>
            <a:off x="0" y="0"/>
            <a:ext cx="9144000" cy="6811962"/>
          </a:xfrm>
        </p:spPr>
        <p:txBody>
          <a:bodyPr/>
          <a:lstStyle/>
          <a:p>
            <a:pPr algn="r"/>
            <a:r>
              <a:rPr lang="ar-SA" sz="2600" dirty="0">
                <a:solidFill>
                  <a:schemeClr val="tx1"/>
                </a:solidFill>
              </a:rPr>
              <a:t>تتلمذ ابن كثير على أيدي العديدِ من العلماءِ ومن أبرزهم: الحافظُ يوسف المزّي. الحافظ الذهبيّ، أبو عبدُ الله محمد بن أحمد‏.‏ أحمد بن تيمية.‏ الشيخُ ابن الشُّحنة، أبو العبّاس أحمد الحجّار.</a:t>
            </a:r>
            <a:r>
              <a:rPr lang="tr-TR" sz="2600" dirty="0">
                <a:solidFill>
                  <a:schemeClr val="tx1"/>
                </a:solidFill>
              </a:rPr>
              <a:t/>
            </a:r>
            <a:br>
              <a:rPr lang="tr-TR" sz="2600" dirty="0">
                <a:solidFill>
                  <a:schemeClr val="tx1"/>
                </a:solidFill>
              </a:rPr>
            </a:br>
            <a:r>
              <a:rPr lang="ar-SA" sz="2600" dirty="0">
                <a:solidFill>
                  <a:schemeClr val="tx1"/>
                </a:solidFill>
              </a:rPr>
              <a:t>تتلمذ على يدي الإمامِ ابن كثير العديد من التلاميذ، ومن هؤلاء: الإمامُ الحافظُ علاء الدين، شرفُ الدين مسعود الأنطاكيّ النحويّ. الإمام الجزريّ، محمد بن إسماعيل بن كثير،‏ ابن أبي </a:t>
            </a:r>
            <a:r>
              <a:rPr lang="ar-SA" sz="2600" dirty="0" smtClean="0">
                <a:solidFill>
                  <a:schemeClr val="tx1"/>
                </a:solidFill>
              </a:rPr>
              <a:t>العزّ</a:t>
            </a:r>
            <a:r>
              <a:rPr lang="ar-SA" sz="2600" dirty="0" smtClean="0">
                <a:solidFill>
                  <a:schemeClr val="tx1"/>
                </a:solidFill>
              </a:rPr>
              <a:t>.</a:t>
            </a:r>
            <a:r>
              <a:rPr lang="tr-TR" sz="2600" dirty="0" smtClean="0">
                <a:solidFill>
                  <a:schemeClr val="tx1"/>
                </a:solidFill>
              </a:rPr>
              <a:t/>
            </a:r>
            <a:br>
              <a:rPr lang="tr-TR" sz="2600" dirty="0" smtClean="0">
                <a:solidFill>
                  <a:schemeClr val="tx1"/>
                </a:solidFill>
              </a:rPr>
            </a:br>
            <a:r>
              <a:rPr lang="tr-TR" sz="1500" dirty="0">
                <a:solidFill>
                  <a:schemeClr val="tx1"/>
                </a:solidFill>
              </a:rPr>
              <a:t/>
            </a:r>
            <a:br>
              <a:rPr lang="tr-TR" sz="1500" dirty="0">
                <a:solidFill>
                  <a:schemeClr val="tx1"/>
                </a:solidFill>
              </a:rPr>
            </a:br>
            <a:r>
              <a:rPr lang="ar-SA" sz="3200" b="1" u="sng" dirty="0" smtClean="0">
                <a:solidFill>
                  <a:schemeClr val="tx1"/>
                </a:solidFill>
              </a:rPr>
              <a:t>المصنّفات </a:t>
            </a:r>
            <a:r>
              <a:rPr lang="ar-SA" sz="3200" b="1" u="sng" dirty="0">
                <a:solidFill>
                  <a:schemeClr val="tx1"/>
                </a:solidFill>
              </a:rPr>
              <a:t>للإمامِ ابن </a:t>
            </a:r>
            <a:r>
              <a:rPr lang="ar-SA" sz="3200" b="1" u="sng" dirty="0" smtClean="0">
                <a:solidFill>
                  <a:schemeClr val="tx1"/>
                </a:solidFill>
              </a:rPr>
              <a:t>كثير</a:t>
            </a:r>
            <a:r>
              <a:rPr lang="tr-TR" sz="3200" dirty="0" smtClean="0">
                <a:solidFill>
                  <a:schemeClr val="tx1"/>
                </a:solidFill>
              </a:rPr>
              <a:t/>
            </a:r>
            <a:br>
              <a:rPr lang="tr-TR" sz="3200" dirty="0" smtClean="0">
                <a:solidFill>
                  <a:schemeClr val="tx1"/>
                </a:solidFill>
              </a:rPr>
            </a:br>
            <a:r>
              <a:rPr lang="ar-SA" sz="3200" dirty="0" smtClean="0">
                <a:solidFill>
                  <a:schemeClr val="tx1"/>
                </a:solidFill>
              </a:rPr>
              <a:t> </a:t>
            </a:r>
            <a:r>
              <a:rPr lang="ar-SA" sz="3200" dirty="0">
                <a:solidFill>
                  <a:schemeClr val="tx1"/>
                </a:solidFill>
              </a:rPr>
              <a:t>تفسيرِ القرآنِ العظيم</a:t>
            </a:r>
            <a:r>
              <a:rPr lang="tr-TR" sz="3200" dirty="0">
                <a:solidFill>
                  <a:schemeClr val="tx1"/>
                </a:solidFill>
              </a:rPr>
              <a:t/>
            </a:r>
            <a:br>
              <a:rPr lang="tr-TR" sz="3200" dirty="0">
                <a:solidFill>
                  <a:schemeClr val="tx1"/>
                </a:solidFill>
              </a:rPr>
            </a:br>
            <a:r>
              <a:rPr lang="ar-SA" sz="3200" dirty="0">
                <a:solidFill>
                  <a:schemeClr val="tx1"/>
                </a:solidFill>
              </a:rPr>
              <a:t>كتابُ طبقاتِ الفقهاءِ</a:t>
            </a:r>
            <a:r>
              <a:rPr lang="tr-TR" sz="3200" dirty="0">
                <a:solidFill>
                  <a:schemeClr val="tx1"/>
                </a:solidFill>
              </a:rPr>
              <a:t/>
            </a:r>
            <a:br>
              <a:rPr lang="tr-TR" sz="3200" dirty="0">
                <a:solidFill>
                  <a:schemeClr val="tx1"/>
                </a:solidFill>
              </a:rPr>
            </a:br>
            <a:r>
              <a:rPr lang="ar-SA" sz="3200" dirty="0" smtClean="0">
                <a:solidFill>
                  <a:schemeClr val="tx1"/>
                </a:solidFill>
              </a:rPr>
              <a:t>كتابُ </a:t>
            </a:r>
            <a:r>
              <a:rPr lang="ar-SA" sz="3200" dirty="0">
                <a:solidFill>
                  <a:schemeClr val="tx1"/>
                </a:solidFill>
              </a:rPr>
              <a:t>البداية والنهاية</a:t>
            </a:r>
            <a:r>
              <a:rPr lang="tr-TR" sz="3200" dirty="0">
                <a:solidFill>
                  <a:schemeClr val="tx1"/>
                </a:solidFill>
              </a:rPr>
              <a:t/>
            </a:r>
            <a:br>
              <a:rPr lang="tr-TR" sz="3200" dirty="0">
                <a:solidFill>
                  <a:schemeClr val="tx1"/>
                </a:solidFill>
              </a:rPr>
            </a:br>
            <a:r>
              <a:rPr lang="ar-SA" sz="3200" dirty="0">
                <a:solidFill>
                  <a:schemeClr val="tx1"/>
                </a:solidFill>
              </a:rPr>
              <a:t>كتابُ اختصار علومِ الحديثِ</a:t>
            </a:r>
            <a:r>
              <a:rPr lang="tr-TR" sz="3200" dirty="0">
                <a:solidFill>
                  <a:schemeClr val="tx1"/>
                </a:solidFill>
              </a:rPr>
              <a:t/>
            </a:r>
            <a:br>
              <a:rPr lang="tr-TR" sz="3200" dirty="0">
                <a:solidFill>
                  <a:schemeClr val="tx1"/>
                </a:solidFill>
              </a:rPr>
            </a:br>
            <a:r>
              <a:rPr lang="ar-SA" sz="3200" dirty="0">
                <a:solidFill>
                  <a:schemeClr val="tx1"/>
                </a:solidFill>
              </a:rPr>
              <a:t>كتابُ التكميل في معرفةِ الثقاتِ والضعفاءِ والمجاهيلِ</a:t>
            </a:r>
            <a:r>
              <a:rPr lang="tr-TR" sz="3200" dirty="0">
                <a:solidFill>
                  <a:schemeClr val="tx1"/>
                </a:solidFill>
              </a:rPr>
              <a:t/>
            </a:r>
            <a:br>
              <a:rPr lang="tr-TR" sz="3200" dirty="0">
                <a:solidFill>
                  <a:schemeClr val="tx1"/>
                </a:solidFill>
              </a:rPr>
            </a:br>
            <a:r>
              <a:rPr lang="ar-SA" sz="3200" dirty="0">
                <a:solidFill>
                  <a:schemeClr val="tx1"/>
                </a:solidFill>
              </a:rPr>
              <a:t>كتابُ تخريجِ أحاديث مختصر ابن الحاجب</a:t>
            </a:r>
            <a:endParaRPr lang="tr-TR" sz="3200" dirty="0">
              <a:solidFill>
                <a:schemeClr val="tx1"/>
              </a:solidFill>
            </a:endParaRPr>
          </a:p>
        </p:txBody>
      </p:sp>
    </p:spTree>
    <p:extLst>
      <p:ext uri="{BB962C8B-B14F-4D97-AF65-F5344CB8AC3E}">
        <p14:creationId xmlns:p14="http://schemas.microsoft.com/office/powerpoint/2010/main" val="3143286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981200"/>
            <a:ext cx="9010649" cy="4876799"/>
          </a:xfrm>
        </p:spPr>
        <p:txBody>
          <a:bodyPr>
            <a:normAutofit/>
          </a:bodyPr>
          <a:lstStyle/>
          <a:p>
            <a:pPr marL="0" indent="0" algn="r">
              <a:buNone/>
            </a:pPr>
            <a:r>
              <a:rPr lang="ar-SA" sz="3400" dirty="0" smtClean="0"/>
              <a:t>ذكر </a:t>
            </a:r>
            <a:r>
              <a:rPr lang="ar-SA" sz="3400" dirty="0"/>
              <a:t>روايات الأحاديث مع أسانيدها</a:t>
            </a:r>
            <a:r>
              <a:rPr lang="ar-SA" sz="3400" dirty="0" smtClean="0"/>
              <a:t>، والحكم </a:t>
            </a:r>
            <a:r>
              <a:rPr lang="ar-SA" sz="3400" dirty="0"/>
              <a:t>على الراوي في أغلب الأحيان. </a:t>
            </a:r>
            <a:endParaRPr lang="tr-TR" sz="3400" dirty="0" smtClean="0"/>
          </a:p>
          <a:p>
            <a:pPr marL="0" indent="0" algn="r">
              <a:buNone/>
            </a:pPr>
            <a:r>
              <a:rPr lang="ar-SA" sz="3400" dirty="0"/>
              <a:t>تفسير القرآن بالقرآن</a:t>
            </a:r>
            <a:endParaRPr lang="tr-TR" sz="3400" dirty="0"/>
          </a:p>
          <a:p>
            <a:pPr marL="0" indent="0" algn="r">
              <a:buNone/>
            </a:pPr>
            <a:r>
              <a:rPr lang="ar-SA" sz="3400" dirty="0" smtClean="0"/>
              <a:t>التفسير </a:t>
            </a:r>
            <a:r>
              <a:rPr lang="ar-SA" sz="3400" dirty="0"/>
              <a:t>بالسنة النبوية </a:t>
            </a:r>
            <a:r>
              <a:rPr lang="ar-SA" sz="3400" dirty="0" smtClean="0"/>
              <a:t>أو </a:t>
            </a:r>
            <a:r>
              <a:rPr lang="ar-SA" sz="3400" dirty="0"/>
              <a:t>نقل أقوال الصحابة الكرام والتابعين إذا </a:t>
            </a:r>
            <a:r>
              <a:rPr lang="ar-SA" sz="3400" dirty="0" smtClean="0"/>
              <a:t>لم يجد </a:t>
            </a:r>
            <a:r>
              <a:rPr lang="ar-SA" sz="3400" dirty="0"/>
              <a:t>ما يفسره </a:t>
            </a:r>
            <a:r>
              <a:rPr lang="ar-SA" sz="3400" dirty="0" smtClean="0"/>
              <a:t>بالقرآن</a:t>
            </a:r>
            <a:endParaRPr lang="tr-TR" sz="3400" dirty="0" smtClean="0"/>
          </a:p>
          <a:p>
            <a:pPr marL="0" indent="0" algn="r">
              <a:buNone/>
            </a:pPr>
            <a:r>
              <a:rPr lang="ar-SA" sz="3400" dirty="0" smtClean="0"/>
              <a:t>ذكر </a:t>
            </a:r>
            <a:r>
              <a:rPr lang="ar-SA" sz="3400" dirty="0"/>
              <a:t>الآيات المتشابهة والقراءات وأسباب </a:t>
            </a:r>
            <a:r>
              <a:rPr lang="ar-SA" sz="3400" dirty="0" smtClean="0"/>
              <a:t>النزول </a:t>
            </a:r>
            <a:endParaRPr lang="tr-TR" sz="3400" dirty="0"/>
          </a:p>
          <a:p>
            <a:pPr marL="0" indent="0" algn="r">
              <a:buNone/>
            </a:pPr>
            <a:r>
              <a:rPr lang="ar-SA" sz="3400" dirty="0" smtClean="0"/>
              <a:t>سهولة </a:t>
            </a:r>
            <a:r>
              <a:rPr lang="ar-SA" sz="3400" dirty="0"/>
              <a:t>عباراته </a:t>
            </a:r>
            <a:r>
              <a:rPr lang="ar-SA" sz="3400" dirty="0" smtClean="0"/>
              <a:t>وجزالتها </a:t>
            </a:r>
            <a:r>
              <a:rPr lang="ar-SA" sz="3400" dirty="0"/>
              <a:t>وتناولها بأسلوب </a:t>
            </a:r>
            <a:r>
              <a:rPr lang="ar-SA" sz="3400" dirty="0" smtClean="0"/>
              <a:t>مختصر</a:t>
            </a:r>
            <a:endParaRPr lang="tr-TR" sz="3400" dirty="0" smtClean="0"/>
          </a:p>
          <a:p>
            <a:pPr marL="0" indent="0" algn="r">
              <a:buNone/>
            </a:pPr>
            <a:r>
              <a:rPr lang="ar-SA" sz="3400" dirty="0"/>
              <a:t> جَعلَ من الحق والصواب طريقاً له في آيات الصفات</a:t>
            </a:r>
            <a:endParaRPr lang="tr-TR" sz="3400" dirty="0"/>
          </a:p>
        </p:txBody>
      </p:sp>
      <p:sp>
        <p:nvSpPr>
          <p:cNvPr id="3" name="Başlık 2"/>
          <p:cNvSpPr>
            <a:spLocks noGrp="1"/>
          </p:cNvSpPr>
          <p:nvPr>
            <p:ph type="title"/>
          </p:nvPr>
        </p:nvSpPr>
        <p:spPr>
          <a:xfrm>
            <a:off x="688490" y="432370"/>
            <a:ext cx="7756263" cy="1054250"/>
          </a:xfrm>
        </p:spPr>
        <p:txBody>
          <a:bodyPr/>
          <a:lstStyle/>
          <a:p>
            <a:pPr marL="0" indent="0"/>
            <a:r>
              <a:rPr lang="ar-SA" sz="3400" u="sng" dirty="0"/>
              <a:t>مميزات تفسير ابن كثير</a:t>
            </a:r>
            <a:r>
              <a:rPr lang="tr-TR" sz="2400" u="sng" dirty="0"/>
              <a:t/>
            </a:r>
            <a:br>
              <a:rPr lang="tr-TR" sz="2400" u="sng" dirty="0"/>
            </a:br>
            <a:r>
              <a:rPr lang="ar-SA" sz="2400" dirty="0"/>
              <a:t>تميز تفسير إبن كثير بعدة </a:t>
            </a:r>
            <a:r>
              <a:rPr lang="ar-SA" sz="2400" dirty="0" smtClean="0"/>
              <a:t>خصائص </a:t>
            </a:r>
            <a:r>
              <a:rPr lang="ar-SA" sz="2400" dirty="0"/>
              <a:t>منها</a:t>
            </a:r>
            <a:r>
              <a:rPr lang="ar-SA" sz="2400" dirty="0" smtClean="0"/>
              <a:t>:</a:t>
            </a:r>
            <a:endParaRPr lang="tr-TR" sz="2400" dirty="0"/>
          </a:p>
        </p:txBody>
      </p:sp>
    </p:spTree>
    <p:extLst>
      <p:ext uri="{BB962C8B-B14F-4D97-AF65-F5344CB8AC3E}">
        <p14:creationId xmlns:p14="http://schemas.microsoft.com/office/powerpoint/2010/main" val="33836652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878904"/>
            <a:ext cx="9143999" cy="4979098"/>
          </a:xfrm>
        </p:spPr>
        <p:txBody>
          <a:bodyPr>
            <a:noAutofit/>
          </a:bodyPr>
          <a:lstStyle/>
          <a:p>
            <a:pPr marL="0" indent="0" algn="ctr">
              <a:buNone/>
            </a:pPr>
            <a:r>
              <a:rPr lang="ar-SA" sz="2900" dirty="0"/>
              <a:t>من هنا شرع </a:t>
            </a:r>
            <a:r>
              <a:rPr lang="ar-SA" sz="2800" b="1" dirty="0"/>
              <a:t>ٱللَّهُ </a:t>
            </a:r>
            <a:r>
              <a:rPr lang="ar-SA" sz="2900" dirty="0" smtClean="0"/>
              <a:t>تبارك </a:t>
            </a:r>
            <a:r>
              <a:rPr lang="ar-SA" sz="2900" dirty="0"/>
              <a:t>وتعالى في ذكر قصة موسى، وكيف كان ابتداء الوحي إليه، وتكليمه إياه، وذلك بعد ما قضى موسى الأجل الذي كان بينه وبين صهره في رعاية الغنم، وسار بأهله قيل قاصداً بلاد مصر بعد ما طالت الغيبة عنها أكثر من عشر سنين، ومعه زوجته، فأضل الطريق، وكانت ليلة شاتية، ونزل منزلاً بين شعاب وجبال في برد وشتاء وسحاب وظلام وضباب، وجعل يقدح بزند معه ليوري ناراً كما جرت له العادة به، فجعل لا يقدح شيئاً، ولا يخرج منه شرر ولا شيء، فبينا هو كذلك، إذ آنس من جانب الطور ناراً، أي ظهرت له نار من جانب الجبل الذي هناك عن يمينه، فقال لأهله يبشرهم { إِنِّىۤ ءَانَسْتُ نَاراً لَّعَلِّىۤ آتِيكُمْ مِّنْهَا بِقَبَسٍ } أي شهاب من نار. وفي الآية الأخرى</a:t>
            </a:r>
            <a:r>
              <a:rPr lang="ar-SA" sz="2900" b="1" dirty="0"/>
              <a:t>{ أَوْ جَذْوَةٍ مِنَ ٱلْنَّارِ }</a:t>
            </a:r>
            <a:r>
              <a:rPr lang="ar-SA" sz="2900" dirty="0"/>
              <a:t> القصص 29 وهي الجمر الذي معه لهب</a:t>
            </a:r>
            <a:r>
              <a:rPr lang="ar-SA" sz="2900" b="1" dirty="0"/>
              <a:t>{ لَّعَلَّكُمْ تَصْطَلُونَ }</a:t>
            </a:r>
            <a:r>
              <a:rPr lang="ar-SA" sz="2900" dirty="0"/>
              <a:t> القصص 29 دل على وجود البرد</a:t>
            </a:r>
            <a:r>
              <a:rPr lang="ar-SA" sz="2900" dirty="0" smtClean="0"/>
              <a:t>.</a:t>
            </a:r>
            <a:endParaRPr lang="tr-TR" sz="2900" dirty="0"/>
          </a:p>
        </p:txBody>
      </p:sp>
      <p:sp>
        <p:nvSpPr>
          <p:cNvPr id="3" name="Başlık 2"/>
          <p:cNvSpPr>
            <a:spLocks noGrp="1"/>
          </p:cNvSpPr>
          <p:nvPr>
            <p:ph type="title"/>
          </p:nvPr>
        </p:nvSpPr>
        <p:spPr>
          <a:xfrm>
            <a:off x="-1" y="0"/>
            <a:ext cx="9144000" cy="1878904"/>
          </a:xfrm>
        </p:spPr>
        <p:txBody>
          <a:bodyPr/>
          <a:lstStyle/>
          <a:p>
            <a:r>
              <a:rPr lang="ar-SA" sz="2600" b="1" u="sng" dirty="0" smtClean="0"/>
              <a:t>من </a:t>
            </a:r>
            <a:r>
              <a:rPr lang="ar-SA" sz="2600" b="1" u="sng" dirty="0"/>
              <a:t>تفسير ابن كثير</a:t>
            </a:r>
            <a:r>
              <a:rPr lang="tr-TR" sz="2600" dirty="0" smtClean="0"/>
              <a:t/>
            </a:r>
            <a:br>
              <a:rPr lang="tr-TR" sz="2600" dirty="0" smtClean="0"/>
            </a:br>
            <a:r>
              <a:rPr lang="ar-SA" sz="2600" dirty="0"/>
              <a:t>اِذْ رَاٰ نَارًا فَقَالَ لِاَهْلِهِ امْكُثُٓوا اِنّ۪ٓي اٰنَسْتُ نَارًا لَعَلّ۪ٓي اٰت۪يكُمْ مِنْهَا بِقَبَسٍ اَوْ اَجِدُ عَلَى النَّارِ هُدًى ﴿10﴾ فَلَمَّٓا اَتٰيهَا نُودِيَ يَا مُوسٰى ﴿11﴾ اِنّ۪ٓي اَنَا۬ رَبُّكَ فَاخْلَعْ نَعْلَيْكَۚ اِنَّكَ بِالْوَادِ الْمُقَدَّسِ طُوًىۜ ﴿12﴾ وَاَنَا اخْتَرْتُكَ فَاسْتَمِعْ لِمَا يُوحٰى ﴿13﴾</a:t>
            </a:r>
            <a:endParaRPr lang="tr-TR" sz="2600" dirty="0"/>
          </a:p>
        </p:txBody>
      </p:sp>
    </p:spTree>
    <p:extLst>
      <p:ext uri="{BB962C8B-B14F-4D97-AF65-F5344CB8AC3E}">
        <p14:creationId xmlns:p14="http://schemas.microsoft.com/office/powerpoint/2010/main" val="10820951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091846"/>
            <a:ext cx="9143999" cy="4766155"/>
          </a:xfrm>
        </p:spPr>
        <p:txBody>
          <a:bodyPr>
            <a:noAutofit/>
          </a:bodyPr>
          <a:lstStyle/>
          <a:p>
            <a:pPr marL="0" indent="0" algn="ctr">
              <a:buNone/>
            </a:pPr>
            <a:r>
              <a:rPr lang="ar-SA" sz="3100" dirty="0" smtClean="0"/>
              <a:t>وقوله </a:t>
            </a:r>
            <a:r>
              <a:rPr lang="ar-SA" sz="3100" dirty="0"/>
              <a:t>{ بِقَبَسٍ } دل على وجود الظلام، وقوله { أَوْ أَجِدُ عَلَى ٱلنَّارِ هُدًى } أي من يهديني الطريق، دل على أنه قد تاه عن الطريق، كما قال الثوري عن أبي سعيد الأعور عن عكرمة عن ابن عباس في قوله { أَوْ أَجِدُ عَلَى ٱلنَّارِ هُدًى } قال من يهديني إلى الطريق، وكانوا </a:t>
            </a:r>
            <a:r>
              <a:rPr lang="ar-SA" sz="3100" dirty="0" smtClean="0"/>
              <a:t>شاتين،وضلوا </a:t>
            </a:r>
            <a:r>
              <a:rPr lang="ar-SA" sz="3100" dirty="0"/>
              <a:t>الطريق، فلما رأى النار قال إن لم أجد أحداً يهديني إلى الطريق أتيتكم بنار </a:t>
            </a:r>
            <a:r>
              <a:rPr lang="ar-SA" sz="2800" dirty="0" smtClean="0"/>
              <a:t>توقدون</a:t>
            </a:r>
            <a:r>
              <a:rPr lang="tr-TR" sz="2800" dirty="0" smtClean="0"/>
              <a:t> </a:t>
            </a:r>
            <a:r>
              <a:rPr lang="ar-SA" sz="2800" dirty="0" smtClean="0"/>
              <a:t>بها.</a:t>
            </a:r>
          </a:p>
          <a:p>
            <a:pPr marL="0" indent="0" algn="ctr">
              <a:buNone/>
            </a:pPr>
            <a:r>
              <a:rPr lang="ar-SA" sz="3100" dirty="0"/>
              <a:t>قول تعالى { فَلَمَّآ أَتَاهَا } أي النار، واقترب منها، { نُودِىَ يٰمُوسَىٰ } وفي الآية الأخرى</a:t>
            </a:r>
            <a:r>
              <a:rPr lang="ar-SA" sz="3100" b="1" dirty="0"/>
              <a:t>{ نُودِىَ مِن شَاطِىءِ ٱلْوَادِى ٱلأَيْمَنِ فِى ٱلْبُقْعَةِ ٱلْمُبَارَكَةِ مِنَ ٱلشَّجَرَةِ أَن يٰمُوسَىٰ إِنِّىۤ أَنَا ٱللَّهُ }</a:t>
            </a:r>
            <a:r>
              <a:rPr lang="ar-SA" sz="3100" dirty="0"/>
              <a:t> القصص 30 وقال ههنا { إِنِّىۤ أَنَاْ رَبُّكَ } أي الذي يكلمك ويخاطبك { فَٱخْلَعْ نَعْلَيْكَ }</a:t>
            </a:r>
            <a:endParaRPr lang="tr-TR" sz="3100" dirty="0"/>
          </a:p>
        </p:txBody>
      </p:sp>
      <p:sp>
        <p:nvSpPr>
          <p:cNvPr id="3" name="Başlık 2"/>
          <p:cNvSpPr>
            <a:spLocks noGrp="1"/>
          </p:cNvSpPr>
          <p:nvPr>
            <p:ph type="title"/>
          </p:nvPr>
        </p:nvSpPr>
        <p:spPr>
          <a:xfrm>
            <a:off x="-1" y="0"/>
            <a:ext cx="9144000" cy="538619"/>
          </a:xfrm>
        </p:spPr>
        <p:txBody>
          <a:bodyPr/>
          <a:lstStyle/>
          <a:p>
            <a:endParaRPr lang="tr-TR" sz="1800" dirty="0"/>
          </a:p>
        </p:txBody>
      </p:sp>
    </p:spTree>
    <p:extLst>
      <p:ext uri="{BB962C8B-B14F-4D97-AF65-F5344CB8AC3E}">
        <p14:creationId xmlns:p14="http://schemas.microsoft.com/office/powerpoint/2010/main" val="5024432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87079"/>
            <a:ext cx="9143999" cy="6570920"/>
          </a:xfrm>
        </p:spPr>
        <p:txBody>
          <a:bodyPr>
            <a:noAutofit/>
          </a:bodyPr>
          <a:lstStyle/>
          <a:p>
            <a:pPr marL="0" indent="0" algn="ctr">
              <a:buNone/>
            </a:pPr>
            <a:r>
              <a:rPr lang="ar-SA" sz="3600" dirty="0" smtClean="0">
                <a:solidFill>
                  <a:srgbClr val="FF0000"/>
                </a:solidFill>
              </a:rPr>
              <a:t>فَاخْلَعْ نَعْلَيْكَ </a:t>
            </a:r>
            <a:r>
              <a:rPr lang="ar-SA" sz="3600" dirty="0">
                <a:solidFill>
                  <a:srgbClr val="FF0000"/>
                </a:solidFill>
              </a:rPr>
              <a:t>اِنَّكَ بِالْوَادِ الْمُقَدَّسِ </a:t>
            </a:r>
            <a:r>
              <a:rPr lang="ar-SA" sz="3600" dirty="0" smtClean="0">
                <a:solidFill>
                  <a:srgbClr val="FF0000"/>
                </a:solidFill>
              </a:rPr>
              <a:t>طُوًى </a:t>
            </a:r>
            <a:endParaRPr lang="tr-TR" sz="3300" dirty="0" smtClean="0">
              <a:solidFill>
                <a:srgbClr val="FF0000"/>
              </a:solidFill>
            </a:endParaRPr>
          </a:p>
          <a:p>
            <a:pPr marL="0" indent="0" algn="ctr">
              <a:buNone/>
            </a:pPr>
            <a:r>
              <a:rPr lang="ar-SA" sz="3300" dirty="0" smtClean="0"/>
              <a:t>قال </a:t>
            </a:r>
            <a:r>
              <a:rPr lang="ar-SA" sz="3300" dirty="0"/>
              <a:t>علي بن أبي طالب وأبو ذر وأبو أيوب وغير واحد من </a:t>
            </a:r>
            <a:r>
              <a:rPr lang="ar-SA" sz="3300" dirty="0" smtClean="0"/>
              <a:t>السلف كانتا </a:t>
            </a:r>
            <a:r>
              <a:rPr lang="ar-SA" sz="3300" dirty="0"/>
              <a:t>من جلد حمار غير ذكي، وقيل إنما أمره بخلع نعليه تعظيماً للبقعة. وقال سعيد بن جبير كما يؤمر الرجل أن يخلع نعليه إذا أراد أن يدخل الكعبة، وقيل ليطأ الأرض المقدسة بقدميه حافياً غير منتعل، وقيل غير ذلك، والله أعلم. وقوله { طُوًى } قال علي بن أبي طلحة عن ابن عباس هو اسم للوادي، وكذا قال غير واحد، فعلى هذا يكون عطف بيان، وقيل عبارة عن الأمر بالوطء بقدميه، وقيل لأنه قدس مرتين، وطوى له البركة وكررت، والأول أصح كقوله</a:t>
            </a:r>
            <a:r>
              <a:rPr lang="ar-SA" sz="3300" b="1" dirty="0"/>
              <a:t>{ إِذْ نَادَاهُ رَبُّهُ بِٱلْوَادِ ٱلْمُقَدَّسِ طُوىً }</a:t>
            </a:r>
            <a:r>
              <a:rPr lang="ar-SA" sz="3300" dirty="0"/>
              <a:t> النازعات 16.</a:t>
            </a:r>
            <a:endParaRPr lang="tr-TR" sz="3300" dirty="0"/>
          </a:p>
        </p:txBody>
      </p:sp>
    </p:spTree>
    <p:extLst>
      <p:ext uri="{BB962C8B-B14F-4D97-AF65-F5344CB8AC3E}">
        <p14:creationId xmlns:p14="http://schemas.microsoft.com/office/powerpoint/2010/main" val="36372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609600"/>
            <a:ext cx="8648700" cy="2286000"/>
          </a:xfrm>
        </p:spPr>
        <p:txBody>
          <a:bodyPr/>
          <a:lstStyle/>
          <a:p>
            <a:r>
              <a:rPr lang="tr-TR" sz="1600" dirty="0" smtClean="0">
                <a:solidFill>
                  <a:srgbClr val="00B0F0"/>
                </a:solidFill>
              </a:rPr>
              <a:t/>
            </a:r>
            <a:br>
              <a:rPr lang="tr-TR" sz="1600" dirty="0" smtClean="0">
                <a:solidFill>
                  <a:srgbClr val="00B0F0"/>
                </a:solidFill>
              </a:rPr>
            </a:br>
            <a:r>
              <a:rPr lang="ar-SA" sz="4000" dirty="0" smtClean="0">
                <a:solidFill>
                  <a:srgbClr val="00B0F0"/>
                </a:solidFill>
              </a:rPr>
              <a:t>إسرائيليات</a:t>
            </a:r>
            <a:r>
              <a:rPr lang="tr-TR" sz="4000" dirty="0" smtClean="0">
                <a:solidFill>
                  <a:srgbClr val="7030A0"/>
                </a:solidFill>
              </a:rPr>
              <a:t/>
            </a:r>
            <a:br>
              <a:rPr lang="tr-TR" sz="4000" dirty="0" smtClean="0">
                <a:solidFill>
                  <a:srgbClr val="7030A0"/>
                </a:solidFill>
              </a:rPr>
            </a:br>
            <a:r>
              <a:rPr lang="ar-SA" sz="2400" b="1" dirty="0"/>
              <a:t>تفسير ابن </a:t>
            </a:r>
            <a:r>
              <a:rPr lang="ar-SA" sz="2400" b="1" dirty="0" smtClean="0"/>
              <a:t>كثير</a:t>
            </a:r>
            <a:r>
              <a:rPr lang="tr-TR" sz="2400" b="1" dirty="0"/>
              <a:t> </a:t>
            </a:r>
            <a:r>
              <a:rPr lang="tr-TR" sz="1400" dirty="0" smtClean="0"/>
              <a:t>s.138</a:t>
            </a:r>
            <a:endParaRPr lang="tr-TR" sz="1400" dirty="0">
              <a:solidFill>
                <a:srgbClr val="7030A0"/>
              </a:solidFill>
            </a:endParaRPr>
          </a:p>
        </p:txBody>
      </p:sp>
      <p:sp>
        <p:nvSpPr>
          <p:cNvPr id="3" name="Metin Yer Tutucusu 2"/>
          <p:cNvSpPr>
            <a:spLocks noGrp="1"/>
          </p:cNvSpPr>
          <p:nvPr>
            <p:ph type="body" idx="1"/>
          </p:nvPr>
        </p:nvSpPr>
        <p:spPr>
          <a:xfrm>
            <a:off x="261098" y="4514850"/>
            <a:ext cx="8616202" cy="2343150"/>
          </a:xfrm>
        </p:spPr>
        <p:txBody>
          <a:bodyPr>
            <a:noAutofit/>
          </a:bodyPr>
          <a:lstStyle/>
          <a:p>
            <a:pPr algn="r"/>
            <a:endParaRPr lang="tr-TR" sz="4000" dirty="0" smtClean="0"/>
          </a:p>
        </p:txBody>
      </p:sp>
    </p:spTree>
    <p:extLst>
      <p:ext uri="{BB962C8B-B14F-4D97-AF65-F5344CB8AC3E}">
        <p14:creationId xmlns:p14="http://schemas.microsoft.com/office/powerpoint/2010/main" val="8049611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162838" y="1565753"/>
            <a:ext cx="8805797" cy="5173250"/>
          </a:xfrm>
        </p:spPr>
        <p:txBody>
          <a:bodyPr>
            <a:normAutofit fontScale="92500"/>
          </a:bodyPr>
          <a:lstStyle/>
          <a:p>
            <a:pPr marL="0" indent="0" algn="r">
              <a:buNone/>
            </a:pPr>
            <a:r>
              <a:rPr lang="ar-SA" b="1" dirty="0" smtClean="0"/>
              <a:t>إسرائيليا </a:t>
            </a:r>
            <a:r>
              <a:rPr lang="ar-SA" b="1" dirty="0"/>
              <a:t>ت معناه </a:t>
            </a:r>
            <a:r>
              <a:rPr lang="ar-SA" b="1" dirty="0" smtClean="0"/>
              <a:t>لغة</a:t>
            </a:r>
            <a:endParaRPr lang="tr-TR" b="1" dirty="0" smtClean="0"/>
          </a:p>
          <a:p>
            <a:pPr marL="0" indent="0" algn="r">
              <a:buNone/>
            </a:pPr>
            <a:r>
              <a:rPr lang="ar-SA" dirty="0"/>
              <a:t>الإسرائيل : </a:t>
            </a:r>
            <a:r>
              <a:rPr lang="ar-SA" dirty="0" smtClean="0"/>
              <a:t>لقب يعقوب بن إسحاق عليهما السلام {كُلُّ الطَّعَامِ كَانَ حِلاًّ لِبَنِي </a:t>
            </a:r>
            <a:r>
              <a:rPr lang="ar-SA" b="1" dirty="0" smtClean="0"/>
              <a:t>إِسْرَائِيلَ </a:t>
            </a:r>
            <a:r>
              <a:rPr lang="ar-SA" dirty="0" smtClean="0"/>
              <a:t>إلاَّ مَا حَرَّمَ </a:t>
            </a:r>
            <a:r>
              <a:rPr lang="ar-SA" b="1" dirty="0" smtClean="0"/>
              <a:t>إِسْرَائِيلُ </a:t>
            </a:r>
            <a:r>
              <a:rPr lang="ar-SA" dirty="0" smtClean="0"/>
              <a:t>عَلَى نَفْسِهِ}</a:t>
            </a:r>
            <a:endParaRPr lang="tr-TR" dirty="0" smtClean="0"/>
          </a:p>
          <a:p>
            <a:pPr marL="0" indent="0" algn="r">
              <a:buNone/>
            </a:pPr>
            <a:r>
              <a:rPr lang="ar-SA" dirty="0"/>
              <a:t>الإسرائيلي : منسوب الي اسرائيل</a:t>
            </a:r>
            <a:endParaRPr lang="tr-TR" dirty="0"/>
          </a:p>
          <a:p>
            <a:pPr marL="0" indent="0" algn="r">
              <a:buNone/>
            </a:pPr>
            <a:endParaRPr lang="tr-TR" sz="1400" dirty="0" smtClean="0"/>
          </a:p>
          <a:p>
            <a:pPr marL="0" indent="0" algn="r">
              <a:buNone/>
            </a:pPr>
            <a:r>
              <a:rPr lang="ar-SA" b="1" dirty="0"/>
              <a:t>الإسرائيليا </a:t>
            </a:r>
            <a:r>
              <a:rPr lang="ar-SA" b="1" dirty="0" smtClean="0"/>
              <a:t>ت معناه اصطلاحا : </a:t>
            </a:r>
          </a:p>
          <a:p>
            <a:pPr marL="0" indent="0" algn="r">
              <a:buNone/>
            </a:pPr>
            <a:r>
              <a:rPr lang="ar-SA" sz="3000" dirty="0" smtClean="0"/>
              <a:t>الإسرائيليات الأخبار المنقولة عن اليهود و عن الملل اخري في كتب التَّفسير والتَّاريخ وغيرهما.</a:t>
            </a:r>
            <a:endParaRPr lang="tr-TR" sz="3000" dirty="0" smtClean="0"/>
          </a:p>
          <a:p>
            <a:pPr marL="0" indent="0" algn="r">
              <a:buNone/>
            </a:pPr>
            <a:r>
              <a:rPr lang="ar-SA" sz="3000" dirty="0">
                <a:solidFill>
                  <a:schemeClr val="tx1"/>
                </a:solidFill>
              </a:rPr>
              <a:t>الإسرائيليات هي مجموعة من القصص والتفسيرات لقصص وأحكام </a:t>
            </a:r>
            <a:r>
              <a:rPr lang="ar-SA" sz="3000" dirty="0" smtClean="0">
                <a:solidFill>
                  <a:schemeClr val="tx1"/>
                </a:solidFill>
              </a:rPr>
              <a:t>القرآن</a:t>
            </a:r>
            <a:r>
              <a:rPr lang="tr-TR" sz="3000" dirty="0" smtClean="0"/>
              <a:t>–</a:t>
            </a:r>
          </a:p>
          <a:p>
            <a:pPr marL="0" indent="0" algn="r">
              <a:buNone/>
            </a:pPr>
            <a:endParaRPr lang="tr-TR" sz="1700" u="sng" dirty="0" smtClean="0">
              <a:solidFill>
                <a:schemeClr val="tx1"/>
              </a:solidFill>
            </a:endParaRPr>
          </a:p>
          <a:p>
            <a:pPr marL="0" indent="0" algn="r">
              <a:buNone/>
            </a:pPr>
            <a:r>
              <a:rPr lang="ar-SA" sz="3000" u="sng" dirty="0" smtClean="0">
                <a:solidFill>
                  <a:schemeClr val="tx1"/>
                </a:solidFill>
              </a:rPr>
              <a:t>وسبب </a:t>
            </a:r>
            <a:r>
              <a:rPr lang="ar-SA" sz="3000" u="sng" dirty="0">
                <a:solidFill>
                  <a:schemeClr val="tx1"/>
                </a:solidFill>
              </a:rPr>
              <a:t>تسميتها بذلك</a:t>
            </a:r>
            <a:r>
              <a:rPr lang="ar-SA" sz="3000" dirty="0">
                <a:solidFill>
                  <a:schemeClr val="tx1"/>
                </a:solidFill>
              </a:rPr>
              <a:t> </a:t>
            </a:r>
            <a:r>
              <a:rPr lang="ar-SA" sz="3000" dirty="0" smtClean="0">
                <a:solidFill>
                  <a:schemeClr val="tx1"/>
                </a:solidFill>
              </a:rPr>
              <a:t>: </a:t>
            </a:r>
            <a:r>
              <a:rPr lang="ar-SA" sz="3000" b="1" dirty="0">
                <a:solidFill>
                  <a:srgbClr val="7030A0"/>
                </a:solidFill>
              </a:rPr>
              <a:t>إما </a:t>
            </a:r>
            <a:r>
              <a:rPr lang="ar-SA" sz="3000" dirty="0">
                <a:solidFill>
                  <a:schemeClr val="tx1"/>
                </a:solidFill>
              </a:rPr>
              <a:t>نظراً إلى الأصل يعني من بني اسرائيل او من </a:t>
            </a:r>
            <a:r>
              <a:rPr lang="ar-SA" sz="3000" dirty="0" smtClean="0">
                <a:solidFill>
                  <a:schemeClr val="tx1"/>
                </a:solidFill>
              </a:rPr>
              <a:t>اليهود</a:t>
            </a:r>
            <a:endParaRPr lang="tr-TR" sz="3000" dirty="0" smtClean="0">
              <a:solidFill>
                <a:schemeClr val="tx1"/>
              </a:solidFill>
            </a:endParaRPr>
          </a:p>
          <a:p>
            <a:pPr marL="0" indent="0" algn="r">
              <a:buNone/>
            </a:pPr>
            <a:r>
              <a:rPr lang="ar-SA" sz="3000" dirty="0" smtClean="0">
                <a:solidFill>
                  <a:schemeClr val="tx1"/>
                </a:solidFill>
              </a:rPr>
              <a:t> </a:t>
            </a:r>
            <a:r>
              <a:rPr lang="ar-SA" sz="3000" b="1" dirty="0">
                <a:solidFill>
                  <a:srgbClr val="7030A0"/>
                </a:solidFill>
              </a:rPr>
              <a:t>وإما</a:t>
            </a:r>
            <a:r>
              <a:rPr lang="ar-SA" sz="3000" dirty="0">
                <a:solidFill>
                  <a:schemeClr val="tx1"/>
                </a:solidFill>
              </a:rPr>
              <a:t> للتغليب فإن أكثر الأخبار منقول عن اليهود وإما لأمر آخر</a:t>
            </a:r>
            <a:endParaRPr lang="tr-TR" sz="3000" dirty="0"/>
          </a:p>
        </p:txBody>
      </p:sp>
      <p:sp>
        <p:nvSpPr>
          <p:cNvPr id="2" name="Başlık 1"/>
          <p:cNvSpPr>
            <a:spLocks noGrp="1"/>
          </p:cNvSpPr>
          <p:nvPr>
            <p:ph type="title"/>
          </p:nvPr>
        </p:nvSpPr>
        <p:spPr>
          <a:xfrm>
            <a:off x="1052186" y="113178"/>
            <a:ext cx="6676373" cy="751118"/>
          </a:xfrm>
        </p:spPr>
        <p:txBody>
          <a:bodyPr/>
          <a:lstStyle/>
          <a:p>
            <a:r>
              <a:rPr lang="ar-SA" sz="3600" dirty="0"/>
              <a:t>معنا الإسرائيليا ت </a:t>
            </a:r>
            <a:r>
              <a:rPr lang="ar-SA" sz="3600" dirty="0" smtClean="0"/>
              <a:t>لغة </a:t>
            </a:r>
            <a:r>
              <a:rPr lang="ar-SA" sz="3600" dirty="0"/>
              <a:t>و </a:t>
            </a:r>
            <a:r>
              <a:rPr lang="ar-SA" sz="3600" dirty="0" smtClean="0"/>
              <a:t>اصطلاحا</a:t>
            </a:r>
            <a:endParaRPr lang="tr-TR" sz="3600" dirty="0"/>
          </a:p>
        </p:txBody>
      </p:sp>
    </p:spTree>
    <p:extLst>
      <p:ext uri="{BB962C8B-B14F-4D97-AF65-F5344CB8AC3E}">
        <p14:creationId xmlns:p14="http://schemas.microsoft.com/office/powerpoint/2010/main" val="167411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46364" y="374073"/>
            <a:ext cx="8098389" cy="765795"/>
          </a:xfrm>
        </p:spPr>
        <p:txBody>
          <a:bodyPr/>
          <a:lstStyle/>
          <a:p>
            <a:endParaRPr lang="tr-TR" sz="3000" dirty="0">
              <a:solidFill>
                <a:schemeClr val="tx1"/>
              </a:solidFill>
            </a:endParaRPr>
          </a:p>
        </p:txBody>
      </p:sp>
      <p:sp>
        <p:nvSpPr>
          <p:cNvPr id="2" name="İçerik Yer Tutucusu 1"/>
          <p:cNvSpPr>
            <a:spLocks noGrp="1"/>
          </p:cNvSpPr>
          <p:nvPr>
            <p:ph type="body" idx="1"/>
          </p:nvPr>
        </p:nvSpPr>
        <p:spPr>
          <a:xfrm>
            <a:off x="438411" y="1390389"/>
            <a:ext cx="8269653" cy="5029461"/>
          </a:xfrm>
        </p:spPr>
        <p:txBody>
          <a:bodyPr>
            <a:normAutofit fontScale="62500" lnSpcReduction="20000"/>
          </a:bodyPr>
          <a:lstStyle/>
          <a:p>
            <a:pPr marL="0" indent="0" algn="r" rtl="1">
              <a:buNone/>
            </a:pPr>
            <a:r>
              <a:rPr lang="ar-SA" sz="4800" dirty="0"/>
              <a:t>وقد دخل الكثير من الإسرائيليات إلى كتب </a:t>
            </a:r>
            <a:r>
              <a:rPr lang="ar-SA" sz="4800" dirty="0" smtClean="0"/>
              <a:t>التفسير </a:t>
            </a:r>
            <a:r>
              <a:rPr lang="ar-SA" sz="4800" dirty="0"/>
              <a:t>عن طريق اليهود الذين اعتنقوا الإسلام في مرحلة مبكرة مثل </a:t>
            </a:r>
            <a:endParaRPr lang="tr-TR" sz="4800" dirty="0" smtClean="0"/>
          </a:p>
          <a:p>
            <a:pPr marL="0" indent="0" algn="r" rtl="1">
              <a:buNone/>
            </a:pPr>
            <a:r>
              <a:rPr lang="ar-SA" sz="4800" dirty="0" smtClean="0"/>
              <a:t>كعب </a:t>
            </a:r>
            <a:r>
              <a:rPr lang="ar-SA" sz="4800" dirty="0"/>
              <a:t>الأحبار </a:t>
            </a:r>
            <a:endParaRPr lang="tr-TR" sz="4800" dirty="0" smtClean="0"/>
          </a:p>
          <a:p>
            <a:pPr marL="0" indent="0" algn="r" rtl="1">
              <a:buNone/>
            </a:pPr>
            <a:r>
              <a:rPr lang="ar-SA" sz="4800" dirty="0" smtClean="0"/>
              <a:t>وهب </a:t>
            </a:r>
            <a:r>
              <a:rPr lang="ar-SA" sz="4800" dirty="0"/>
              <a:t>بن </a:t>
            </a:r>
            <a:r>
              <a:rPr lang="ar-SA" sz="4800" dirty="0" smtClean="0"/>
              <a:t>منبه</a:t>
            </a:r>
            <a:endParaRPr lang="tr-TR" sz="4800" dirty="0" smtClean="0"/>
          </a:p>
          <a:p>
            <a:pPr algn="r"/>
            <a:r>
              <a:rPr lang="ar-SA" sz="4800" dirty="0" smtClean="0"/>
              <a:t>عبد </a:t>
            </a:r>
            <a:r>
              <a:rPr lang="ar-SA" sz="4800" dirty="0"/>
              <a:t>الملك بن جريج</a:t>
            </a:r>
            <a:endParaRPr lang="tr-TR" sz="4800" dirty="0"/>
          </a:p>
          <a:p>
            <a:pPr algn="r"/>
            <a:r>
              <a:rPr lang="ar-SA" sz="4800" dirty="0"/>
              <a:t>محمد بن السائب الكلْبي </a:t>
            </a:r>
            <a:endParaRPr lang="tr-TR" sz="4800" dirty="0"/>
          </a:p>
          <a:p>
            <a:pPr algn="r"/>
            <a:r>
              <a:rPr lang="ar-SA" sz="4800" dirty="0"/>
              <a:t>وكذلك الكتب التي تنْقُل الإسرائيليات ولا تبيِّن صِدْقَها أو كَذِبَها، كتفْسير الثَّعْلبي، وكتابه العرائس وتفسير الخازن.</a:t>
            </a:r>
            <a:endParaRPr lang="tr-TR" sz="4800" dirty="0"/>
          </a:p>
          <a:p>
            <a:pPr marL="0" indent="0" algn="r" rtl="1">
              <a:buNone/>
            </a:pPr>
            <a:r>
              <a:rPr lang="ar-SA" sz="4800" dirty="0" smtClean="0"/>
              <a:t>ولكن </a:t>
            </a:r>
            <a:r>
              <a:rPr lang="ar-SA" sz="4800" dirty="0"/>
              <a:t>بعد فترة لم يَعُد اليهود الذين أسلموا وحدهم مصدر الإسرائيليات فكثير من المفسرين المسلمين كانوا يعودون بأنفسهم إلى الكتب الدينية اليهودية لتفسـير القصص. </a:t>
            </a:r>
            <a:endParaRPr lang="tr-TR" sz="4800" dirty="0"/>
          </a:p>
        </p:txBody>
      </p:sp>
    </p:spTree>
    <p:extLst>
      <p:ext uri="{BB962C8B-B14F-4D97-AF65-F5344CB8AC3E}">
        <p14:creationId xmlns:p14="http://schemas.microsoft.com/office/powerpoint/2010/main" val="3649378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42900" y="323850"/>
            <a:ext cx="8401050" cy="2983021"/>
          </a:xfrm>
        </p:spPr>
        <p:txBody>
          <a:bodyPr/>
          <a:lstStyle/>
          <a:p>
            <a:r>
              <a:rPr lang="ar-SA" sz="3200" dirty="0" smtClean="0">
                <a:solidFill>
                  <a:schemeClr val="tx1"/>
                </a:solidFill>
              </a:rPr>
              <a:t>كتب </a:t>
            </a:r>
            <a:r>
              <a:rPr lang="ar-SA" sz="3200" dirty="0">
                <a:solidFill>
                  <a:schemeClr val="tx1"/>
                </a:solidFill>
              </a:rPr>
              <a:t>التفسير من عهد مقاتل بن سليمان</a:t>
            </a:r>
            <a:r>
              <a:rPr lang="ar-SA" sz="3200" dirty="0" smtClean="0">
                <a:solidFill>
                  <a:schemeClr val="tx1"/>
                </a:solidFill>
              </a:rPr>
              <a:t> </a:t>
            </a:r>
            <a:r>
              <a:rPr lang="ar-SA" sz="3200" dirty="0">
                <a:solidFill>
                  <a:schemeClr val="tx1"/>
                </a:solidFill>
              </a:rPr>
              <a:t>إلى اليوم لا يكاد يخلو </a:t>
            </a:r>
            <a:r>
              <a:rPr lang="ar-SA" sz="3200" dirty="0" smtClean="0">
                <a:solidFill>
                  <a:schemeClr val="tx1"/>
                </a:solidFill>
              </a:rPr>
              <a:t>تفسير </a:t>
            </a:r>
            <a:r>
              <a:rPr lang="ar-SA" sz="3200" dirty="0">
                <a:solidFill>
                  <a:schemeClr val="tx1"/>
                </a:solidFill>
              </a:rPr>
              <a:t>من إسرائيليات إلا أنها متفاوتة قلة وكثرة. </a:t>
            </a:r>
            <a:r>
              <a:rPr lang="ar-SA" sz="3200" dirty="0" smtClean="0">
                <a:solidFill>
                  <a:schemeClr val="tx1"/>
                </a:solidFill>
              </a:rPr>
              <a:t>هناك </a:t>
            </a:r>
            <a:r>
              <a:rPr lang="ar-SA" sz="3200" dirty="0">
                <a:solidFill>
                  <a:schemeClr val="tx1"/>
                </a:solidFill>
              </a:rPr>
              <a:t>مفسرون وقفوا من هذه الروايات موقف الناقد المنكر وبخاصة المتأخرين منهم </a:t>
            </a:r>
            <a:r>
              <a:rPr lang="ar-SA" sz="3200" dirty="0" smtClean="0">
                <a:solidFill>
                  <a:schemeClr val="tx1"/>
                </a:solidFill>
              </a:rPr>
              <a:t> </a:t>
            </a:r>
            <a:r>
              <a:rPr lang="ar-SA" sz="3200" dirty="0">
                <a:solidFill>
                  <a:schemeClr val="tx1"/>
                </a:solidFill>
              </a:rPr>
              <a:t>لهم الإطلاع على أسفار أهل الكتاب بعد أن ترجمت وعرفوا ما فيها من تهافت وتحريف وتغيير إلا أن هذا لم يكن شاملاً وإن الناقدين أنفسهم رووا كثيراً منها في مناسبات كثيرة</a:t>
            </a:r>
            <a:r>
              <a:rPr lang="ar-SA" sz="3200" dirty="0" smtClean="0">
                <a:solidFill>
                  <a:schemeClr val="tx1"/>
                </a:solidFill>
              </a:rPr>
              <a:t>.</a:t>
            </a:r>
            <a:endParaRPr lang="tr-TR" sz="3200" dirty="0">
              <a:solidFill>
                <a:schemeClr val="tx1"/>
              </a:solidFill>
            </a:endParaRPr>
          </a:p>
        </p:txBody>
      </p:sp>
      <p:sp>
        <p:nvSpPr>
          <p:cNvPr id="4" name="Metin Yer Tutucusu 3"/>
          <p:cNvSpPr>
            <a:spLocks noGrp="1"/>
          </p:cNvSpPr>
          <p:nvPr>
            <p:ph type="body" idx="1"/>
          </p:nvPr>
        </p:nvSpPr>
        <p:spPr>
          <a:xfrm>
            <a:off x="432548" y="3745282"/>
            <a:ext cx="8311402" cy="2731718"/>
          </a:xfrm>
        </p:spPr>
        <p:txBody>
          <a:bodyPr>
            <a:normAutofit/>
          </a:bodyPr>
          <a:lstStyle/>
          <a:p>
            <a:r>
              <a:rPr lang="ar-SA" sz="3300" dirty="0"/>
              <a:t>أورد ابن خلدون في مقدمته أسباب الاستكثار من المرويات الإسرائيلية فقال : وقد جمع المتقدمون </a:t>
            </a:r>
            <a:r>
              <a:rPr lang="ar-SA" sz="3300" dirty="0" smtClean="0"/>
              <a:t>التفسير </a:t>
            </a:r>
            <a:r>
              <a:rPr lang="ar-SA" sz="3300" dirty="0"/>
              <a:t>النقلي </a:t>
            </a:r>
            <a:r>
              <a:rPr lang="ar-SA" sz="3300" dirty="0" smtClean="0"/>
              <a:t>إلا </a:t>
            </a:r>
            <a:r>
              <a:rPr lang="ar-SA" sz="3300" dirty="0"/>
              <a:t>أن كتبهم ومنقولاتهم تشتمل على الغث </a:t>
            </a:r>
            <a:r>
              <a:rPr lang="ar-SA" sz="3300" dirty="0" smtClean="0"/>
              <a:t>والسمين </a:t>
            </a:r>
            <a:r>
              <a:rPr lang="ar-SA" sz="3300" dirty="0"/>
              <a:t>والمقبول والمردود ؛ والسبب في ذلك أن العرب لم يكونوا أهل كتاب ولا علم ، وإنما غلبت عليهم البداوة </a:t>
            </a:r>
            <a:r>
              <a:rPr lang="ar-SA" sz="3300" dirty="0" smtClean="0"/>
              <a:t>والأمية</a:t>
            </a:r>
            <a:endParaRPr lang="tr-TR" sz="3300" dirty="0"/>
          </a:p>
        </p:txBody>
      </p:sp>
    </p:spTree>
    <p:extLst>
      <p:ext uri="{BB962C8B-B14F-4D97-AF65-F5344CB8AC3E}">
        <p14:creationId xmlns:p14="http://schemas.microsoft.com/office/powerpoint/2010/main" val="189078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0" y="1885950"/>
            <a:ext cx="9144000" cy="4950218"/>
          </a:xfrm>
        </p:spPr>
        <p:txBody>
          <a:bodyPr>
            <a:noAutofit/>
          </a:bodyPr>
          <a:lstStyle/>
          <a:p>
            <a:pPr marL="0" indent="0" algn="r">
              <a:buNone/>
            </a:pPr>
            <a:r>
              <a:rPr lang="ar-SA" sz="3700" b="1" dirty="0" smtClean="0">
                <a:solidFill>
                  <a:srgbClr val="002060"/>
                </a:solidFill>
              </a:rPr>
              <a:t>أ-</a:t>
            </a:r>
            <a:r>
              <a:rPr lang="ar-SA" sz="3700" dirty="0" smtClean="0"/>
              <a:t> </a:t>
            </a:r>
            <a:r>
              <a:rPr lang="ar-SA" sz="3700" dirty="0"/>
              <a:t>فمنهم من أكثر منها مقرونة بأسانيدها ، ورأي أنه بذكر أسانيدها خرج من عهدتها ،مثل ابن جرير الطبري.</a:t>
            </a:r>
            <a:br>
              <a:rPr lang="ar-SA" sz="3700" dirty="0"/>
            </a:br>
            <a:r>
              <a:rPr lang="ar-SA" sz="3700" b="1" dirty="0"/>
              <a:t>ب-</a:t>
            </a:r>
            <a:r>
              <a:rPr lang="ar-SA" sz="3700" dirty="0"/>
              <a:t> ومنهم من أكثر منها ، وجردها من الأسانيد غالبا ، فكان </a:t>
            </a:r>
            <a:r>
              <a:rPr lang="ar-SA" sz="3700" u="sng" dirty="0"/>
              <a:t>حاطب ليل</a:t>
            </a:r>
            <a:r>
              <a:rPr lang="ar-SA" sz="3700" dirty="0"/>
              <a:t> مثل </a:t>
            </a:r>
            <a:r>
              <a:rPr lang="ar-SA" sz="3700" dirty="0" smtClean="0"/>
              <a:t>البغوي</a:t>
            </a:r>
            <a:r>
              <a:rPr lang="ar-SA" sz="3700" dirty="0"/>
              <a:t> </a:t>
            </a:r>
            <a:r>
              <a:rPr lang="ar-SA" sz="3700" dirty="0" smtClean="0"/>
              <a:t>والثعلبي </a:t>
            </a:r>
            <a:endParaRPr lang="tr-TR" sz="3700" dirty="0"/>
          </a:p>
          <a:p>
            <a:pPr marL="0" indent="0" algn="r">
              <a:buNone/>
            </a:pPr>
            <a:r>
              <a:rPr lang="ar-SA" sz="3700" dirty="0"/>
              <a:t>والثعلبي إنه حاطب ليل ينقل ما وجد في كتب التفسير من صحيح وضعيف وموضوع.</a:t>
            </a:r>
            <a:br>
              <a:rPr lang="ar-SA" sz="3700" dirty="0"/>
            </a:br>
            <a:r>
              <a:rPr lang="ar-SA" sz="3700" b="1" dirty="0"/>
              <a:t>ج-</a:t>
            </a:r>
            <a:r>
              <a:rPr lang="ar-SA" sz="3700" dirty="0"/>
              <a:t> ومنهم من ذكر كثيرا منها وتعقب البعض مما ذكره بالتضعيف أو الإنكار مثل ابن </a:t>
            </a:r>
            <a:r>
              <a:rPr lang="ar-SA" sz="3700" dirty="0" smtClean="0"/>
              <a:t>كثير.</a:t>
            </a:r>
            <a:endParaRPr lang="tr-TR" sz="3700" dirty="0"/>
          </a:p>
        </p:txBody>
      </p:sp>
      <p:sp>
        <p:nvSpPr>
          <p:cNvPr id="4" name="Başlık 3"/>
          <p:cNvSpPr>
            <a:spLocks noGrp="1"/>
          </p:cNvSpPr>
          <p:nvPr>
            <p:ph type="title"/>
          </p:nvPr>
        </p:nvSpPr>
        <p:spPr>
          <a:xfrm>
            <a:off x="338204" y="375780"/>
            <a:ext cx="8668010" cy="1139869"/>
          </a:xfrm>
        </p:spPr>
        <p:txBody>
          <a:bodyPr/>
          <a:lstStyle/>
          <a:p>
            <a:r>
              <a:rPr lang="ar-SA" sz="2800" dirty="0"/>
              <a:t>ولقد اختلفت موقف العلماء ولا سيما المفسرون من هذه الإسرائيليات على اربعة أنحاء :</a:t>
            </a:r>
            <a:endParaRPr lang="tr-TR" sz="2800" dirty="0"/>
          </a:p>
        </p:txBody>
      </p:sp>
    </p:spTree>
    <p:extLst>
      <p:ext uri="{BB962C8B-B14F-4D97-AF65-F5344CB8AC3E}">
        <p14:creationId xmlns:p14="http://schemas.microsoft.com/office/powerpoint/2010/main" val="666544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00417" y="2248347"/>
            <a:ext cx="8562584" cy="4609653"/>
          </a:xfrm>
        </p:spPr>
        <p:txBody>
          <a:bodyPr>
            <a:normAutofit fontScale="92500" lnSpcReduction="20000"/>
          </a:bodyPr>
          <a:lstStyle/>
          <a:p>
            <a:pPr marL="0" indent="0" algn="r">
              <a:buNone/>
            </a:pPr>
            <a:r>
              <a:rPr lang="ar-SA" sz="3800" b="1" dirty="0"/>
              <a:t>د-</a:t>
            </a:r>
            <a:r>
              <a:rPr lang="ar-SA" sz="3800" dirty="0"/>
              <a:t> ومنهم من بالغ في ردها ولم يذكر منها شيئا يجعله تفسيرا للقرآن كمحمد رشيد </a:t>
            </a:r>
            <a:r>
              <a:rPr lang="ar-SA" sz="3800" dirty="0" smtClean="0"/>
              <a:t>رضا</a:t>
            </a:r>
            <a:endParaRPr lang="tr-TR" sz="3800" dirty="0" smtClean="0"/>
          </a:p>
          <a:p>
            <a:pPr marL="0" indent="0" algn="r">
              <a:buNone/>
            </a:pPr>
            <a:r>
              <a:rPr lang="ar-SA" sz="4000" dirty="0" smtClean="0"/>
              <a:t>و الشوكاني (ت </a:t>
            </a:r>
            <a:r>
              <a:rPr lang="ar-SA" sz="4000" dirty="0"/>
              <a:t>1250هـ) وهو من المفسرين المعاصرين يمتاز تفسيره عن غيره بقلة الإسرائيليات بل لا تكاد توجد فيه إلا للرد عليها, بل </a:t>
            </a:r>
            <a:r>
              <a:rPr lang="ar-SA" sz="4000" dirty="0" smtClean="0"/>
              <a:t>كان </a:t>
            </a:r>
            <a:r>
              <a:rPr lang="ar-SA" sz="4000" dirty="0"/>
              <a:t>من أشد المفسرين انتقاداً </a:t>
            </a:r>
            <a:r>
              <a:rPr lang="ar-SA" sz="4000" dirty="0" smtClean="0"/>
              <a:t>للإسرائيليات.</a:t>
            </a:r>
            <a:r>
              <a:rPr lang="ar-SA" sz="4000" dirty="0"/>
              <a:t/>
            </a:r>
            <a:br>
              <a:rPr lang="ar-SA" sz="4000" dirty="0"/>
            </a:br>
            <a:r>
              <a:rPr lang="ar-SA" sz="4000" dirty="0" smtClean="0"/>
              <a:t>والألوسي (ت 1270هـ) </a:t>
            </a:r>
            <a:r>
              <a:rPr lang="ar-SA" sz="4000" dirty="0"/>
              <a:t>يمحص </a:t>
            </a:r>
            <a:r>
              <a:rPr lang="ar-SA" sz="4000" dirty="0" smtClean="0"/>
              <a:t>الروايات </a:t>
            </a:r>
            <a:r>
              <a:rPr lang="ar-SA" sz="4000" dirty="0"/>
              <a:t>ويدقق فيه </a:t>
            </a:r>
            <a:r>
              <a:rPr lang="ar-SA" sz="4000" dirty="0" smtClean="0"/>
              <a:t>الأخبارفيرفض </a:t>
            </a:r>
            <a:r>
              <a:rPr lang="ar-SA" sz="4000" dirty="0"/>
              <a:t>الإسرائيليات رفضاً </a:t>
            </a:r>
            <a:r>
              <a:rPr lang="ar-SA" sz="4000" dirty="0" smtClean="0"/>
              <a:t>باتاً.</a:t>
            </a:r>
            <a:r>
              <a:rPr lang="ar-SA" sz="4000" dirty="0"/>
              <a:t> </a:t>
            </a:r>
            <a:endParaRPr lang="tr-TR" sz="4000" dirty="0" smtClean="0"/>
          </a:p>
          <a:p>
            <a:pPr marL="0" indent="0" algn="r">
              <a:buNone/>
            </a:pPr>
            <a:endParaRPr lang="tr-TR" sz="2600" b="1" dirty="0" smtClean="0"/>
          </a:p>
          <a:p>
            <a:pPr marL="0" indent="0" algn="r">
              <a:buNone/>
            </a:pPr>
            <a:r>
              <a:rPr lang="ar-SA" sz="2600" b="1" dirty="0" smtClean="0"/>
              <a:t>مَحَصَ</a:t>
            </a:r>
            <a:r>
              <a:rPr lang="ar-SA" sz="2600" dirty="0"/>
              <a:t> الذَّهَبَ بِالنَّارِ : صَفّاهُ بِالنَّارِ وَأَزَالَ مِنْهُ كُلَّ مَا خالَطَهُ مِنْ شَوْبٍ</a:t>
            </a:r>
          </a:p>
          <a:p>
            <a:pPr marL="0" indent="0" algn="r">
              <a:buNone/>
            </a:pPr>
            <a:endParaRPr lang="tr-TR" sz="3800" dirty="0"/>
          </a:p>
        </p:txBody>
      </p:sp>
      <p:sp>
        <p:nvSpPr>
          <p:cNvPr id="3" name="Başlık 2"/>
          <p:cNvSpPr>
            <a:spLocks noGrp="1"/>
          </p:cNvSpPr>
          <p:nvPr>
            <p:ph type="title"/>
          </p:nvPr>
        </p:nvSpPr>
        <p:spPr/>
        <p:txBody>
          <a:bodyPr/>
          <a:lstStyle/>
          <a:p>
            <a:endParaRPr lang="tr-TR" sz="1500" dirty="0"/>
          </a:p>
        </p:txBody>
      </p:sp>
    </p:spTree>
    <p:extLst>
      <p:ext uri="{BB962C8B-B14F-4D97-AF65-F5344CB8AC3E}">
        <p14:creationId xmlns:p14="http://schemas.microsoft.com/office/powerpoint/2010/main" val="25779802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3447" y="2029216"/>
            <a:ext cx="9130553" cy="4722313"/>
          </a:xfrm>
        </p:spPr>
        <p:txBody>
          <a:bodyPr>
            <a:normAutofit lnSpcReduction="10000"/>
          </a:bodyPr>
          <a:lstStyle/>
          <a:p>
            <a:pPr marL="0" indent="0" algn="r">
              <a:buNone/>
            </a:pPr>
            <a:r>
              <a:rPr lang="ar-SA" b="1" dirty="0"/>
              <a:t>الأول : مقبول</a:t>
            </a:r>
            <a:r>
              <a:rPr lang="ar-SA" dirty="0"/>
              <a:t> : وهو ما علم صحته بالنقل الصحيح عن رسول </a:t>
            </a:r>
            <a:r>
              <a:rPr lang="ar-SA" dirty="0" smtClean="0"/>
              <a:t>الله، </a:t>
            </a:r>
            <a:r>
              <a:rPr lang="ar-SA" dirty="0"/>
              <a:t>وذلك كتعيين اسم </a:t>
            </a:r>
            <a:r>
              <a:rPr lang="ar-SA" dirty="0" smtClean="0"/>
              <a:t>الخضر، </a:t>
            </a:r>
            <a:r>
              <a:rPr lang="ar-SA" dirty="0"/>
              <a:t>إذ ورد فيه حديث صحيح عند </a:t>
            </a:r>
            <a:r>
              <a:rPr lang="ar-SA" dirty="0" smtClean="0"/>
              <a:t>البخاري</a:t>
            </a:r>
            <a:endParaRPr lang="tr-TR" dirty="0" smtClean="0"/>
          </a:p>
          <a:p>
            <a:pPr marL="0" indent="0" algn="r">
              <a:buNone/>
            </a:pPr>
            <a:r>
              <a:rPr lang="ar-SA" b="1" dirty="0"/>
              <a:t>والثاني : مسكوت عنه</a:t>
            </a:r>
            <a:r>
              <a:rPr lang="ar-SA" dirty="0"/>
              <a:t>: وهو ما لم يعلم صحته ولا كذبه ، وهذا القسم تجوز حكايته للعظة والعبرة ، ولا نؤمن بصدقه ولا كذبه امتثالا لأمر رسول الله </a:t>
            </a:r>
            <a:r>
              <a:rPr lang="ar-SA" dirty="0" smtClean="0">
                <a:solidFill>
                  <a:srgbClr val="FFC000"/>
                </a:solidFill>
              </a:rPr>
              <a:t>صعلم</a:t>
            </a:r>
            <a:r>
              <a:rPr lang="ar-SA" dirty="0" smtClean="0"/>
              <a:t> </a:t>
            </a:r>
            <a:r>
              <a:rPr lang="ar-SA" dirty="0"/>
              <a:t>عَنْ أَبِي هُرَيْرَةَ ، قَالَ:كَانَ أَهْلُ الْكِتَابِ يَقْرَؤُونَ التَّوْرَاةَ بِالْعِبْرَانِيَّةِ ، وَيُفَسِّرُونَهَا بِالْعَرَبِيَّةِ لأَهْلِ الإِسْلاَمِ ، فَقَالَ رَسُولُ اللهِ </a:t>
            </a:r>
            <a:r>
              <a:rPr lang="ar-SA" dirty="0" smtClean="0"/>
              <a:t>: </a:t>
            </a:r>
            <a:r>
              <a:rPr lang="ar-SA" dirty="0"/>
              <a:t>لاَ تُصَدِّقُوا أَهْلَ الْكِتَابِ وَلاَ </a:t>
            </a:r>
            <a:r>
              <a:rPr lang="ar-SA" dirty="0" smtClean="0"/>
              <a:t>تُكَذِّبُوهُمْ </a:t>
            </a:r>
            <a:r>
              <a:rPr lang="ar-SA" dirty="0"/>
              <a:t>وَقُولُوا </a:t>
            </a:r>
            <a:r>
              <a:rPr lang="ar-SA" dirty="0" smtClean="0"/>
              <a:t>:(</a:t>
            </a:r>
            <a:r>
              <a:rPr lang="ar-SA" dirty="0"/>
              <a:t>آمَنَّا بِاللهِ وَمَا أُنْزِلَ إِلَيْنَا وَمَا أُنْزِلَ إِلَيْكُمْ) </a:t>
            </a:r>
            <a:r>
              <a:rPr lang="ar-SA" dirty="0" smtClean="0"/>
              <a:t>الآيَةَ. أخرجه البخاري</a:t>
            </a:r>
            <a:endParaRPr lang="tr-TR" dirty="0" smtClean="0"/>
          </a:p>
          <a:p>
            <a:pPr marL="0" indent="0" algn="r">
              <a:buNone/>
            </a:pPr>
            <a:r>
              <a:rPr lang="ar-SA" dirty="0" smtClean="0"/>
              <a:t>قَالَ </a:t>
            </a:r>
            <a:r>
              <a:rPr lang="ar-SA" dirty="0"/>
              <a:t>رَسُولُ اللهِ : </a:t>
            </a:r>
            <a:r>
              <a:rPr lang="ar-SA" dirty="0" smtClean="0"/>
              <a:t>حَدِّثُوا عَنْ بَنِى إِسْرَائِيلَ وَلاَ حَرَجَ</a:t>
            </a:r>
            <a:endParaRPr lang="tr-TR" dirty="0" smtClean="0"/>
          </a:p>
          <a:p>
            <a:pPr marL="0" indent="0" algn="r">
              <a:buNone/>
            </a:pPr>
            <a:r>
              <a:rPr lang="ar-SA" b="1" dirty="0"/>
              <a:t>والثالث : مرفوض</a:t>
            </a:r>
            <a:r>
              <a:rPr lang="ar-SA" dirty="0"/>
              <a:t>: وهو ما علم كذبه لتناقضه مع الاسلام أو مخالفته للعقل </a:t>
            </a:r>
            <a:r>
              <a:rPr lang="ar-SA" dirty="0" smtClean="0"/>
              <a:t>ولا </a:t>
            </a:r>
            <a:r>
              <a:rPr lang="ar-SA" dirty="0"/>
              <a:t>يصح تصديقه ولا قبوله ولا روايته ، وإذا رواه المفسر في تفسيره وجب عليه بيانه.</a:t>
            </a:r>
            <a:br>
              <a:rPr lang="ar-SA" dirty="0"/>
            </a:br>
            <a:r>
              <a:rPr lang="ar-SA" dirty="0"/>
              <a:t>ذَكر ابن كثير في مقدمة تفسيره حديثَ "حدِّثوا عن بني إسرائيل ولا حَرَجَ" ثم قال : ولكن هذه </a:t>
            </a:r>
            <a:r>
              <a:rPr lang="ar-SA" dirty="0" smtClean="0"/>
              <a:t>الأحاديث </a:t>
            </a:r>
            <a:r>
              <a:rPr lang="ar-SA" dirty="0"/>
              <a:t>الإسرائيلية تُذكر للاستشهاد لا للاعتضاد.</a:t>
            </a:r>
            <a:endParaRPr lang="tr-TR" dirty="0"/>
          </a:p>
          <a:p>
            <a:pPr marL="0" indent="0" algn="r">
              <a:buNone/>
            </a:pPr>
            <a:r>
              <a:rPr lang="tr-TR" sz="1600" dirty="0" smtClean="0"/>
              <a:t>(</a:t>
            </a:r>
            <a:r>
              <a:rPr lang="ar-SA" sz="1600" dirty="0"/>
              <a:t>تفسير ابن كثير : 1/31</a:t>
            </a:r>
            <a:r>
              <a:rPr lang="tr-TR" sz="1600" dirty="0"/>
              <a:t>)</a:t>
            </a:r>
          </a:p>
        </p:txBody>
      </p:sp>
      <p:sp>
        <p:nvSpPr>
          <p:cNvPr id="3" name="Başlık 2"/>
          <p:cNvSpPr>
            <a:spLocks noGrp="1"/>
          </p:cNvSpPr>
          <p:nvPr>
            <p:ph type="title"/>
          </p:nvPr>
        </p:nvSpPr>
        <p:spPr>
          <a:xfrm>
            <a:off x="304800" y="171449"/>
            <a:ext cx="8667750" cy="1607247"/>
          </a:xfrm>
        </p:spPr>
        <p:txBody>
          <a:bodyPr/>
          <a:lstStyle/>
          <a:p>
            <a:r>
              <a:rPr lang="ar-SA" sz="3600" u="sng" dirty="0"/>
              <a:t>حكم رواية </a:t>
            </a:r>
            <a:r>
              <a:rPr lang="ar-SA" sz="3600" u="sng" dirty="0" smtClean="0"/>
              <a:t>الإسرائيليات</a:t>
            </a:r>
            <a:r>
              <a:rPr lang="tr-TR" sz="3600" u="sng" dirty="0" smtClean="0"/>
              <a:t/>
            </a:r>
            <a:br>
              <a:rPr lang="tr-TR" sz="3600" u="sng" dirty="0" smtClean="0"/>
            </a:br>
            <a:r>
              <a:rPr lang="tr-TR" sz="1200" dirty="0" smtClean="0"/>
              <a:t/>
            </a:r>
            <a:br>
              <a:rPr lang="tr-TR" sz="1200" dirty="0" smtClean="0"/>
            </a:br>
            <a:r>
              <a:rPr lang="ar-SA" sz="3000" dirty="0" smtClean="0"/>
              <a:t>ولذا </a:t>
            </a:r>
            <a:r>
              <a:rPr lang="ar-SA" sz="3000" dirty="0"/>
              <a:t>فقد قسم العلماء حكم رواية الإسرائيليات إلى ثلاثة </a:t>
            </a:r>
            <a:r>
              <a:rPr lang="ar-SA" sz="3000" dirty="0" smtClean="0"/>
              <a:t>أقسام</a:t>
            </a:r>
            <a:endParaRPr lang="tr-TR" sz="3000" dirty="0"/>
          </a:p>
        </p:txBody>
      </p:sp>
    </p:spTree>
    <p:extLst>
      <p:ext uri="{BB962C8B-B14F-4D97-AF65-F5344CB8AC3E}">
        <p14:creationId xmlns:p14="http://schemas.microsoft.com/office/powerpoint/2010/main" val="1403114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76197" y="2354893"/>
            <a:ext cx="8016658" cy="4045907"/>
          </a:xfrm>
        </p:spPr>
        <p:txBody>
          <a:bodyPr>
            <a:normAutofit/>
          </a:bodyPr>
          <a:lstStyle/>
          <a:p>
            <a:pPr marL="0" indent="0" algn="ctr">
              <a:buNone/>
            </a:pPr>
            <a:r>
              <a:rPr lang="ar-SA" sz="3400" dirty="0"/>
              <a:t>كما يَذكرون في مثل أسماء أصحاب الكهف ولون كلبهم وعِدّتهم، وعصا موسى من أيِّ شجر </a:t>
            </a:r>
            <a:r>
              <a:rPr lang="ar-SA" sz="3400" dirty="0" smtClean="0"/>
              <a:t>كانت </a:t>
            </a:r>
            <a:r>
              <a:rPr lang="ar-SA" sz="3400" dirty="0"/>
              <a:t>وأسماء الطيور التي أحياها الله لإبراهيم، وتعيين البعض الذي ضُرِبَ به القتيلُ من البقرة، ونوع الشجرة التي كلَّم الله منها موسى إلى غير ذلك مما أبهمه الله </a:t>
            </a:r>
            <a:r>
              <a:rPr lang="ar-SA" sz="3400" dirty="0" smtClean="0"/>
              <a:t>في </a:t>
            </a:r>
            <a:r>
              <a:rPr lang="ar-SA" sz="3400" dirty="0"/>
              <a:t>القرآن، مما لا فائدة في تعيينه تعود على المكلفين في دنياهم ولا دينهم. </a:t>
            </a:r>
            <a:endParaRPr lang="tr-TR" sz="3400" dirty="0" smtClean="0"/>
          </a:p>
          <a:p>
            <a:pPr marL="0" indent="0">
              <a:buNone/>
            </a:pPr>
            <a:r>
              <a:rPr lang="tr-TR" sz="1600" dirty="0"/>
              <a:t>(</a:t>
            </a:r>
            <a:r>
              <a:rPr lang="ar-SA" sz="1600" dirty="0"/>
              <a:t>تفسير ابن كثير : 1/31</a:t>
            </a:r>
            <a:r>
              <a:rPr lang="tr-TR" sz="1600" dirty="0"/>
              <a:t>)</a:t>
            </a:r>
          </a:p>
        </p:txBody>
      </p:sp>
      <p:sp>
        <p:nvSpPr>
          <p:cNvPr id="3" name="Başlık 2"/>
          <p:cNvSpPr>
            <a:spLocks noGrp="1"/>
          </p:cNvSpPr>
          <p:nvPr>
            <p:ph type="title"/>
          </p:nvPr>
        </p:nvSpPr>
        <p:spPr>
          <a:xfrm>
            <a:off x="318656" y="207818"/>
            <a:ext cx="8126098" cy="1416588"/>
          </a:xfrm>
        </p:spPr>
        <p:txBody>
          <a:bodyPr/>
          <a:lstStyle/>
          <a:p>
            <a:r>
              <a:rPr lang="ar-SA" sz="3000" dirty="0"/>
              <a:t>وقد كان </a:t>
            </a:r>
            <a:r>
              <a:rPr lang="ar-SA" sz="3000" dirty="0" smtClean="0"/>
              <a:t>لهذه الإسرائيليات </a:t>
            </a:r>
            <a:r>
              <a:rPr lang="ar-SA" sz="3000" dirty="0"/>
              <a:t>أثر سيء في </a:t>
            </a:r>
            <a:r>
              <a:rPr lang="ar-SA" sz="3000" dirty="0" smtClean="0"/>
              <a:t>التفسير </a:t>
            </a:r>
            <a:br>
              <a:rPr lang="ar-SA" sz="3000" dirty="0" smtClean="0"/>
            </a:br>
            <a:r>
              <a:rPr lang="ar-SA" sz="3000" dirty="0" smtClean="0"/>
              <a:t>إذ </a:t>
            </a:r>
            <a:r>
              <a:rPr lang="ar-SA" sz="3000" dirty="0"/>
              <a:t>أدخلت فيه كثيرا من القصص الخيالي والأخبار </a:t>
            </a:r>
            <a:r>
              <a:rPr lang="ar-SA" sz="3000" dirty="0" smtClean="0"/>
              <a:t>المكذوبة</a:t>
            </a:r>
            <a:endParaRPr lang="tr-TR" sz="3000" dirty="0"/>
          </a:p>
        </p:txBody>
      </p:sp>
    </p:spTree>
    <p:extLst>
      <p:ext uri="{BB962C8B-B14F-4D97-AF65-F5344CB8AC3E}">
        <p14:creationId xmlns:p14="http://schemas.microsoft.com/office/powerpoint/2010/main" val="6145220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10843</TotalTime>
  <Words>1174</Words>
  <Application>Microsoft Office PowerPoint</Application>
  <PresentationFormat>Ekran Gösterisi (4:3)</PresentationFormat>
  <Paragraphs>60</Paragraphs>
  <Slides>16</Slides>
  <Notes>1</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2_Hardcover</vt:lpstr>
      <vt:lpstr>A.Ü. İlahiyat Fakültesi 1. Sınıf  Tefsir Tarihi ve Usulü  تاريخ التفسير وأصوله</vt:lpstr>
      <vt:lpstr> إسرائيليات تفسير ابن كثير s.138</vt:lpstr>
      <vt:lpstr>معنا الإسرائيليا ت لغة و اصطلاحا</vt:lpstr>
      <vt:lpstr>PowerPoint Sunusu</vt:lpstr>
      <vt:lpstr>كتب التفسير من عهد مقاتل بن سليمان إلى اليوم لا يكاد يخلو تفسير من إسرائيليات إلا أنها متفاوتة قلة وكثرة. هناك مفسرون وقفوا من هذه الروايات موقف الناقد المنكر وبخاصة المتأخرين منهم  لهم الإطلاع على أسفار أهل الكتاب بعد أن ترجمت وعرفوا ما فيها من تهافت وتحريف وتغيير إلا أن هذا لم يكن شاملاً وإن الناقدين أنفسهم رووا كثيراً منها في مناسبات كثيرة.</vt:lpstr>
      <vt:lpstr>ولقد اختلفت موقف العلماء ولا سيما المفسرون من هذه الإسرائيليات على اربعة أنحاء :</vt:lpstr>
      <vt:lpstr>PowerPoint Sunusu</vt:lpstr>
      <vt:lpstr>حكم رواية الإسرائيليات  ولذا فقد قسم العلماء حكم رواية الإسرائيليات إلى ثلاثة أقسام</vt:lpstr>
      <vt:lpstr>وقد كان لهذه الإسرائيليات أثر سيء في التفسير  إذ أدخلت فيه كثيرا من القصص الخيالي والأخبار المكذوبة</vt:lpstr>
      <vt:lpstr>تفسير ابن كثير و خصائصه</vt:lpstr>
      <vt:lpstr>حياة ابن كثير</vt:lpstr>
      <vt:lpstr>تتلمذ ابن كثير على أيدي العديدِ من العلماءِ ومن أبرزهم: الحافظُ يوسف المزّي. الحافظ الذهبيّ، أبو عبدُ الله محمد بن أحمد‏.‏ أحمد بن تيمية.‏ الشيخُ ابن الشُّحنة، أبو العبّاس أحمد الحجّار. تتلمذ على يدي الإمامِ ابن كثير العديد من التلاميذ، ومن هؤلاء: الإمامُ الحافظُ علاء الدين، شرفُ الدين مسعود الأنطاكيّ النحويّ. الإمام الجزريّ، محمد بن إسماعيل بن كثير،‏ ابن أبي العزّ.  المصنّفات للإمامِ ابن كثير  تفسيرِ القرآنِ العظيم كتابُ طبقاتِ الفقهاءِ كتابُ البداية والنهاية كتابُ اختصار علومِ الحديثِ كتابُ التكميل في معرفةِ الثقاتِ والضعفاءِ والمجاهيلِ كتابُ تخريجِ أحاديث مختصر ابن الحاجب</vt:lpstr>
      <vt:lpstr>مميزات تفسير ابن كثير تميز تفسير إبن كثير بعدة خصائص منها:</vt:lpstr>
      <vt:lpstr>من تفسير ابن كثير اِذْ رَاٰ نَارًا فَقَالَ لِاَهْلِهِ امْكُثُٓوا اِنّ۪ٓي اٰنَسْتُ نَارًا لَعَلّ۪ٓي اٰت۪يكُمْ مِنْهَا بِقَبَسٍ اَوْ اَجِدُ عَلَى النَّارِ هُدًى ﴿10﴾ فَلَمَّٓا اَتٰيهَا نُودِيَ يَا مُوسٰى ﴿11﴾ اِنّ۪ٓي اَنَا۬ رَبُّكَ فَاخْلَعْ نَعْلَيْكَۚ اِنَّكَ بِالْوَادِ الْمُقَدَّسِ طُوًىۜ ﴿12﴾ وَاَنَا اخْتَرْتُكَ فَاسْتَمِعْ لِمَا يُوحٰى ﴿13﴾</vt:lpstr>
      <vt:lpstr>PowerPoint Sunusu</vt:lpstr>
      <vt:lpstr>PowerPoint Sunusu</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565</cp:revision>
  <cp:lastPrinted>2016-03-08T11:30:58Z</cp:lastPrinted>
  <dcterms:created xsi:type="dcterms:W3CDTF">2014-10-29T07:48:48Z</dcterms:created>
  <dcterms:modified xsi:type="dcterms:W3CDTF">2020-11-16T11:55:22Z</dcterms:modified>
</cp:coreProperties>
</file>