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89" r:id="rId3"/>
  </p:sldMasterIdLst>
  <p:notesMasterIdLst>
    <p:notesMasterId r:id="rId14"/>
  </p:notesMasterIdLst>
  <p:handoutMasterIdLst>
    <p:handoutMasterId r:id="rId15"/>
  </p:handoutMasterIdLst>
  <p:sldIdLst>
    <p:sldId id="668" r:id="rId4"/>
    <p:sldId id="710" r:id="rId5"/>
    <p:sldId id="712" r:id="rId6"/>
    <p:sldId id="713" r:id="rId7"/>
    <p:sldId id="714" r:id="rId8"/>
    <p:sldId id="715" r:id="rId9"/>
    <p:sldId id="716" r:id="rId10"/>
    <p:sldId id="717" r:id="rId11"/>
    <p:sldId id="718" r:id="rId12"/>
    <p:sldId id="711" r:id="rId13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03FAE"/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173" autoAdjust="0"/>
    <p:restoredTop sz="94660"/>
  </p:normalViewPr>
  <p:slideViewPr>
    <p:cSldViewPr snapToGrid="0">
      <p:cViewPr varScale="1">
        <p:scale>
          <a:sx n="86" d="100"/>
          <a:sy n="86" d="100"/>
        </p:scale>
        <p:origin x="1692" y="96"/>
      </p:cViewPr>
      <p:guideLst>
        <p:guide orient="horz" pos="2160"/>
        <p:guide pos="2857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339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EB3403-51FA-4010-975A-92E4C2B0B2A1}" type="datetimeFigureOut">
              <a:rPr lang="tr-TR" smtClean="0"/>
              <a:t>27.02.2020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25271F-2A3F-44CE-9661-3F380E12CB3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52078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100">
                <a:solidFill>
                  <a:schemeClr val="tx2"/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2/27/2020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0348" y="213719"/>
            <a:ext cx="6781800" cy="1600200"/>
          </a:xfrm>
        </p:spPr>
        <p:txBody>
          <a:bodyPr>
            <a:normAutofit/>
          </a:bodyPr>
          <a:lstStyle>
            <a:lvl1pPr algn="ctr">
              <a:defRPr lang="tr-TR" sz="1800" b="1" kern="12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003703"/>
            <a:ext cx="7543800" cy="3886200"/>
          </a:xfrm>
        </p:spPr>
        <p:txBody>
          <a:bodyPr/>
          <a:lstStyle>
            <a:lvl1pPr marL="205740" indent="-205740">
              <a:buClrTx/>
              <a:buFont typeface="Wingdings" panose="05000000000000000000" pitchFamily="2" charset="2"/>
              <a:buChar char="Ø"/>
              <a:defRPr sz="1500">
                <a:solidFill>
                  <a:schemeClr val="tx1"/>
                </a:solidFill>
              </a:defRPr>
            </a:lvl1pPr>
            <a:lvl2pPr marL="445770" indent="-20574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2pPr>
            <a:lvl3pPr marL="65151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3pPr>
            <a:lvl4pPr marL="85725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028700" indent="-17145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2/27/2020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2/27/2020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 smtClean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2/27/2020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dirty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dirty="0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181988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22005629"/>
      </p:ext>
    </p:extLst>
  </p:cSld>
  <p:clrMapOvr>
    <a:masterClrMapping/>
  </p:clrMapOvr>
  <p:hf sldNum="0"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66800" y="1981200"/>
            <a:ext cx="7543800" cy="4114800"/>
          </a:xfrm>
          <a:prstGeom prst="rect">
            <a:avLst/>
          </a:prstGeom>
        </p:spPr>
        <p:txBody>
          <a:bodyPr/>
          <a:lstStyle>
            <a:lvl1pPr marL="1714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5143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8572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2001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543050" indent="-171450">
              <a:buClr>
                <a:srgbClr val="000099"/>
              </a:buClr>
              <a:buFont typeface="Wingdings" panose="05000000000000000000" pitchFamily="2" charset="2"/>
              <a:buChar char="q"/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tr-TR" dirty="0" smtClean="0"/>
              <a:t>Asıl metin stillerini düzenle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>
          <a:xfrm>
            <a:off x="10668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5600" y="6248400"/>
            <a:ext cx="1905000" cy="4572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68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4050" b="0" cap="all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651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100" b="0"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1800"/>
            </a:lvl1pPr>
            <a:lvl2pPr>
              <a:defRPr sz="165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1575">
                <a:solidFill>
                  <a:schemeClr val="tx2"/>
                </a:solidFill>
              </a:defRPr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405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3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9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2/27/2020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 smtClean="0"/>
              <a:t>Prof. Dr. Harun TANRIVERMİŞ, Yrd. Doç. Dr. Yeşim ALİEFENDİOĞLU Ekonomi I 2016-2017 Güz Dönemi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685800" rtl="0" eaLnBrk="1" latinLnBrk="0" hangingPunct="1">
        <a:spcBef>
          <a:spcPct val="0"/>
        </a:spcBef>
        <a:buNone/>
        <a:defRPr sz="405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0574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445770" indent="-20574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50" kern="1200">
          <a:solidFill>
            <a:schemeClr val="tx2"/>
          </a:solidFill>
          <a:latin typeface="+mn-lt"/>
          <a:ea typeface="+mn-ea"/>
          <a:cs typeface="+mn-cs"/>
        </a:defRPr>
      </a:lvl2pPr>
      <a:lvl3pPr marL="65151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500" kern="1200">
          <a:solidFill>
            <a:schemeClr val="tx2"/>
          </a:solidFill>
          <a:latin typeface="+mn-lt"/>
          <a:ea typeface="+mn-ea"/>
          <a:cs typeface="+mn-cs"/>
        </a:defRPr>
      </a:lvl3pPr>
      <a:lvl4pPr marL="85725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>
          <a:solidFill>
            <a:schemeClr val="tx2"/>
          </a:solidFill>
          <a:latin typeface="+mn-lt"/>
          <a:ea typeface="+mn-ea"/>
          <a:cs typeface="+mn-cs"/>
        </a:defRPr>
      </a:lvl4pPr>
      <a:lvl5pPr marL="102870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5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23444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426464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64592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1851660" indent="-171450" algn="l" defTabSz="6858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9112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15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3429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685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0287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15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171450" indent="-171450" algn="l" rtl="0" eaLnBrk="1" fontAlgn="base" hangingPunct="1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1" fontAlgn="base" hangingPunct="1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16681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GGY 107 </a:t>
            </a:r>
            <a:br>
              <a:rPr lang="tr-TR" sz="3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r-TR" sz="32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İŞLETME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503198" y="4382651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Doç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 Dr. Erol DEMİR</a:t>
            </a: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511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1093239"/>
            <a:ext cx="8517837" cy="4387260"/>
          </a:xfrm>
        </p:spPr>
        <p:txBody>
          <a:bodyPr anchor="t">
            <a:noAutofit/>
          </a:bodyPr>
          <a:lstStyle/>
          <a:p>
            <a:pPr lvl="1" algn="just">
              <a:lnSpc>
                <a:spcPct val="100000"/>
              </a:lnSpc>
            </a:pPr>
            <a:r>
              <a:rPr lang="tr-TR" dirty="0" smtClean="0"/>
              <a:t>Aktepe E. 2007. Genel </a:t>
            </a:r>
            <a:r>
              <a:rPr lang="tr-TR" dirty="0"/>
              <a:t>İşletme, </a:t>
            </a:r>
            <a:r>
              <a:rPr lang="tr-TR" dirty="0" smtClean="0"/>
              <a:t>Nobel </a:t>
            </a:r>
            <a:r>
              <a:rPr lang="tr-TR" dirty="0"/>
              <a:t>Yayın Dağıtım, </a:t>
            </a:r>
            <a:r>
              <a:rPr lang="tr-TR" dirty="0" smtClean="0"/>
              <a:t>İstanbul.</a:t>
            </a:r>
          </a:p>
          <a:p>
            <a:pPr lvl="1" algn="just">
              <a:lnSpc>
                <a:spcPct val="100000"/>
              </a:lnSpc>
            </a:pPr>
            <a:r>
              <a:rPr lang="tr-TR" dirty="0"/>
              <a:t>Demir Uslu Y. 2017. Modern İşletme, Eğitim Yayınevi, İstanbul</a:t>
            </a:r>
          </a:p>
          <a:p>
            <a:pPr lvl="1" algn="just">
              <a:lnSpc>
                <a:spcPct val="100000"/>
              </a:lnSpc>
            </a:pPr>
            <a:r>
              <a:rPr lang="tr-TR" dirty="0" err="1" smtClean="0"/>
              <a:t>Onal</a:t>
            </a:r>
            <a:r>
              <a:rPr lang="tr-TR" dirty="0" smtClean="0"/>
              <a:t> G. 1995. İşletme </a:t>
            </a:r>
            <a:r>
              <a:rPr lang="tr-TR" dirty="0"/>
              <a:t>Yönetimi ve Organizasyonu, </a:t>
            </a:r>
            <a:r>
              <a:rPr lang="tr-TR" dirty="0" smtClean="0"/>
              <a:t>Marmara </a:t>
            </a:r>
            <a:r>
              <a:rPr lang="tr-TR" dirty="0"/>
              <a:t>Üniversitesi Sosyal Bilimler Enstitüsü, </a:t>
            </a:r>
            <a:r>
              <a:rPr lang="tr-TR" dirty="0" smtClean="0"/>
              <a:t>İstanbul.</a:t>
            </a:r>
            <a:endParaRPr lang="tr-TR" dirty="0"/>
          </a:p>
          <a:p>
            <a:pPr lvl="1" algn="just">
              <a:lnSpc>
                <a:spcPct val="100000"/>
              </a:lnSpc>
            </a:pPr>
            <a:r>
              <a:rPr lang="tr-TR" dirty="0" smtClean="0"/>
              <a:t>Yozgat O. 1992. İşletme </a:t>
            </a:r>
            <a:r>
              <a:rPr lang="tr-TR" dirty="0"/>
              <a:t>Yönetimi</a:t>
            </a:r>
            <a:r>
              <a:rPr lang="tr-TR" dirty="0" smtClean="0"/>
              <a:t>,, </a:t>
            </a:r>
            <a:r>
              <a:rPr lang="tr-TR" dirty="0"/>
              <a:t>Marmara Üniversitesi Nihat Sayar Eğitim Vakfı, </a:t>
            </a:r>
            <a:r>
              <a:rPr lang="tr-TR" dirty="0" smtClean="0"/>
              <a:t>İstanbul</a:t>
            </a:r>
            <a:r>
              <a:rPr lang="tr-TR" dirty="0"/>
              <a:t>.</a:t>
            </a:r>
          </a:p>
          <a:p>
            <a:pPr lvl="1" algn="just">
              <a:lnSpc>
                <a:spcPct val="100000"/>
              </a:lnSpc>
            </a:pPr>
            <a:endParaRPr lang="tr-TR" dirty="0" smtClean="0"/>
          </a:p>
          <a:p>
            <a:pPr marL="0" indent="0" algn="just">
              <a:lnSpc>
                <a:spcPct val="100000"/>
              </a:lnSpc>
              <a:buNone/>
            </a:pPr>
            <a:endParaRPr lang="tr-TR" dirty="0" smtClean="0"/>
          </a:p>
        </p:txBody>
      </p:sp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13080" y="583015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 smtClean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Kaynakça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261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57324" y="32653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İşletmelerin kuruluş ve faaliyetleri sırasında temel olarak kabul edilen ilkeler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662834" y="1224507"/>
            <a:ext cx="7706816" cy="4339952"/>
          </a:xfrm>
        </p:spPr>
        <p:txBody>
          <a:bodyPr/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Karlılık,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Verimlilik,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Ekonomiklik,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Sosyal Sorumluluk,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Kalite. 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7736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57324" y="32653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İşletmelerin kuruluş ve faaliyetleri sırasında temel olarak kabul edilen ilkeler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6" name="İçerik Yer Tutucusu 2"/>
          <p:cNvSpPr>
            <a:spLocks noGrp="1"/>
          </p:cNvSpPr>
          <p:nvPr>
            <p:ph idx="1"/>
          </p:nvPr>
        </p:nvSpPr>
        <p:spPr>
          <a:xfrm>
            <a:off x="257324" y="1704607"/>
            <a:ext cx="8435280" cy="5472608"/>
          </a:xfrm>
        </p:spPr>
        <p:txBody>
          <a:bodyPr/>
          <a:lstStyle/>
          <a:p>
            <a:pPr marL="0" indent="0" algn="just"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Kar,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belirli bir dönemde elde edilen gelirin, o dönem içindeki giderden fazla olması, 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Kazanç,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satılan bir ürün, yapılan bir iş veya harcanan bir emek karşılığında elde edilen para/getiri/temettü,</a:t>
            </a:r>
          </a:p>
          <a:p>
            <a:pPr marL="0" indent="0" algn="just"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Karlılık,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belirli bir dönemde faaliyetlerden elde edilen toplam net karın, o dönemde oluşan toplam üretim maliyetine oranı, </a:t>
            </a:r>
            <a:endParaRPr lang="tr-T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 		</a:t>
            </a:r>
            <a:r>
              <a:rPr lang="tr-T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(Üretim Miktarı x Fiyat) - Üretim Maliyeti </a:t>
            </a:r>
            <a:endParaRPr lang="tr-T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Karlılık = ------------- = -------------------------------------------------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       Sermaye                                        </a:t>
            </a:r>
            <a:r>
              <a:rPr lang="tr-TR" sz="20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Sermaye</a:t>
            </a:r>
            <a:r>
              <a:rPr lang="tr-T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192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57324" y="32653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İşletmelerin kuruluş ve faaliyetleri sırasında temel olarak kabul edilen ilkeler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39881" y="1371021"/>
            <a:ext cx="8435280" cy="56166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Verimlilik, işletmenin başarı derecesini ve karlılık durumunu gösterir. Girdi ve çıktı arasındaki oran, verimlilik olarak tanımlandığından, işletmenin başarısı verimlilik artışına bağlıdır denilebilir.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Verimlilik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oranları ve verimliliğin ölçülmesi işletmelerin genel işleyişlerini ve başarı derecesini ortaya koyan önemli göstergelerdir. Bu nedenle, ve­rimlilik oranları ve verimliliğin ölçülmesi işletme yöneticileri için et­kin bir denetim aracı olarak kullanılabilir. </a:t>
            </a:r>
          </a:p>
          <a:p>
            <a:pPr marL="0" indent="0">
              <a:buNone/>
            </a:pPr>
            <a:r>
              <a:rPr lang="tr-TR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Fiziki Çıktı 	Oluşturulan Toplan Fayda 	   700 Kg. Pamuk İpliği </a:t>
            </a:r>
            <a:endParaRPr lang="tr-T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Verimlilik  =  -------------------     =     -------------------------------------------  = ------------------------------ 	= % 70 </a:t>
            </a:r>
            <a:endParaRPr lang="tr-T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   Fiziki Girdi 	Sisteme Giren Değerler Toplamı 	1.000 Kg. Pamuk </a:t>
            </a:r>
            <a:endParaRPr lang="tr-T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93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57324" y="32653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İşletmelerin kuruluş ve faaliyetleri sırasında temel olarak kabul edilen ilkeler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509936"/>
            <a:ext cx="8435280" cy="534806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Verimlilik,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ürünü en az maliyetle üretmek,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Etkinlik, </a:t>
            </a:r>
            <a:r>
              <a:rPr lang="tr-TR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işletmenin sahip olduğu kaynakları optimum kullanmak,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İşgücü Verimliliği   = </a:t>
            </a:r>
            <a:r>
              <a:rPr lang="tr-TR" sz="1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Üretim miktarı 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(birim / adam - saat veya</a:t>
            </a:r>
            <a:b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             İşgücü miktarı                birim / işçi sayısı)</a:t>
            </a:r>
          </a:p>
          <a:p>
            <a:pPr marL="0" indent="0">
              <a:buNone/>
            </a:pPr>
            <a:endParaRPr lang="tr-TR" sz="1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Makina Verimliliği    =</a:t>
            </a:r>
            <a:r>
              <a:rPr lang="tr-TR" sz="18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 Üretim miktarı  </a:t>
            </a: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        (birim / makina - saat)</a:t>
            </a:r>
            <a:b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r-TR" sz="1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                                  Makina - saat miktarı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208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379917" y="377563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İşletmelerin kuruluş ve faaliyetleri sırasında temel olarak kabul edilen ilkeler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79917" y="1221904"/>
            <a:ext cx="8363272" cy="563609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Ekonomiklik,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üretimden elde edilen </a:t>
            </a:r>
            <a:r>
              <a:rPr lang="tr-TR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gelirler ile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üretim sırasında yapılan maliyet </a:t>
            </a:r>
            <a:r>
              <a:rPr lang="tr-TR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giderleri arasındaki oran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olarak tanımlanabilir.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Verimlilik</a:t>
            </a:r>
            <a:r>
              <a:rPr lang="tr-T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fiziki </a:t>
            </a:r>
            <a:r>
              <a:rPr lang="tr-TR" sz="24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miktarların</a:t>
            </a:r>
            <a:r>
              <a:rPr lang="tr-T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birbirine oranı</a:t>
            </a:r>
            <a:r>
              <a:rPr lang="tr-T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iken</a:t>
            </a:r>
            <a:r>
              <a:rPr lang="tr-T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ekonomiklik</a:t>
            </a:r>
            <a:r>
              <a:rPr lang="tr-TR" sz="2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i="1" u="sng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değerlerin</a:t>
            </a:r>
            <a:r>
              <a:rPr lang="tr-TR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birbirine oranıdır.</a:t>
            </a: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1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    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Satış Geliri (Satış Fiyatı </a:t>
            </a:r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Satış Miktarı)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Ekonomiklik (E)*          </a:t>
            </a:r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 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--------------------------------------------------    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   Maliyetler (Satın Alma Fiyatı </a:t>
            </a:r>
            <a:r>
              <a:rPr lang="tr-TR" sz="2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tr-TR" sz="2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Girdi Miktarı)</a:t>
            </a:r>
          </a:p>
          <a:p>
            <a:pPr marL="0" indent="0">
              <a:buNone/>
            </a:pPr>
            <a:r>
              <a:rPr lang="tr-TR" sz="1600" b="1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*Oranın 1’den büyük olması gerekmektedir.</a:t>
            </a: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marL="0" indent="0">
              <a:buNone/>
            </a:pPr>
            <a:endParaRPr lang="tr-TR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4591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57324" y="32653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İşletmelerin kuruluş ve faaliyetleri sırasında temel olarak kabul edilen ilkeler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5184576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İşletmenin ekonomik faaliyetlerinin, onunla ilgili olan;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Çalışanlar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Müşteriler,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Hissedarlar,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Tedarikçiler,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Tabii çevre,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Devlet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gibi </a:t>
            </a:r>
            <a:r>
              <a:rPr lang="tr-TR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tüm tarafların menfaatlerine zarar verilmeden yönetilmesidir.</a:t>
            </a:r>
          </a:p>
        </p:txBody>
      </p:sp>
    </p:spTree>
    <p:extLst>
      <p:ext uri="{BB962C8B-B14F-4D97-AF65-F5344CB8AC3E}">
        <p14:creationId xmlns:p14="http://schemas.microsoft.com/office/powerpoint/2010/main" val="231816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57324" y="32653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İşletmelerin kuruluş ve faaliyetleri sırasında temel olarak kabul edilen ilkeler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334606" y="428268"/>
            <a:ext cx="8363272" cy="5616624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 sosyal sorumluluklarını yerine getirmek için;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Toplumun ihtiyaçlarını tespit eder, üretir ve tüketime arz ederek bölgenin ekonomik, sosyal, kültürel ve siyasi gelişimine katkı sağlar,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Tasarrufların verimli alanlara yatırılmasını sağlayarak ekonomik kalkınmaya katkıda bulunur,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 ekonomisinde üretim, bölüşüm ve tüketime katkı sağlar,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Devlete karşı mali yükümlülüklerini yerine getirerek vergi ve sosyal adaletin gerçekleşmesine, demokrasinin gelişmesine katkı sağlar,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Toplumun ortak kullandığı somut ve soyut değerleri gözeterek daha etkin ve uzun ömürlü olmasına katkıda bulunur,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tr-TR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İşletmeler sürdürülebilir bir kalkınma anlayışı içerisinde ekolojik dengeye duyarlı, çevreye saygılı, sosyal ve kültürel faaliyetlere katkılarıyla toplumun gelişimini ve refahını sağlar.</a:t>
            </a:r>
          </a:p>
        </p:txBody>
      </p:sp>
    </p:spTree>
    <p:extLst>
      <p:ext uri="{BB962C8B-B14F-4D97-AF65-F5344CB8AC3E}">
        <p14:creationId xmlns:p14="http://schemas.microsoft.com/office/powerpoint/2010/main" val="256345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  </a:t>
            </a:r>
            <a:endParaRPr lang="en-US" dirty="0"/>
          </a:p>
        </p:txBody>
      </p:sp>
      <p:sp>
        <p:nvSpPr>
          <p:cNvPr id="8" name="Dikdörtgen 7"/>
          <p:cNvSpPr/>
          <p:nvPr/>
        </p:nvSpPr>
        <p:spPr>
          <a:xfrm>
            <a:off x="257324" y="326537"/>
            <a:ext cx="8517837" cy="424732"/>
          </a:xfrm>
          <a:prstGeom prst="rect">
            <a:avLst/>
          </a:prstGeom>
        </p:spPr>
        <p:txBody>
          <a:bodyPr/>
          <a:lstStyle/>
          <a:p>
            <a:pPr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sz="2400" b="1" dirty="0">
                <a:solidFill>
                  <a:srgbClr val="160093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İşletmelerin kuruluş ve faaliyetleri sırasında temel olarak kabul edilen ilkeler	</a:t>
            </a:r>
            <a:endParaRPr lang="tr-TR" sz="2400" b="1" dirty="0">
              <a:solidFill>
                <a:srgbClr val="160093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  <p:sp>
        <p:nvSpPr>
          <p:cNvPr id="5" name="İçerik Yer Tutucusu 2"/>
          <p:cNvSpPr>
            <a:spLocks noGrp="1"/>
          </p:cNvSpPr>
          <p:nvPr>
            <p:ph idx="1"/>
          </p:nvPr>
        </p:nvSpPr>
        <p:spPr>
          <a:xfrm>
            <a:off x="411889" y="1480984"/>
            <a:ext cx="8363272" cy="4339952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Tüketicilerin eğitim ve bilinç düzeylerinin gelişmesi, işletmelerin ürünlerinin müşterice belirlenmiş </a:t>
            </a:r>
            <a:r>
              <a:rPr lang="tr-T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spesifikasyonlara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veya standartlara uyulmasını zorunlu kılmaktadır.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Kalite,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bir mal veya hizmetin var olan/olabilecek ihtiyaçları karşılama yeteneğine dayanan özelliklerinin toplamı şeklinde tanımlanmaktadır.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Kalite anlayışının işletmelerde benimsenmesi ancak </a:t>
            </a:r>
            <a:r>
              <a:rPr lang="tr-TR" sz="2400" u="sng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toplam kalite yönetim sisteminin </a:t>
            </a:r>
            <a:r>
              <a:rPr lang="tr-T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yerleşmesiyle mümkündür.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tr-TR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523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17148</TotalTime>
  <Words>537</Words>
  <Application>Microsoft Office PowerPoint</Application>
  <PresentationFormat>Ekran Gösterisi (4:3)</PresentationFormat>
  <Paragraphs>86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10</vt:i4>
      </vt:variant>
    </vt:vector>
  </HeadingPairs>
  <TitlesOfParts>
    <vt:vector size="19" baseType="lpstr">
      <vt:lpstr>MS PGothic</vt:lpstr>
      <vt:lpstr>Arial</vt:lpstr>
      <vt:lpstr>Calibri</vt:lpstr>
      <vt:lpstr>Tahoma</vt:lpstr>
      <vt:lpstr>Times New Roman</vt:lpstr>
      <vt:lpstr>Wingdings</vt:lpstr>
      <vt:lpstr>ekonomi</vt:lpstr>
      <vt:lpstr>1_Rics</vt:lpstr>
      <vt:lpstr>h.t.</vt:lpstr>
      <vt:lpstr>PowerPoint Sunusu</vt:lpstr>
      <vt:lpstr>  </vt:lpstr>
      <vt:lpstr>  </vt:lpstr>
      <vt:lpstr>  </vt:lpstr>
      <vt:lpstr>  </vt:lpstr>
      <vt:lpstr>  </vt:lpstr>
      <vt:lpstr>  </vt:lpstr>
      <vt:lpstr>  </vt:lpstr>
      <vt:lpstr>  </vt:lpstr>
      <vt:lpstr>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gizem ulusoy</cp:lastModifiedBy>
  <cp:revision>879</cp:revision>
  <cp:lastPrinted>2016-10-24T07:53:35Z</cp:lastPrinted>
  <dcterms:created xsi:type="dcterms:W3CDTF">2016-09-18T09:35:24Z</dcterms:created>
  <dcterms:modified xsi:type="dcterms:W3CDTF">2020-02-27T12:04:46Z</dcterms:modified>
</cp:coreProperties>
</file>