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4"/>
  </p:notesMasterIdLst>
  <p:handoutMasterIdLst>
    <p:handoutMasterId r:id="rId15"/>
  </p:handoutMasterIdLst>
  <p:sldIdLst>
    <p:sldId id="668" r:id="rId4"/>
    <p:sldId id="710" r:id="rId5"/>
    <p:sldId id="712" r:id="rId6"/>
    <p:sldId id="713" r:id="rId7"/>
    <p:sldId id="714" r:id="rId8"/>
    <p:sldId id="715" r:id="rId9"/>
    <p:sldId id="716" r:id="rId10"/>
    <p:sldId id="717" r:id="rId11"/>
    <p:sldId id="718" r:id="rId12"/>
    <p:sldId id="711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92" y="9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27.02.2020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GGY 107 </a:t>
            </a:r>
            <a:b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İŞLETME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3198" y="4382651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Dr. Erol DEMİR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smtClean="0"/>
              <a:t>Aktepe E. 2007. Genel </a:t>
            </a:r>
            <a:r>
              <a:rPr lang="tr-TR" dirty="0"/>
              <a:t>İşletme, </a:t>
            </a:r>
            <a:r>
              <a:rPr lang="tr-TR" dirty="0" smtClean="0"/>
              <a:t>Nobel </a:t>
            </a:r>
            <a:r>
              <a:rPr lang="tr-TR" dirty="0"/>
              <a:t>Yayın Dağıtım, </a:t>
            </a:r>
            <a:r>
              <a:rPr lang="tr-TR" dirty="0" smtClean="0"/>
              <a:t>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Demir Uslu Y. 2017. Modern İşletme, Eğitim Yayınevi, İstanbul</a:t>
            </a:r>
          </a:p>
          <a:p>
            <a:pPr lvl="1" algn="just">
              <a:lnSpc>
                <a:spcPct val="100000"/>
              </a:lnSpc>
            </a:pPr>
            <a:r>
              <a:rPr lang="tr-TR" dirty="0" err="1" smtClean="0"/>
              <a:t>Onal</a:t>
            </a:r>
            <a:r>
              <a:rPr lang="tr-TR" dirty="0" smtClean="0"/>
              <a:t> G. 1995. İşletme </a:t>
            </a:r>
            <a:r>
              <a:rPr lang="tr-TR" dirty="0"/>
              <a:t>Yönetimi ve Organizasyonu, </a:t>
            </a:r>
            <a:r>
              <a:rPr lang="tr-TR" dirty="0" smtClean="0"/>
              <a:t>Marmara </a:t>
            </a:r>
            <a:r>
              <a:rPr lang="tr-TR" dirty="0"/>
              <a:t>Üniversitesi Sosyal Bilimler Enstitüsü, </a:t>
            </a:r>
            <a:r>
              <a:rPr lang="tr-TR" dirty="0" smtClean="0"/>
              <a:t>İstanbul.</a:t>
            </a:r>
            <a:endParaRPr lang="tr-TR" dirty="0"/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Yozgat O. 1992. İşletme </a:t>
            </a:r>
            <a:r>
              <a:rPr lang="tr-TR" dirty="0"/>
              <a:t>Yönetimi</a:t>
            </a:r>
            <a:r>
              <a:rPr lang="tr-TR" dirty="0" smtClean="0"/>
              <a:t>,, </a:t>
            </a:r>
            <a:r>
              <a:rPr lang="tr-TR" dirty="0"/>
              <a:t>Marmara Üniversitesi Nihat Sayar Eğitim Vakfı, </a:t>
            </a:r>
            <a:r>
              <a:rPr lang="tr-TR" dirty="0" smtClean="0"/>
              <a:t>İstanbul</a:t>
            </a:r>
            <a:r>
              <a:rPr lang="tr-TR" dirty="0"/>
              <a:t>.</a:t>
            </a:r>
          </a:p>
          <a:p>
            <a:pPr lvl="1" algn="just">
              <a:lnSpc>
                <a:spcPct val="100000"/>
              </a:lnSpc>
            </a:pP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26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257324" y="326537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İşletmelerin kuruluş ve faaliyetleri sırasında temel olarak kabul edilen ilkeler	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662834" y="1224507"/>
            <a:ext cx="7706816" cy="433995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Karlılık,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Verimlilik,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Ekonomiklik,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Sosyal Sorumluluk,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Kalite. 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7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257324" y="326537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İşletmelerin kuruluş ve faaliyetleri sırasında temel olarak kabul edilen ilkeler	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257324" y="1704607"/>
            <a:ext cx="8435280" cy="5472608"/>
          </a:xfrm>
        </p:spPr>
        <p:txBody>
          <a:bodyPr/>
          <a:lstStyle/>
          <a:p>
            <a:pPr marL="0" indent="0" algn="just"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Kar,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belirli bir dönemde elde edilen gelirin, o dönem içindeki giderden fazla olması, 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Kazanç,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satılan bir ürün, yapılan bir iş veya harcanan bir emek karşılığında elde edilen para/getiri/temettü,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Karlılık,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belirli bir dönemde faaliyetlerden elde edilen toplam net karın, o dönemde oluşan toplam üretim maliyetine oranı,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 		</a:t>
            </a: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(Üretim Miktarı x Fiyat) - Üretim Maliyeti </a:t>
            </a:r>
            <a:endParaRPr lang="tr-T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Karlılık = ------------- = -------------------------------------------------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Sermaye                                        </a:t>
            </a:r>
            <a:r>
              <a:rPr lang="tr-TR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Sermaye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19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257324" y="326537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İşletmelerin kuruluş ve faaliyetleri sırasında temel olarak kabul edilen ilkeler	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39881" y="1371021"/>
            <a:ext cx="8435280" cy="561662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Verimlilik, işletmenin başarı derecesini ve karlılık durumunu gösterir. Girdi ve çıktı arasındaki oran, verimlilik olarak tanımlandığından, işletmenin başarısı verimlilik artışına bağlıdır denilebilir.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Verimlilik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oranları ve verimliliğin ölçülmesi işletmelerin genel işleyişlerini ve başarı derecesini ortaya koyan önemli göstergelerdir. Bu nedenle, ve­rimlilik oranları ve verimliliğin ölçülmesi işletme yöneticileri için et­kin bir denetim aracı olarak kullanılabilir. </a:t>
            </a:r>
          </a:p>
          <a:p>
            <a:pPr marL="0" indent="0">
              <a:buNone/>
            </a:pPr>
            <a:r>
              <a:rPr lang="tr-TR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Fiziki Çıktı 	Oluşturulan Toplan Fayda 	   700 Kg. Pamuk İpliği </a:t>
            </a:r>
            <a:endParaRPr lang="tr-T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Verimlilik  =  -------------------     =     -------------------------------------------  = ------------------------------ 	= % 70 </a:t>
            </a:r>
            <a:endParaRPr lang="tr-T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Fiziki Girdi 	Sisteme Giren Değerler Toplamı 	1.000 Kg. Pamuk </a:t>
            </a:r>
            <a:endParaRPr lang="tr-T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93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257324" y="326537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İşletmelerin kuruluş ve faaliyetleri sırasında temel olarak kabul edilen ilkeler	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7200" y="1509936"/>
            <a:ext cx="8435280" cy="534806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Verimlilik,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ürünü en az maliyetle üretmek,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Etkinlik,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işletmenin sahip olduğu kaynakları optimum kullanmak,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İşgücü Verimliliği   = </a:t>
            </a:r>
            <a:r>
              <a:rPr lang="tr-TR" sz="1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Üretim miktarı 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(birim / adam - saat veya</a:t>
            </a:r>
            <a:b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          İşgücü miktarı                birim / işçi sayısı)</a:t>
            </a:r>
          </a:p>
          <a:p>
            <a:pPr marL="0" indent="0">
              <a:buNone/>
            </a:pPr>
            <a:endParaRPr lang="tr-T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Makina Verimliliği    =</a:t>
            </a:r>
            <a:r>
              <a:rPr lang="tr-TR" sz="1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Üretim miktarı  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        (birim / makina - saat)</a:t>
            </a:r>
            <a:b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          Makina - saat miktarı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20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79917" y="377563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İşletmelerin kuruluş ve faaliyetleri sırasında temel olarak kabul edilen ilkeler	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79917" y="1221904"/>
            <a:ext cx="8363272" cy="563609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Ekonomiklik,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üretimden elde edilen </a:t>
            </a:r>
            <a:r>
              <a:rPr lang="tr-TR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gelirler ile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üretim sırasında yapılan maliyet </a:t>
            </a:r>
            <a:r>
              <a:rPr lang="tr-TR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giderleri arasındaki oran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tanımlanabilir.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Verimlilik</a:t>
            </a:r>
            <a:r>
              <a:rPr lang="tr-T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fiziki </a:t>
            </a:r>
            <a:r>
              <a:rPr lang="tr-TR" sz="2400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miktarların</a:t>
            </a:r>
            <a:r>
              <a:rPr lang="tr-T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birbirine oranı</a:t>
            </a:r>
            <a:r>
              <a:rPr lang="tr-T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iken</a:t>
            </a:r>
            <a:r>
              <a:rPr lang="tr-T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ekonomiklik</a:t>
            </a:r>
            <a:r>
              <a:rPr lang="tr-T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değerlerin</a:t>
            </a:r>
            <a:r>
              <a:rPr lang="tr-T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birbirine oranıdır.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  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Satış Geliri (Satış Fiyatı </a:t>
            </a:r>
            <a:r>
              <a:rPr lang="tr-TR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Satış Miktarı)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Ekonomiklik (E)*          </a:t>
            </a:r>
            <a:r>
              <a:rPr lang="tr-TR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--------------------------------------------------    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  Maliyetler (Satın Alma Fiyatı </a:t>
            </a:r>
            <a:r>
              <a:rPr lang="tr-TR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Girdi Miktarı)</a:t>
            </a:r>
          </a:p>
          <a:p>
            <a:pPr marL="0" indent="0">
              <a:buNone/>
            </a:pPr>
            <a:r>
              <a:rPr lang="tr-TR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*Oranın 1’den büyük olması gerekmektedir.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59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257324" y="326537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İşletmelerin kuruluş ve faaliyetleri sırasında temel olarak kabul edilen ilkeler	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18457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İşletmenin ekonomik faaliyetlerinin, onunla ilgili olan;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Çalışanlar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Müşteriler,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Hissedarlar,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Tedarikçiler,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Tabii çevre,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Toplum,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Devlet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gibi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tüm tarafların menfaatlerine zarar verilmeden yönetilmesidir.</a:t>
            </a:r>
          </a:p>
        </p:txBody>
      </p:sp>
    </p:spTree>
    <p:extLst>
      <p:ext uri="{BB962C8B-B14F-4D97-AF65-F5344CB8AC3E}">
        <p14:creationId xmlns:p14="http://schemas.microsoft.com/office/powerpoint/2010/main" val="231816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257324" y="326537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İşletmelerin kuruluş ve faaliyetleri sırasında temel olarak kabul edilen ilkeler	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34606" y="428268"/>
            <a:ext cx="8363272" cy="561662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İşletmeler sosyal sorumluluklarını yerine getirmek için;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Toplumun ihtiyaçlarını tespit eder, üretir ve tüketime arz ederek bölgenin ekonomik, sosyal, kültürel ve siyasi gelişimine katkı sağlar,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Tasarrufların verimli alanlara yatırılmasını sağlayarak ekonomik kalkınmaya katkıda bulunur,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Toplum ekonomisinde üretim, bölüşüm ve tüketime katkı sağlar,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Devlete karşı mali yükümlülüklerini yerine getirerek vergi ve sosyal adaletin gerçekleşmesine, demokrasinin gelişmesine katkı sağlar,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Toplumun ortak kullandığı somut ve soyut değerleri gözeterek daha etkin ve uzun ömürlü olmasına katkıda bulunur,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İşletmeler sürdürülebilir bir kalkınma anlayışı içerisinde ekolojik dengeye duyarlı, çevreye saygılı, sosyal ve kültürel faaliyetlere katkılarıyla toplumun gelişimini ve refahını sağlar.</a:t>
            </a:r>
          </a:p>
        </p:txBody>
      </p:sp>
    </p:spTree>
    <p:extLst>
      <p:ext uri="{BB962C8B-B14F-4D97-AF65-F5344CB8AC3E}">
        <p14:creationId xmlns:p14="http://schemas.microsoft.com/office/powerpoint/2010/main" val="256345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257324" y="326537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İşletmelerin kuruluş ve faaliyetleri sırasında temel olarak kabul edilen ilkeler	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11889" y="1480984"/>
            <a:ext cx="8363272" cy="433995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Tüketicilerin eğitim ve bilinç düzeylerinin gelişmesi, işletmelerin ürünlerinin müşterice belirlenmiş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spesifikasyonlara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veya standartlara uyulmasını zorunlu kılmaktadır.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Kalite,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bir mal veya hizmetin var olan/olabilecek ihtiyaçları karşılama yeteneğine dayanan özelliklerinin toplamı şeklinde tanımlanmaktadır.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Kalite anlayışının işletmelerde benimsenmesi ancak </a:t>
            </a:r>
            <a:r>
              <a:rPr lang="tr-TR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toplam kalite yönetim sisteminin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yerleşmesiyle mümkündür.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5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17148</TotalTime>
  <Words>537</Words>
  <Application>Microsoft Office PowerPoint</Application>
  <PresentationFormat>Ekran Gösterisi (4:3)</PresentationFormat>
  <Paragraphs>86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MS PGothic</vt:lpstr>
      <vt:lpstr>Arial</vt:lpstr>
      <vt:lpstr>Calibri</vt:lpstr>
      <vt:lpstr>Tahoma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gizem ulusoy</cp:lastModifiedBy>
  <cp:revision>879</cp:revision>
  <cp:lastPrinted>2016-10-24T07:53:35Z</cp:lastPrinted>
  <dcterms:created xsi:type="dcterms:W3CDTF">2016-09-18T09:35:24Z</dcterms:created>
  <dcterms:modified xsi:type="dcterms:W3CDTF">2020-02-27T12:04:46Z</dcterms:modified>
</cp:coreProperties>
</file>