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62" r:id="rId4"/>
    <p:sldId id="301" r:id="rId5"/>
    <p:sldId id="263" r:id="rId6"/>
    <p:sldId id="302" r:id="rId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8" autoAdjust="0"/>
    <p:restoredTop sz="94068" autoAdjust="0"/>
  </p:normalViewPr>
  <p:slideViewPr>
    <p:cSldViewPr snapToGrid="0">
      <p:cViewPr varScale="1">
        <p:scale>
          <a:sx n="69" d="100"/>
          <a:sy n="69" d="100"/>
        </p:scale>
        <p:origin x="738" y="66"/>
      </p:cViewPr>
      <p:guideLst>
        <p:guide orient="horz" pos="2160"/>
        <p:guide pos="3840"/>
      </p:guideLst>
    </p:cSldViewPr>
  </p:slideViewPr>
  <p:outlineViewPr>
    <p:cViewPr>
      <p:scale>
        <a:sx n="33" d="100"/>
        <a:sy n="33" d="100"/>
      </p:scale>
      <p:origin x="0" y="31968"/>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4B6D7EB0-E35C-486B-A09F-C90D7620A702}" type="datetimeFigureOut">
              <a:rPr lang="tr-TR" smtClean="0"/>
              <a:pPr/>
              <a:t>12.02.2018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29F75BE-892F-4142-8061-E4E2F038FEB9}" type="slidenum">
              <a:rPr lang="tr-TR" smtClean="0"/>
              <a:pPr/>
              <a:t>‹#›</a:t>
            </a:fld>
            <a:endParaRPr lang="tr-TR"/>
          </a:p>
        </p:txBody>
      </p:sp>
    </p:spTree>
    <p:extLst>
      <p:ext uri="{BB962C8B-B14F-4D97-AF65-F5344CB8AC3E}">
        <p14:creationId xmlns:p14="http://schemas.microsoft.com/office/powerpoint/2010/main" val="5415253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B6D7EB0-E35C-486B-A09F-C90D7620A702}" type="datetimeFigureOut">
              <a:rPr lang="tr-TR" smtClean="0"/>
              <a:pPr/>
              <a:t>12.02.2018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29F75BE-892F-4142-8061-E4E2F038FEB9}" type="slidenum">
              <a:rPr lang="tr-TR" smtClean="0"/>
              <a:pPr/>
              <a:t>‹#›</a:t>
            </a:fld>
            <a:endParaRPr lang="tr-TR"/>
          </a:p>
        </p:txBody>
      </p:sp>
    </p:spTree>
    <p:extLst>
      <p:ext uri="{BB962C8B-B14F-4D97-AF65-F5344CB8AC3E}">
        <p14:creationId xmlns:p14="http://schemas.microsoft.com/office/powerpoint/2010/main" val="35013509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B6D7EB0-E35C-486B-A09F-C90D7620A702}" type="datetimeFigureOut">
              <a:rPr lang="tr-TR" smtClean="0"/>
              <a:pPr/>
              <a:t>12.02.2018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29F75BE-892F-4142-8061-E4E2F038FEB9}" type="slidenum">
              <a:rPr lang="tr-TR" smtClean="0"/>
              <a:pPr/>
              <a:t>‹#›</a:t>
            </a:fld>
            <a:endParaRPr lang="tr-TR"/>
          </a:p>
        </p:txBody>
      </p:sp>
    </p:spTree>
    <p:extLst>
      <p:ext uri="{BB962C8B-B14F-4D97-AF65-F5344CB8AC3E}">
        <p14:creationId xmlns:p14="http://schemas.microsoft.com/office/powerpoint/2010/main" val="31204707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B6D7EB0-E35C-486B-A09F-C90D7620A702}" type="datetimeFigureOut">
              <a:rPr lang="tr-TR" smtClean="0"/>
              <a:pPr/>
              <a:t>12.02.2018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29F75BE-892F-4142-8061-E4E2F038FEB9}" type="slidenum">
              <a:rPr lang="tr-TR" smtClean="0"/>
              <a:pPr/>
              <a:t>‹#›</a:t>
            </a:fld>
            <a:endParaRPr lang="tr-TR"/>
          </a:p>
        </p:txBody>
      </p:sp>
    </p:spTree>
    <p:extLst>
      <p:ext uri="{BB962C8B-B14F-4D97-AF65-F5344CB8AC3E}">
        <p14:creationId xmlns:p14="http://schemas.microsoft.com/office/powerpoint/2010/main" val="8866088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4B6D7EB0-E35C-486B-A09F-C90D7620A702}" type="datetimeFigureOut">
              <a:rPr lang="tr-TR" smtClean="0"/>
              <a:pPr/>
              <a:t>12.02.2018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29F75BE-892F-4142-8061-E4E2F038FEB9}" type="slidenum">
              <a:rPr lang="tr-TR" smtClean="0"/>
              <a:pPr/>
              <a:t>‹#›</a:t>
            </a:fld>
            <a:endParaRPr lang="tr-TR"/>
          </a:p>
        </p:txBody>
      </p:sp>
    </p:spTree>
    <p:extLst>
      <p:ext uri="{BB962C8B-B14F-4D97-AF65-F5344CB8AC3E}">
        <p14:creationId xmlns:p14="http://schemas.microsoft.com/office/powerpoint/2010/main" val="42179577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4B6D7EB0-E35C-486B-A09F-C90D7620A702}" type="datetimeFigureOut">
              <a:rPr lang="tr-TR" smtClean="0"/>
              <a:pPr/>
              <a:t>12.02.2018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29F75BE-892F-4142-8061-E4E2F038FEB9}" type="slidenum">
              <a:rPr lang="tr-TR" smtClean="0"/>
              <a:pPr/>
              <a:t>‹#›</a:t>
            </a:fld>
            <a:endParaRPr lang="tr-TR"/>
          </a:p>
        </p:txBody>
      </p:sp>
    </p:spTree>
    <p:extLst>
      <p:ext uri="{BB962C8B-B14F-4D97-AF65-F5344CB8AC3E}">
        <p14:creationId xmlns:p14="http://schemas.microsoft.com/office/powerpoint/2010/main" val="30742244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4B6D7EB0-E35C-486B-A09F-C90D7620A702}" type="datetimeFigureOut">
              <a:rPr lang="tr-TR" smtClean="0"/>
              <a:pPr/>
              <a:t>12.02.2018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829F75BE-892F-4142-8061-E4E2F038FEB9}" type="slidenum">
              <a:rPr lang="tr-TR" smtClean="0"/>
              <a:pPr/>
              <a:t>‹#›</a:t>
            </a:fld>
            <a:endParaRPr lang="tr-TR"/>
          </a:p>
        </p:txBody>
      </p:sp>
    </p:spTree>
    <p:extLst>
      <p:ext uri="{BB962C8B-B14F-4D97-AF65-F5344CB8AC3E}">
        <p14:creationId xmlns:p14="http://schemas.microsoft.com/office/powerpoint/2010/main" val="18924410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4B6D7EB0-E35C-486B-A09F-C90D7620A702}" type="datetimeFigureOut">
              <a:rPr lang="tr-TR" smtClean="0"/>
              <a:pPr/>
              <a:t>12.02.2018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829F75BE-892F-4142-8061-E4E2F038FEB9}" type="slidenum">
              <a:rPr lang="tr-TR" smtClean="0"/>
              <a:pPr/>
              <a:t>‹#›</a:t>
            </a:fld>
            <a:endParaRPr lang="tr-TR"/>
          </a:p>
        </p:txBody>
      </p:sp>
    </p:spTree>
    <p:extLst>
      <p:ext uri="{BB962C8B-B14F-4D97-AF65-F5344CB8AC3E}">
        <p14:creationId xmlns:p14="http://schemas.microsoft.com/office/powerpoint/2010/main" val="8951193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B6D7EB0-E35C-486B-A09F-C90D7620A702}" type="datetimeFigureOut">
              <a:rPr lang="tr-TR" smtClean="0"/>
              <a:pPr/>
              <a:t>12.02.2018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829F75BE-892F-4142-8061-E4E2F038FEB9}" type="slidenum">
              <a:rPr lang="tr-TR" smtClean="0"/>
              <a:pPr/>
              <a:t>‹#›</a:t>
            </a:fld>
            <a:endParaRPr lang="tr-TR"/>
          </a:p>
        </p:txBody>
      </p:sp>
    </p:spTree>
    <p:extLst>
      <p:ext uri="{BB962C8B-B14F-4D97-AF65-F5344CB8AC3E}">
        <p14:creationId xmlns:p14="http://schemas.microsoft.com/office/powerpoint/2010/main" val="25643770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4B6D7EB0-E35C-486B-A09F-C90D7620A702}" type="datetimeFigureOut">
              <a:rPr lang="tr-TR" smtClean="0"/>
              <a:pPr/>
              <a:t>12.02.2018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29F75BE-892F-4142-8061-E4E2F038FEB9}" type="slidenum">
              <a:rPr lang="tr-TR" smtClean="0"/>
              <a:pPr/>
              <a:t>‹#›</a:t>
            </a:fld>
            <a:endParaRPr lang="tr-TR"/>
          </a:p>
        </p:txBody>
      </p:sp>
    </p:spTree>
    <p:extLst>
      <p:ext uri="{BB962C8B-B14F-4D97-AF65-F5344CB8AC3E}">
        <p14:creationId xmlns:p14="http://schemas.microsoft.com/office/powerpoint/2010/main" val="29656599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4B6D7EB0-E35C-486B-A09F-C90D7620A702}" type="datetimeFigureOut">
              <a:rPr lang="tr-TR" smtClean="0"/>
              <a:pPr/>
              <a:t>12.02.2018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29F75BE-892F-4142-8061-E4E2F038FEB9}" type="slidenum">
              <a:rPr lang="tr-TR" smtClean="0"/>
              <a:pPr/>
              <a:t>‹#›</a:t>
            </a:fld>
            <a:endParaRPr lang="tr-TR"/>
          </a:p>
        </p:txBody>
      </p:sp>
    </p:spTree>
    <p:extLst>
      <p:ext uri="{BB962C8B-B14F-4D97-AF65-F5344CB8AC3E}">
        <p14:creationId xmlns:p14="http://schemas.microsoft.com/office/powerpoint/2010/main" val="6425305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6D7EB0-E35C-486B-A09F-C90D7620A702}" type="datetimeFigureOut">
              <a:rPr lang="tr-TR" smtClean="0"/>
              <a:pPr/>
              <a:t>12.02.2018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9F75BE-892F-4142-8061-E4E2F038FEB9}" type="slidenum">
              <a:rPr lang="tr-TR" smtClean="0"/>
              <a:pPr/>
              <a:t>‹#›</a:t>
            </a:fld>
            <a:endParaRPr lang="tr-TR"/>
          </a:p>
        </p:txBody>
      </p:sp>
    </p:spTree>
    <p:extLst>
      <p:ext uri="{BB962C8B-B14F-4D97-AF65-F5344CB8AC3E}">
        <p14:creationId xmlns:p14="http://schemas.microsoft.com/office/powerpoint/2010/main" val="6968825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mduman@ankara.edu.tr"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Analog Haberleşme Dersi</a:t>
            </a:r>
            <a:endParaRPr lang="tr-TR" dirty="0"/>
          </a:p>
        </p:txBody>
      </p:sp>
      <p:sp>
        <p:nvSpPr>
          <p:cNvPr id="3" name="Alt Başlık 2"/>
          <p:cNvSpPr>
            <a:spLocks noGrp="1"/>
          </p:cNvSpPr>
          <p:nvPr>
            <p:ph type="subTitle" idx="1"/>
          </p:nvPr>
        </p:nvSpPr>
        <p:spPr>
          <a:xfrm>
            <a:off x="1114926" y="3509963"/>
            <a:ext cx="9144000" cy="1655762"/>
          </a:xfrm>
        </p:spPr>
        <p:txBody>
          <a:bodyPr>
            <a:normAutofit fontScale="92500" lnSpcReduction="10000"/>
          </a:bodyPr>
          <a:lstStyle/>
          <a:p>
            <a:r>
              <a:rPr lang="tr-TR" dirty="0" smtClean="0"/>
              <a:t>Ankara Üniversitesi Elmadağ Meslek Yüksekokulu</a:t>
            </a:r>
          </a:p>
          <a:p>
            <a:r>
              <a:rPr lang="tr-TR" dirty="0" smtClean="0"/>
              <a:t>Öğretim Görevlisi : Murat Duman</a:t>
            </a:r>
          </a:p>
          <a:p>
            <a:r>
              <a:rPr lang="tr-TR" dirty="0" smtClean="0"/>
              <a:t>Mail: </a:t>
            </a:r>
            <a:r>
              <a:rPr lang="tr-TR" dirty="0" smtClean="0">
                <a:hlinkClick r:id="rId2"/>
              </a:rPr>
              <a:t>mduman@ankara.edu.tr</a:t>
            </a:r>
            <a:endParaRPr lang="tr-TR" dirty="0" smtClean="0"/>
          </a:p>
          <a:p>
            <a:r>
              <a:rPr lang="tr-TR" dirty="0" smtClean="0"/>
              <a:t>Ders Kitabı: </a:t>
            </a:r>
            <a:r>
              <a:rPr lang="tr-TR" dirty="0" err="1" smtClean="0"/>
              <a:t>Analog</a:t>
            </a:r>
            <a:r>
              <a:rPr lang="tr-TR" dirty="0" smtClean="0"/>
              <a:t> Haberleşme (Ahmet Kayran)</a:t>
            </a:r>
          </a:p>
        </p:txBody>
      </p:sp>
    </p:spTree>
    <p:extLst>
      <p:ext uri="{BB962C8B-B14F-4D97-AF65-F5344CB8AC3E}">
        <p14:creationId xmlns:p14="http://schemas.microsoft.com/office/powerpoint/2010/main" val="84392467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FF0000"/>
                </a:solidFill>
              </a:rPr>
              <a:t>Giriş Dönüştürücüsü</a:t>
            </a:r>
            <a:endParaRPr lang="tr-TR" dirty="0">
              <a:solidFill>
                <a:srgbClr val="FF0000"/>
              </a:solidFill>
            </a:endParaRPr>
          </a:p>
        </p:txBody>
      </p:sp>
      <p:sp>
        <p:nvSpPr>
          <p:cNvPr id="3" name="2 İçerik Yer Tutucusu"/>
          <p:cNvSpPr>
            <a:spLocks noGrp="1"/>
          </p:cNvSpPr>
          <p:nvPr>
            <p:ph idx="1"/>
          </p:nvPr>
        </p:nvSpPr>
        <p:spPr/>
        <p:txBody>
          <a:bodyPr/>
          <a:lstStyle/>
          <a:p>
            <a:pPr>
              <a:buNone/>
            </a:pPr>
            <a:r>
              <a:rPr lang="tr-TR" dirty="0" smtClean="0"/>
              <a:t>Giriş mesajının haberleşme sisteminde kullanılabilmesi için elektriksel </a:t>
            </a:r>
          </a:p>
          <a:p>
            <a:pPr>
              <a:buNone/>
            </a:pPr>
            <a:r>
              <a:rPr lang="tr-TR" dirty="0" smtClean="0"/>
              <a:t>akım veya voltaja dönüştürülmesi gerekmektedir. </a:t>
            </a:r>
          </a:p>
          <a:p>
            <a:pPr>
              <a:buNone/>
            </a:pPr>
            <a:r>
              <a:rPr lang="tr-TR" dirty="0" smtClean="0"/>
              <a:t>Giriş dönüştürücüsü aslında bir enerji dönüştürücüsüdür</a:t>
            </a:r>
          </a:p>
          <a:p>
            <a:pPr>
              <a:buNone/>
            </a:pPr>
            <a:r>
              <a:rPr lang="tr-TR" dirty="0" smtClean="0"/>
              <a:t>(örneğin; mikrofon).</a:t>
            </a:r>
          </a:p>
          <a:p>
            <a:pPr>
              <a:buNone/>
            </a:pPr>
            <a:r>
              <a:rPr lang="tr-TR" dirty="0" smtClean="0"/>
              <a:t>Bu işlemin sonucunda haberleşme sisteminde kullanacağımız giriş</a:t>
            </a:r>
          </a:p>
          <a:p>
            <a:pPr>
              <a:buNone/>
            </a:pPr>
            <a:r>
              <a:rPr lang="tr-TR" dirty="0" smtClean="0"/>
              <a:t>işareti akım ve voltaj cinsinden oluşturulmuş oldu.</a:t>
            </a:r>
          </a:p>
          <a:p>
            <a:pPr>
              <a:buNone/>
            </a:pPr>
            <a:r>
              <a:rPr lang="tr-TR" dirty="0" smtClean="0"/>
              <a:t>Bu giriş işaretinin alıcıya </a:t>
            </a:r>
            <a:r>
              <a:rPr lang="tr-TR" dirty="0" smtClean="0">
                <a:solidFill>
                  <a:srgbClr val="FF0000"/>
                </a:solidFill>
              </a:rPr>
              <a:t>gizlilik içerisinde </a:t>
            </a:r>
            <a:r>
              <a:rPr lang="tr-TR" dirty="0" smtClean="0"/>
              <a:t>ve </a:t>
            </a:r>
            <a:r>
              <a:rPr lang="tr-TR" dirty="0" smtClean="0">
                <a:solidFill>
                  <a:srgbClr val="FF0000"/>
                </a:solidFill>
              </a:rPr>
              <a:t>hatasız olarak</a:t>
            </a:r>
          </a:p>
          <a:p>
            <a:pPr>
              <a:buNone/>
            </a:pPr>
            <a:r>
              <a:rPr lang="tr-TR" dirty="0" smtClean="0"/>
              <a:t>ulaştırılabilmesi için kodlama işlemi yapılır.</a:t>
            </a:r>
            <a:endParaRPr lang="tr-T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FF0000"/>
                </a:solidFill>
              </a:rPr>
              <a:t>Modülatör</a:t>
            </a:r>
            <a:endParaRPr lang="tr-TR" dirty="0">
              <a:solidFill>
                <a:srgbClr val="FF0000"/>
              </a:solidFill>
            </a:endParaRPr>
          </a:p>
        </p:txBody>
      </p:sp>
      <p:sp>
        <p:nvSpPr>
          <p:cNvPr id="3" name="2 İçerik Yer Tutucusu"/>
          <p:cNvSpPr>
            <a:spLocks noGrp="1"/>
          </p:cNvSpPr>
          <p:nvPr>
            <p:ph idx="1"/>
          </p:nvPr>
        </p:nvSpPr>
        <p:spPr>
          <a:xfrm>
            <a:off x="707572" y="1254124"/>
            <a:ext cx="10515600" cy="4634057"/>
          </a:xfrm>
        </p:spPr>
        <p:txBody>
          <a:bodyPr>
            <a:noAutofit/>
          </a:bodyPr>
          <a:lstStyle/>
          <a:p>
            <a:endParaRPr lang="tr-TR" sz="2200" dirty="0" smtClean="0"/>
          </a:p>
          <a:p>
            <a:r>
              <a:rPr lang="tr-TR" dirty="0" smtClean="0"/>
              <a:t>Haberleşme sisteminin belki de </a:t>
            </a:r>
            <a:r>
              <a:rPr lang="tr-TR" dirty="0" smtClean="0">
                <a:solidFill>
                  <a:srgbClr val="FF0000"/>
                </a:solidFill>
              </a:rPr>
              <a:t>en önemli </a:t>
            </a:r>
            <a:r>
              <a:rPr lang="tr-TR" dirty="0" smtClean="0"/>
              <a:t>kısmıdır.</a:t>
            </a:r>
          </a:p>
          <a:p>
            <a:r>
              <a:rPr lang="tr-TR" dirty="0" smtClean="0"/>
              <a:t>Modülatör sayesinde, </a:t>
            </a:r>
            <a:r>
              <a:rPr lang="tr-TR" dirty="0" smtClean="0">
                <a:solidFill>
                  <a:srgbClr val="FF0000"/>
                </a:solidFill>
              </a:rPr>
              <a:t>çoğullama</a:t>
            </a:r>
            <a:r>
              <a:rPr lang="tr-TR" dirty="0" smtClean="0"/>
              <a:t>  (tek bir haberleşme sisteminde binlerce kişinin kullanabileceği şekilde bant genişlikleri oluşturmak),</a:t>
            </a:r>
          </a:p>
          <a:p>
            <a:pPr>
              <a:buNone/>
            </a:pPr>
            <a:r>
              <a:rPr lang="tr-TR" dirty="0" smtClean="0"/>
              <a:t>   kanal gürül tüsünü azaltmak (sinyalin bant genişliğini, gürültünün yoğun olduğu düşük frekans bandından yüksek frekans bandına  taşıyarak, örneğin 0 – 20 kHz bandındaki konuşma sinyalini modülasyonla 1 MHz bandına taşıdığımızı düşünelim. Gürültü sinyali ise daha çok 0 – 100 </a:t>
            </a:r>
            <a:r>
              <a:rPr lang="tr-TR" dirty="0" err="1" smtClean="0"/>
              <a:t>kHz</a:t>
            </a:r>
            <a:r>
              <a:rPr lang="tr-TR" dirty="0" smtClean="0"/>
              <a:t> bandında bulunmaktadır. Bu şekilde otomatik olarak iletmek istediğimiz ses sinyalini gürültüden ayrıştırmış olduk)</a:t>
            </a:r>
          </a:p>
          <a:p>
            <a:pPr>
              <a:buNone/>
            </a:pPr>
            <a:r>
              <a:rPr lang="tr-TR" sz="2200" dirty="0" smtClean="0"/>
              <a:t/>
            </a:r>
            <a:br>
              <a:rPr lang="tr-TR" sz="2200" dirty="0" smtClean="0"/>
            </a:br>
            <a:endParaRPr lang="tr-TR" sz="2200" dirty="0" smtClean="0">
              <a:solidFill>
                <a:srgbClr val="FF000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274618"/>
            <a:ext cx="10515600" cy="4902345"/>
          </a:xfrm>
        </p:spPr>
        <p:txBody>
          <a:bodyPr/>
          <a:lstStyle/>
          <a:p>
            <a:r>
              <a:rPr lang="tr-TR" dirty="0"/>
              <a:t>Modülatör sayesinde, </a:t>
            </a:r>
            <a:r>
              <a:rPr lang="tr-TR" dirty="0">
                <a:solidFill>
                  <a:srgbClr val="FF0000"/>
                </a:solidFill>
              </a:rPr>
              <a:t>anten boyutları </a:t>
            </a:r>
            <a:r>
              <a:rPr lang="tr-TR" dirty="0"/>
              <a:t>küçülür. İletilmek istenen sinyalin frekansı ile anten boyutları arasında bir ilişki vardır.  Düşük frekanslı sinyal iletimi için daha büyük antene ihtiyaç vardır. Dolayısıyla modülatörle daha yüksek frekans bandına taşınan sinyalin iletimi için daha düşük </a:t>
            </a:r>
            <a:r>
              <a:rPr lang="tr-TR" dirty="0" err="1"/>
              <a:t>buyutlu</a:t>
            </a:r>
            <a:r>
              <a:rPr lang="tr-TR" dirty="0"/>
              <a:t> antene ihtiyaç vardır</a:t>
            </a:r>
            <a:r>
              <a:rPr lang="tr-TR" dirty="0" smtClean="0"/>
              <a:t>.</a:t>
            </a:r>
          </a:p>
          <a:p>
            <a:pPr marL="0" indent="0">
              <a:buNone/>
            </a:pPr>
            <a:endParaRPr lang="tr-TR" dirty="0"/>
          </a:p>
          <a:p>
            <a:pPr>
              <a:buNone/>
            </a:pPr>
            <a:r>
              <a:rPr lang="tr-TR" dirty="0" smtClean="0">
                <a:solidFill>
                  <a:srgbClr val="7030A0"/>
                </a:solidFill>
              </a:rPr>
              <a:t>  Modülatör </a:t>
            </a:r>
            <a:r>
              <a:rPr lang="tr-TR" dirty="0">
                <a:solidFill>
                  <a:srgbClr val="7030A0"/>
                </a:solidFill>
              </a:rPr>
              <a:t>çıkışındaki sinyal kuvvetlendirilerek sinyalin iletileceği ortama (örneğin; atmosfere) verilir.</a:t>
            </a:r>
            <a:endParaRPr lang="tr-TR" dirty="0"/>
          </a:p>
          <a:p>
            <a:pPr marL="0" indent="0">
              <a:buNone/>
            </a:pPr>
            <a:endParaRPr lang="tr-TR" dirty="0"/>
          </a:p>
        </p:txBody>
      </p:sp>
    </p:spTree>
    <p:extLst>
      <p:ext uri="{BB962C8B-B14F-4D97-AF65-F5344CB8AC3E}">
        <p14:creationId xmlns:p14="http://schemas.microsoft.com/office/powerpoint/2010/main" val="16206372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FF0000"/>
                </a:solidFill>
              </a:rPr>
              <a:t>Transmisyon (iletim) ortamı:</a:t>
            </a:r>
            <a:endParaRPr lang="tr-TR" dirty="0">
              <a:solidFill>
                <a:srgbClr val="FF0000"/>
              </a:solidFill>
            </a:endParaRPr>
          </a:p>
        </p:txBody>
      </p:sp>
      <p:sp>
        <p:nvSpPr>
          <p:cNvPr id="3" name="2 İçerik Yer Tutucusu"/>
          <p:cNvSpPr>
            <a:spLocks noGrp="1"/>
          </p:cNvSpPr>
          <p:nvPr>
            <p:ph idx="1"/>
          </p:nvPr>
        </p:nvSpPr>
        <p:spPr>
          <a:xfrm>
            <a:off x="838200" y="1534886"/>
            <a:ext cx="10515600" cy="4642077"/>
          </a:xfrm>
        </p:spPr>
        <p:txBody>
          <a:bodyPr>
            <a:normAutofit/>
          </a:bodyPr>
          <a:lstStyle/>
          <a:p>
            <a:pPr>
              <a:buNone/>
            </a:pPr>
            <a:r>
              <a:rPr lang="tr-TR" dirty="0" smtClean="0"/>
              <a:t>İletilmek istenilen sinyalin salındığı ortamdır. Örneğin; atmosfer, telefon</a:t>
            </a:r>
          </a:p>
          <a:p>
            <a:pPr>
              <a:buNone/>
            </a:pPr>
            <a:r>
              <a:rPr lang="tr-TR" dirty="0" smtClean="0"/>
              <a:t>hattı, dalga kılavuzu … </a:t>
            </a:r>
          </a:p>
          <a:p>
            <a:pPr>
              <a:buNone/>
            </a:pPr>
            <a:endParaRPr lang="tr-TR" dirty="0" smtClean="0"/>
          </a:p>
          <a:p>
            <a:pPr>
              <a:buNone/>
            </a:pPr>
            <a:r>
              <a:rPr lang="tr-TR" dirty="0" smtClean="0"/>
              <a:t>İletilmek istenilen sinyalin üzerine belli miktarda </a:t>
            </a:r>
            <a:r>
              <a:rPr lang="tr-TR" dirty="0" smtClean="0">
                <a:solidFill>
                  <a:srgbClr val="FF0000"/>
                </a:solidFill>
              </a:rPr>
              <a:t>gürültü</a:t>
            </a:r>
            <a:r>
              <a:rPr lang="tr-TR" dirty="0" smtClean="0"/>
              <a:t> biner. Gürültü,</a:t>
            </a:r>
          </a:p>
          <a:p>
            <a:pPr>
              <a:buNone/>
            </a:pPr>
            <a:r>
              <a:rPr lang="tr-TR" dirty="0" smtClean="0"/>
              <a:t>istenmeyen sinyallerin genel adıdır.) </a:t>
            </a:r>
          </a:p>
          <a:p>
            <a:pPr>
              <a:buNone/>
            </a:pPr>
            <a:r>
              <a:rPr lang="tr-TR" dirty="0" smtClean="0"/>
              <a:t>Gönderilmek istenilip atmosfere salınan sinyal sonrasında alıcıya ulaşır.</a:t>
            </a:r>
          </a:p>
          <a:p>
            <a:pPr>
              <a:buNone/>
            </a:pPr>
            <a:r>
              <a:rPr lang="tr-TR" dirty="0" smtClean="0"/>
              <a:t>İletim ortamından dolayı zayıflayan sinyal tekrar kuvvetlendirilir.</a:t>
            </a:r>
          </a:p>
          <a:p>
            <a:pPr>
              <a:buNone/>
            </a:pPr>
            <a:endParaRPr lang="tr-TR" dirty="0">
              <a:solidFill>
                <a:srgbClr val="C00000"/>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080655"/>
            <a:ext cx="10515600" cy="5096308"/>
          </a:xfrm>
        </p:spPr>
        <p:txBody>
          <a:bodyPr/>
          <a:lstStyle/>
          <a:p>
            <a:pPr>
              <a:buNone/>
            </a:pPr>
            <a:r>
              <a:rPr lang="tr-TR" dirty="0">
                <a:solidFill>
                  <a:srgbClr val="C00000"/>
                </a:solidFill>
              </a:rPr>
              <a:t>Sonrasında modülasyon işlemiyle önceden yüksek frekans bandına</a:t>
            </a:r>
          </a:p>
          <a:p>
            <a:pPr>
              <a:buNone/>
            </a:pPr>
            <a:r>
              <a:rPr lang="tr-TR" dirty="0">
                <a:solidFill>
                  <a:srgbClr val="C00000"/>
                </a:solidFill>
              </a:rPr>
              <a:t>taşınan sinyal  </a:t>
            </a:r>
            <a:r>
              <a:rPr lang="tr-TR" dirty="0" err="1">
                <a:solidFill>
                  <a:srgbClr val="002060"/>
                </a:solidFill>
              </a:rPr>
              <a:t>demodülasyon</a:t>
            </a:r>
            <a:r>
              <a:rPr lang="tr-TR" dirty="0">
                <a:solidFill>
                  <a:srgbClr val="C00000"/>
                </a:solidFill>
              </a:rPr>
              <a:t> işlemiyle tekrar orijinal frekans bandına</a:t>
            </a:r>
          </a:p>
          <a:p>
            <a:pPr>
              <a:buNone/>
            </a:pPr>
            <a:r>
              <a:rPr lang="tr-TR" dirty="0">
                <a:solidFill>
                  <a:srgbClr val="C00000"/>
                </a:solidFill>
              </a:rPr>
              <a:t>döndürülür.  Sinyal kodlanmışsa tekrar bir kod çözücüden geçirilir </a:t>
            </a:r>
            <a:r>
              <a:rPr lang="tr-TR" dirty="0" smtClean="0">
                <a:solidFill>
                  <a:srgbClr val="C00000"/>
                </a:solidFill>
              </a:rPr>
              <a:t>ve</a:t>
            </a:r>
          </a:p>
          <a:p>
            <a:pPr>
              <a:buNone/>
            </a:pPr>
            <a:r>
              <a:rPr lang="tr-TR" dirty="0">
                <a:solidFill>
                  <a:srgbClr val="C00000"/>
                </a:solidFill>
              </a:rPr>
              <a:t>ç</a:t>
            </a:r>
            <a:r>
              <a:rPr lang="tr-TR" dirty="0" smtClean="0">
                <a:solidFill>
                  <a:srgbClr val="C00000"/>
                </a:solidFill>
              </a:rPr>
              <a:t>ıkış işareti </a:t>
            </a:r>
            <a:r>
              <a:rPr lang="tr-TR" dirty="0">
                <a:solidFill>
                  <a:srgbClr val="C00000"/>
                </a:solidFill>
              </a:rPr>
              <a:t>elde edilir.</a:t>
            </a:r>
          </a:p>
          <a:p>
            <a:pPr marL="0" indent="0">
              <a:buNone/>
            </a:pPr>
            <a:endParaRPr lang="tr-TR" dirty="0"/>
          </a:p>
        </p:txBody>
      </p:sp>
    </p:spTree>
    <p:extLst>
      <p:ext uri="{BB962C8B-B14F-4D97-AF65-F5344CB8AC3E}">
        <p14:creationId xmlns:p14="http://schemas.microsoft.com/office/powerpoint/2010/main" val="39170024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2351</TotalTime>
  <Words>314</Words>
  <Application>Microsoft Office PowerPoint</Application>
  <PresentationFormat>Geniş ekran</PresentationFormat>
  <Paragraphs>35</Paragraphs>
  <Slides>6</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6</vt:i4>
      </vt:variant>
    </vt:vector>
  </HeadingPairs>
  <TitlesOfParts>
    <vt:vector size="10" baseType="lpstr">
      <vt:lpstr>Arial</vt:lpstr>
      <vt:lpstr>Calibri</vt:lpstr>
      <vt:lpstr>Calibri Light</vt:lpstr>
      <vt:lpstr>Office Teması</vt:lpstr>
      <vt:lpstr>Analog Haberleşme Dersi</vt:lpstr>
      <vt:lpstr>Giriş Dönüştürücüsü</vt:lpstr>
      <vt:lpstr>Modülatör</vt:lpstr>
      <vt:lpstr>PowerPoint Sunusu</vt:lpstr>
      <vt:lpstr>Transmisyon (iletim) ortamı:</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Analog Haberleşme Dersi</dc:title>
  <dc:creator>emyo</dc:creator>
  <cp:lastModifiedBy>emyo</cp:lastModifiedBy>
  <cp:revision>220</cp:revision>
  <dcterms:created xsi:type="dcterms:W3CDTF">2017-09-06T09:51:07Z</dcterms:created>
  <dcterms:modified xsi:type="dcterms:W3CDTF">2018-02-12T07:56:20Z</dcterms:modified>
</cp:coreProperties>
</file>