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1"/>
  </p:notesMasterIdLst>
  <p:sldIdLst>
    <p:sldId id="256" r:id="rId2"/>
    <p:sldId id="265" r:id="rId3"/>
    <p:sldId id="266" r:id="rId4"/>
    <p:sldId id="267" r:id="rId5"/>
    <p:sldId id="269" r:id="rId6"/>
    <p:sldId id="270" r:id="rId7"/>
    <p:sldId id="271" r:id="rId8"/>
    <p:sldId id="272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DC997-4B50-46C8-B079-FFD4369E4E2D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CDF7-82FC-4FBE-9835-E849DB7F2DD5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90448-9B3D-4944-814E-E646D93FE87B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18EC-265B-4107-890B-23A0EA76E374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E1EA-9731-484C-88AE-3FBA04BD7F11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19F7-A41D-4DEE-8D66-DCC28A7E55CA}" type="datetime1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BA49-BE9A-4FA7-93CD-8ADCB1FB41E5}" type="datetime1">
              <a:rPr lang="tr-TR" smtClean="0"/>
              <a:t>3.12.2018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1A01-1C6B-435D-91EF-0607B1FC216A}" type="datetime1">
              <a:rPr lang="tr-TR" smtClean="0"/>
              <a:t>3.12.2018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93FC-19DC-4A89-8730-E283A9756DC7}" type="datetime1">
              <a:rPr lang="tr-TR" smtClean="0"/>
              <a:t>3.12.2018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7201-0A95-4AF3-87EC-C6B326E4AEF1}" type="datetime1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096A3-4354-4816-B43A-C9BFCF37E137}" type="datetime1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8A49D-3F6D-4DF4-9BFB-0B61BCF36E5A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ELE322 </a:t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ELE322 </a:t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5</a:t>
            </a:r>
          </a:p>
          <a:p>
            <a:pPr marL="0" indent="0">
              <a:buNone/>
            </a:pPr>
            <a:r>
              <a:rPr lang="tr-TR" dirty="0"/>
              <a:t>CONTINUOUS WAVE MODULATION:</a:t>
            </a:r>
          </a:p>
          <a:p>
            <a:pPr marL="0" indent="0">
              <a:buNone/>
            </a:pPr>
            <a:r>
              <a:rPr lang="tr-TR" dirty="0"/>
              <a:t>	AMPLITUDE MODULATION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5114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AMPLITUDE MODULATION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7307B9E-642B-4456-AAFC-BFF0237DF6D3}"/>
              </a:ext>
            </a:extLst>
          </p:cNvPr>
          <p:cNvSpPr/>
          <p:nvPr/>
        </p:nvSpPr>
        <p:spPr>
          <a:xfrm>
            <a:off x="738213" y="1594840"/>
            <a:ext cx="106252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There are two types of double-sideband amplitude modulation: </a:t>
            </a:r>
            <a:endParaRPr lang="tr-TR" sz="2400" dirty="0"/>
          </a:p>
          <a:p>
            <a:endParaRPr lang="tr-TR" sz="24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standard amplitude</a:t>
            </a:r>
            <a:r>
              <a:rPr lang="tr-TR" sz="2400" dirty="0"/>
              <a:t> </a:t>
            </a:r>
            <a:r>
              <a:rPr lang="en-US" sz="2400" dirty="0"/>
              <a:t>modulation (AM)</a:t>
            </a:r>
            <a:endParaRPr lang="tr-TR" sz="2400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tr-TR" sz="24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suppressed-carrier double-sideband modulation (DSB).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13964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5114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AMPLITUDE 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671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AM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F3CDB039-E342-47BD-ABF3-EC498C05A035}"/>
                  </a:ext>
                </a:extLst>
              </p:cNvPr>
              <p:cNvSpPr/>
              <p:nvPr/>
            </p:nvSpPr>
            <p:spPr>
              <a:xfrm>
                <a:off x="738214" y="2154930"/>
                <a:ext cx="10136932" cy="24929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denotes the unmodulated carrier amplitude, modulation</a:t>
                </a:r>
                <a:r>
                  <a:rPr lang="tr-TR" sz="2400" dirty="0"/>
                  <a:t> </a:t>
                </a:r>
                <a:r>
                  <a:rPr lang="en-US" sz="2400" dirty="0"/>
                  <a:t>by </a:t>
                </a:r>
                <a:r>
                  <a:rPr lang="en-US" sz="2400" i="1" dirty="0"/>
                  <a:t>x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 produces the AM signal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𝑐𝑜𝑠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r>
                  <a:rPr lang="tr-TR" sz="2800" b="0" dirty="0"/>
                  <a:t>                          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tr-TR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tr-TR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tr-TR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endParaRPr lang="tr-TR" sz="280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</p:txBody>
          </p:sp>
        </mc:Choice>
        <mc:Fallback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F3CDB039-E342-47BD-ABF3-EC498C05A0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4" y="2154930"/>
                <a:ext cx="10136932" cy="2492990"/>
              </a:xfrm>
              <a:prstGeom prst="rect">
                <a:avLst/>
              </a:prstGeom>
              <a:blipFill>
                <a:blip r:embed="rId2"/>
                <a:stretch>
                  <a:fillRect l="-782" t="-195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Dikdörtgen 7">
                <a:extLst>
                  <a:ext uri="{FF2B5EF4-FFF2-40B4-BE49-F238E27FC236}">
                    <a16:creationId xmlns:a16="http://schemas.microsoft.com/office/drawing/2014/main" id="{DA707AD7-4276-42B0-B35B-9D25D31E6E50}"/>
                  </a:ext>
                </a:extLst>
              </p:cNvPr>
              <p:cNvSpPr/>
              <p:nvPr/>
            </p:nvSpPr>
            <p:spPr>
              <a:xfrm>
                <a:off x="738214" y="4432310"/>
                <a:ext cx="7578421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tr-TR" sz="2800" dirty="0"/>
              </a:p>
              <a:p>
                <a:r>
                  <a:rPr lang="tr-TR" sz="2400" dirty="0"/>
                  <a:t>w</a:t>
                </a:r>
                <a:r>
                  <a:rPr lang="en-US" sz="2400" dirty="0"/>
                  <a:t>here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2400" dirty="0"/>
                  <a:t> is a positive constant called the </a:t>
                </a:r>
                <a:r>
                  <a:rPr lang="en-US" sz="2400" b="1" dirty="0"/>
                  <a:t>modulation index.</a:t>
                </a:r>
                <a:endParaRPr lang="tr-TR" sz="2400" dirty="0"/>
              </a:p>
            </p:txBody>
          </p:sp>
        </mc:Choice>
        <mc:Fallback>
          <p:sp>
            <p:nvSpPr>
              <p:cNvPr id="8" name="Dikdörtgen 7">
                <a:extLst>
                  <a:ext uri="{FF2B5EF4-FFF2-40B4-BE49-F238E27FC236}">
                    <a16:creationId xmlns:a16="http://schemas.microsoft.com/office/drawing/2014/main" id="{DA707AD7-4276-42B0-B35B-9D25D31E6E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4" y="4432310"/>
                <a:ext cx="7578421" cy="892552"/>
              </a:xfrm>
              <a:prstGeom prst="rect">
                <a:avLst/>
              </a:prstGeom>
              <a:blipFill>
                <a:blip r:embed="rId3"/>
                <a:stretch>
                  <a:fillRect l="-1207" r="-322" b="-1428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8755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5114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AMPLITUDE 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671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AM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6B06E29B-00FE-42BB-A807-C37D5C87A589}"/>
                  </a:ext>
                </a:extLst>
              </p:cNvPr>
              <p:cNvSpPr/>
              <p:nvPr/>
            </p:nvSpPr>
            <p:spPr>
              <a:xfrm>
                <a:off x="738213" y="2118046"/>
                <a:ext cx="10673847" cy="23391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The </a:t>
                </a:r>
                <a:r>
                  <a:rPr lang="tr-TR" sz="2400" dirty="0" err="1"/>
                  <a:t>signal’s</a:t>
                </a:r>
                <a:r>
                  <a:rPr lang="tr-TR" sz="2400" dirty="0"/>
                  <a:t> </a:t>
                </a:r>
                <a:r>
                  <a:rPr lang="tr-TR" sz="2400" dirty="0" err="1"/>
                  <a:t>envelope</a:t>
                </a:r>
                <a:r>
                  <a:rPr lang="tr-TR" sz="2400" dirty="0"/>
                  <a:t> is </a:t>
                </a:r>
                <a:r>
                  <a:rPr lang="tr-TR" sz="2400" dirty="0" err="1"/>
                  <a:t>then</a:t>
                </a:r>
                <a:endParaRPr lang="tr-TR" sz="2400" dirty="0"/>
              </a:p>
              <a:p>
                <a:endParaRPr lang="tr-TR" sz="24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[1+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tr-TR" sz="2800" dirty="0"/>
              </a:p>
              <a:p>
                <a:endParaRPr lang="tr-TR" sz="2800" dirty="0"/>
              </a:p>
              <a:p>
                <a:pPr algn="ctr"/>
                <a:endParaRPr lang="tr-TR" sz="2400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6B06E29B-00FE-42BB-A807-C37D5C87A5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3" y="2118046"/>
                <a:ext cx="10673847" cy="2339102"/>
              </a:xfrm>
              <a:prstGeom prst="rect">
                <a:avLst/>
              </a:prstGeom>
              <a:blipFill>
                <a:blip r:embed="rId2"/>
                <a:stretch>
                  <a:fillRect l="-742" t="-208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Dikdörtgen 11">
            <a:extLst>
              <a:ext uri="{FF2B5EF4-FFF2-40B4-BE49-F238E27FC236}">
                <a16:creationId xmlns:a16="http://schemas.microsoft.com/office/drawing/2014/main" id="{E666F488-8146-427C-9C4B-36227D706055}"/>
              </a:ext>
            </a:extLst>
          </p:cNvPr>
          <p:cNvSpPr/>
          <p:nvPr/>
        </p:nvSpPr>
        <p:spPr>
          <a:xfrm>
            <a:off x="779939" y="3429000"/>
            <a:ext cx="1063212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Figure 4.2–1</a:t>
            </a:r>
            <a:r>
              <a:rPr lang="tr-TR" sz="2400" dirty="0"/>
              <a:t>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175)</a:t>
            </a:r>
            <a:r>
              <a:rPr lang="en-US" sz="2400" dirty="0"/>
              <a:t> shows part of a typical message</a:t>
            </a:r>
            <a:r>
              <a:rPr lang="tr-TR" sz="2400" dirty="0"/>
              <a:t> </a:t>
            </a:r>
            <a:r>
              <a:rPr lang="en-US" sz="2400" dirty="0"/>
              <a:t>and the resulting AM signal with</a:t>
            </a:r>
            <a:r>
              <a:rPr lang="tr-TR" sz="2400" dirty="0"/>
              <a:t> </a:t>
            </a:r>
            <a:r>
              <a:rPr lang="tr-TR" sz="2400" dirty="0" err="1"/>
              <a:t>two</a:t>
            </a:r>
            <a:r>
              <a:rPr lang="tr-TR" sz="2400" dirty="0"/>
              <a:t> </a:t>
            </a:r>
            <a:r>
              <a:rPr lang="tr-TR" sz="2400" dirty="0" err="1"/>
              <a:t>values</a:t>
            </a:r>
            <a:r>
              <a:rPr lang="tr-TR" sz="2400" dirty="0"/>
              <a:t> of .</a:t>
            </a:r>
          </a:p>
        </p:txBody>
      </p:sp>
    </p:spTree>
    <p:extLst>
      <p:ext uri="{BB962C8B-B14F-4D97-AF65-F5344CB8AC3E}">
        <p14:creationId xmlns:p14="http://schemas.microsoft.com/office/powerpoint/2010/main" val="4072404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5114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AMPLITUDE 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671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AM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ADAD96E5-3168-42D7-9C65-7E0D84F8EEFD}"/>
                  </a:ext>
                </a:extLst>
              </p:cNvPr>
              <p:cNvSpPr/>
              <p:nvPr/>
            </p:nvSpPr>
            <p:spPr>
              <a:xfrm>
                <a:off x="738213" y="2214524"/>
                <a:ext cx="10518671" cy="1261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envelope clearly reproduces the shape of </a:t>
                </a:r>
                <a:r>
                  <a:rPr lang="tr-TR" sz="2400" dirty="0"/>
                  <a:t>x(t) </a:t>
                </a:r>
                <a:r>
                  <a:rPr lang="en-US" sz="2400" dirty="0"/>
                  <a:t>if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tr-TR" sz="2800" dirty="0"/>
                  <a:t> 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tr-T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</m:t>
                    </m:r>
                  </m:oMath>
                </a14:m>
                <a:endParaRPr lang="tr-TR" sz="2400" dirty="0"/>
              </a:p>
            </p:txBody>
          </p:sp>
        </mc:Choice>
        <mc:Fallback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ADAD96E5-3168-42D7-9C65-7E0D84F8EE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3" y="2214524"/>
                <a:ext cx="10518671" cy="1261884"/>
              </a:xfrm>
              <a:prstGeom prst="rect">
                <a:avLst/>
              </a:prstGeom>
              <a:blipFill>
                <a:blip r:embed="rId2"/>
                <a:stretch>
                  <a:fillRect l="-753" t="-3865" b="-130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Dikdörtgen 7">
                <a:extLst>
                  <a:ext uri="{FF2B5EF4-FFF2-40B4-BE49-F238E27FC236}">
                    <a16:creationId xmlns:a16="http://schemas.microsoft.com/office/drawing/2014/main" id="{591EFF05-5267-412D-A4D9-8D5A1A92A0C7}"/>
                  </a:ext>
                </a:extLst>
              </p:cNvPr>
              <p:cNvSpPr/>
              <p:nvPr/>
            </p:nvSpPr>
            <p:spPr>
              <a:xfrm>
                <a:off x="738213" y="3613679"/>
                <a:ext cx="10811636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When these conditions are satisfied, the message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is easily extracted from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400" dirty="0"/>
                  <a:t> </a:t>
                </a:r>
                <a:r>
                  <a:rPr lang="en-US" sz="2400" dirty="0"/>
                  <a:t>by use of a simple </a:t>
                </a:r>
                <a:r>
                  <a:rPr lang="en-US" sz="2400" b="1" dirty="0"/>
                  <a:t>envelope detector</a:t>
                </a:r>
                <a:r>
                  <a:rPr lang="tr-TR" sz="2400" b="1" dirty="0"/>
                  <a:t>.</a:t>
                </a:r>
                <a:endParaRPr lang="tr-TR" sz="2400" dirty="0"/>
              </a:p>
            </p:txBody>
          </p:sp>
        </mc:Choice>
        <mc:Fallback>
          <p:sp>
            <p:nvSpPr>
              <p:cNvPr id="8" name="Dikdörtgen 7">
                <a:extLst>
                  <a:ext uri="{FF2B5EF4-FFF2-40B4-BE49-F238E27FC236}">
                    <a16:creationId xmlns:a16="http://schemas.microsoft.com/office/drawing/2014/main" id="{591EFF05-5267-412D-A4D9-8D5A1A92A0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3" y="3613679"/>
                <a:ext cx="10811636" cy="1200329"/>
              </a:xfrm>
              <a:prstGeom prst="rect">
                <a:avLst/>
              </a:prstGeom>
              <a:blipFill>
                <a:blip r:embed="rId3"/>
                <a:stretch>
                  <a:fillRect l="-733" b="-1066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9353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5114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AMPLITUDE 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671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AM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1BCFC066-5DD3-4F21-A252-D810C80F7218}"/>
                  </a:ext>
                </a:extLst>
              </p:cNvPr>
              <p:cNvSpPr/>
              <p:nvPr/>
            </p:nvSpPr>
            <p:spPr>
              <a:xfrm>
                <a:off x="738213" y="2223402"/>
                <a:ext cx="10634081" cy="18087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Going to the frequency domain, Fourier transformation of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signal’s</a:t>
                </a:r>
                <a:r>
                  <a:rPr lang="tr-TR" sz="2400" dirty="0"/>
                  <a:t> </a:t>
                </a:r>
                <a:r>
                  <a:rPr lang="tr-TR" sz="2400" dirty="0" err="1"/>
                  <a:t>envelope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yields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tr-T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sz="2800" dirty="0"/>
                  <a:t>      </a:t>
                </a:r>
                <a14:m>
                  <m:oMath xmlns:m="http://schemas.openxmlformats.org/officeDocument/2006/math">
                    <m:r>
                      <a:rPr lang="tr-TR" sz="2800" b="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tr-TR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</m:t>
                    </m:r>
                  </m:oMath>
                </a14:m>
                <a:endParaRPr lang="tr-TR" sz="2400" dirty="0"/>
              </a:p>
            </p:txBody>
          </p:sp>
        </mc:Choice>
        <mc:Fallback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1BCFC066-5DD3-4F21-A252-D810C80F72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3" y="2223402"/>
                <a:ext cx="10634081" cy="1808700"/>
              </a:xfrm>
              <a:prstGeom prst="rect">
                <a:avLst/>
              </a:prstGeom>
              <a:blipFill>
                <a:blip r:embed="rId2"/>
                <a:stretch>
                  <a:fillRect l="-745" t="-270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1920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5114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>
                <a:latin typeface="+mj-lt"/>
              </a:rPr>
              <a:t>AMPLITUDE </a:t>
            </a:r>
            <a:r>
              <a:rPr lang="tr-TR" sz="3600" dirty="0">
                <a:latin typeface="+mj-lt"/>
              </a:rPr>
              <a:t>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671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AM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D3441046-8BF5-4BA5-B818-4152B2F243D0}"/>
                  </a:ext>
                </a:extLst>
              </p:cNvPr>
              <p:cNvSpPr/>
              <p:nvPr/>
            </p:nvSpPr>
            <p:spPr>
              <a:xfrm>
                <a:off x="738213" y="2194978"/>
                <a:ext cx="1095367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AM spectrum consists of carrier-frequency impulses and </a:t>
                </a:r>
                <a:r>
                  <a:rPr lang="en-US" sz="2400" b="1" dirty="0"/>
                  <a:t>symmetrical side</a:t>
                </a:r>
                <a:r>
                  <a:rPr lang="tr-TR" sz="2400" b="1" dirty="0"/>
                  <a:t> </a:t>
                </a:r>
                <a:r>
                  <a:rPr lang="tr-TR" sz="2400" b="1" dirty="0" err="1"/>
                  <a:t>bands</a:t>
                </a:r>
                <a:r>
                  <a:rPr lang="tr-TR" sz="2400" b="1" dirty="0"/>
                  <a:t> </a:t>
                </a:r>
                <a:r>
                  <a:rPr lang="tr-TR" sz="2400" dirty="0" err="1"/>
                  <a:t>centered</a:t>
                </a:r>
                <a:r>
                  <a:rPr lang="tr-TR" sz="2400" dirty="0"/>
                  <a:t> at </a:t>
                </a:r>
                <a14:m>
                  <m:oMath xmlns:m="http://schemas.openxmlformats.org/officeDocument/2006/math">
                    <m:r>
                      <a:rPr lang="tr-T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tr-TR" sz="2400" dirty="0"/>
                  <a:t>.</a:t>
                </a:r>
              </a:p>
            </p:txBody>
          </p:sp>
        </mc:Choice>
        <mc:Fallback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D3441046-8BF5-4BA5-B818-4152B2F243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3" y="2194978"/>
                <a:ext cx="10953678" cy="830997"/>
              </a:xfrm>
              <a:prstGeom prst="rect">
                <a:avLst/>
              </a:prstGeom>
              <a:blipFill>
                <a:blip r:embed="rId2"/>
                <a:stretch>
                  <a:fillRect l="-723" t="-5882" b="-1617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>
            <a:extLst>
              <a:ext uri="{FF2B5EF4-FFF2-40B4-BE49-F238E27FC236}">
                <a16:creationId xmlns:a16="http://schemas.microsoft.com/office/drawing/2014/main" id="{B7EA7452-224B-453D-8DC5-4DA73C59FD85}"/>
              </a:ext>
            </a:extLst>
          </p:cNvPr>
          <p:cNvSpPr/>
          <p:nvPr/>
        </p:nvSpPr>
        <p:spPr>
          <a:xfrm>
            <a:off x="738212" y="3576351"/>
            <a:ext cx="109536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presence of </a:t>
            </a:r>
            <a:r>
              <a:rPr lang="en-US" sz="2400" b="1" dirty="0"/>
              <a:t>upper sidebands </a:t>
            </a:r>
            <a:r>
              <a:rPr lang="en-US" sz="2400" dirty="0"/>
              <a:t>and </a:t>
            </a:r>
            <a:r>
              <a:rPr lang="en-US" sz="2400" b="1" dirty="0"/>
              <a:t>lower sidebands</a:t>
            </a:r>
            <a:r>
              <a:rPr lang="tr-TR" sz="2400" b="1" dirty="0"/>
              <a:t> </a:t>
            </a:r>
            <a:r>
              <a:rPr lang="en-US" sz="2400" dirty="0"/>
              <a:t>accounts for the name </a:t>
            </a:r>
            <a:r>
              <a:rPr lang="en-US" sz="2400" b="1" dirty="0"/>
              <a:t>double-sideband </a:t>
            </a:r>
            <a:r>
              <a:rPr lang="en-US" sz="2400" dirty="0"/>
              <a:t>amplitude modulation.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69774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</TotalTime>
  <Words>440</Words>
  <Application>Microsoft Office PowerPoint</Application>
  <PresentationFormat>Geniş ekran</PresentationFormat>
  <Paragraphs>61</Paragraphs>
  <Slides>9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Wingdings</vt:lpstr>
      <vt:lpstr>Office Teması</vt:lpstr>
      <vt:lpstr>ELE322  COMMUNICATION THEORY – I</vt:lpstr>
      <vt:lpstr>ELE322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gulerhacer13@gmail.com</cp:lastModifiedBy>
  <cp:revision>81</cp:revision>
  <dcterms:created xsi:type="dcterms:W3CDTF">2018-07-07T11:05:27Z</dcterms:created>
  <dcterms:modified xsi:type="dcterms:W3CDTF">2018-12-03T14:06:11Z</dcterms:modified>
</cp:coreProperties>
</file>