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7"/>
  </p:notesMasterIdLst>
  <p:sldIdLst>
    <p:sldId id="624" r:id="rId2"/>
    <p:sldId id="272" r:id="rId3"/>
    <p:sldId id="296" r:id="rId4"/>
    <p:sldId id="297" r:id="rId5"/>
    <p:sldId id="300" r:id="rId6"/>
    <p:sldId id="301" r:id="rId7"/>
    <p:sldId id="302" r:id="rId8"/>
    <p:sldId id="625" r:id="rId9"/>
    <p:sldId id="303" r:id="rId10"/>
    <p:sldId id="304" r:id="rId11"/>
    <p:sldId id="305" r:id="rId12"/>
    <p:sldId id="306" r:id="rId13"/>
    <p:sldId id="307" r:id="rId14"/>
    <p:sldId id="308" r:id="rId15"/>
    <p:sldId id="309"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ZU COLERI CIHAN" initials="ACC"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70D09"/>
    <a:srgbClr val="FF5050"/>
  </p:clrMru>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9338" autoAdjust="0"/>
    <p:restoredTop sz="94660"/>
  </p:normalViewPr>
  <p:slideViewPr>
    <p:cSldViewPr>
      <p:cViewPr>
        <p:scale>
          <a:sx n="80" d="100"/>
          <a:sy n="80" d="100"/>
        </p:scale>
        <p:origin x="-852" y="3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CE1CB-8182-4EFC-B8F0-659B0E633FF8}" type="datetimeFigureOut">
              <a:rPr lang="tr-TR" smtClean="0"/>
              <a:pPr/>
              <a:t>31.01.2017</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832DDF-24DF-42B2-80F9-E0C7EEF74EE2}"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17" name="Footer Placeholder 16"/>
          <p:cNvSpPr>
            <a:spLocks noGrp="1"/>
          </p:cNvSpPr>
          <p:nvPr>
            <p:ph type="ftr" sz="quarter" idx="11"/>
          </p:nvPr>
        </p:nvSpPr>
        <p:spPr/>
        <p:txBody>
          <a:bodyPr/>
          <a:lstStyle/>
          <a:p>
            <a:endParaRPr lang="tr-TR"/>
          </a:p>
        </p:txBody>
      </p:sp>
      <p:sp>
        <p:nvSpPr>
          <p:cNvPr id="29" name="Slide Number Placeholder 28"/>
          <p:cNvSpPr>
            <a:spLocks noGrp="1"/>
          </p:cNvSpPr>
          <p:nvPr>
            <p:ph type="sldNum" sz="quarter" idx="12"/>
          </p:nvPr>
        </p:nvSpPr>
        <p:spPr/>
        <p:txBody>
          <a:bodyPr/>
          <a:lstStyle/>
          <a:p>
            <a:fld id="{258DC188-8089-4ADF-BDA1-BC4DF4AB9BAC}" type="slidenum">
              <a:rPr lang="tr-TR" smtClean="0"/>
              <a:pPr/>
              <a:t>‹#›</a:t>
            </a:fld>
            <a:endParaRPr lang="tr-T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600200"/>
            <a:ext cx="8229600" cy="4530725"/>
          </a:xfrm>
        </p:spPr>
        <p:txBody>
          <a:bodyPr/>
          <a:lstStyle/>
          <a:p>
            <a:pPr lvl="0"/>
            <a:endParaRPr lang="tr-TR" noProof="0" smtClean="0"/>
          </a:p>
        </p:txBody>
      </p:sp>
      <p:sp>
        <p:nvSpPr>
          <p:cNvPr id="4" name="Rectangle 12"/>
          <p:cNvSpPr>
            <a:spLocks noGrp="1" noChangeArrowheads="1"/>
          </p:cNvSpPr>
          <p:nvPr>
            <p:ph type="dt" sz="half" idx="10"/>
          </p:nvPr>
        </p:nvSpPr>
        <p:spPr>
          <a:ln/>
        </p:spPr>
        <p:txBody>
          <a:bodyPr/>
          <a:lstStyle>
            <a:lvl1pPr>
              <a:defRPr/>
            </a:lvl1pPr>
          </a:lstStyle>
          <a:p>
            <a:pPr>
              <a:defRPr/>
            </a:pPr>
            <a:endParaRPr lang="tr-TR"/>
          </a:p>
        </p:txBody>
      </p:sp>
      <p:sp>
        <p:nvSpPr>
          <p:cNvPr id="5" name="Rectangle 13"/>
          <p:cNvSpPr>
            <a:spLocks noGrp="1" noChangeArrowheads="1"/>
          </p:cNvSpPr>
          <p:nvPr>
            <p:ph type="ftr" sz="quarter" idx="11"/>
          </p:nvPr>
        </p:nvSpPr>
        <p:spPr>
          <a:ln/>
        </p:spPr>
        <p:txBody>
          <a:bodyPr/>
          <a:lstStyle>
            <a:lvl1pPr>
              <a:defRPr/>
            </a:lvl1pPr>
          </a:lstStyle>
          <a:p>
            <a:pPr>
              <a:defRPr/>
            </a:pPr>
            <a:endParaRPr lang="tr-TR"/>
          </a:p>
        </p:txBody>
      </p:sp>
      <p:sp>
        <p:nvSpPr>
          <p:cNvPr id="6" name="Rectangle 14"/>
          <p:cNvSpPr>
            <a:spLocks noGrp="1" noChangeArrowheads="1"/>
          </p:cNvSpPr>
          <p:nvPr>
            <p:ph type="sldNum" sz="quarter" idx="12"/>
          </p:nvPr>
        </p:nvSpPr>
        <p:spPr>
          <a:ln/>
        </p:spPr>
        <p:txBody>
          <a:bodyPr/>
          <a:lstStyle>
            <a:lvl1pPr>
              <a:defRPr/>
            </a:lvl1pPr>
          </a:lstStyle>
          <a:p>
            <a:pPr>
              <a:defRPr/>
            </a:pPr>
            <a:fld id="{B4AFEA86-4972-471A-88C0-2B5E2911EFBF}"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7924800" y="6416675"/>
            <a:ext cx="762000" cy="365125"/>
          </a:xfrm>
        </p:spPr>
        <p:txBody>
          <a:bodyPr/>
          <a:lstStyle/>
          <a:p>
            <a:fld id="{258DC188-8089-4ADF-BDA1-BC4DF4AB9BA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0B10D9B-10A9-4A05-AD8A-4E49E92AA35F}" type="datetimeFigureOut">
              <a:rPr lang="tr-TR" smtClean="0"/>
              <a:pPr/>
              <a:t>31.01.2017</a:t>
            </a:fld>
            <a:endParaRPr lang="tr-T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58DC188-8089-4ADF-BDA1-BC4DF4AB9BAC}"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FF0000"/>
                </a:solidFill>
              </a:rPr>
              <a:t>Hastalık oluşumu: Enfeksiyon ve toksinlerin etkisi</a:t>
            </a:r>
            <a:endParaRPr lang="tr-TR" sz="3200" dirty="0">
              <a:solidFill>
                <a:srgbClr val="FF0000"/>
              </a:solidFill>
            </a:endParaRPr>
          </a:p>
        </p:txBody>
      </p:sp>
      <p:sp>
        <p:nvSpPr>
          <p:cNvPr id="3" name="Content Placeholder 2"/>
          <p:cNvSpPr>
            <a:spLocks noGrp="1"/>
          </p:cNvSpPr>
          <p:nvPr>
            <p:ph idx="1"/>
          </p:nvPr>
        </p:nvSpPr>
        <p:spPr>
          <a:xfrm>
            <a:off x="467544" y="1340768"/>
            <a:ext cx="8229600" cy="4709160"/>
          </a:xfrm>
        </p:spPr>
        <p:txBody>
          <a:bodyPr>
            <a:normAutofit fontScale="92500" lnSpcReduction="10000"/>
          </a:bodyPr>
          <a:lstStyle/>
          <a:p>
            <a:r>
              <a:rPr lang="tr-TR" dirty="0" smtClean="0"/>
              <a:t>Patojenler konakçı dokularına, patojen ve konakçı makromoleküllerinin etkileşimi ve mukozal yüzeylere tutunarak giriş sağlarlar. Tutunma bölgesinde patojen yayılmaya başlar ve dolaşım sistemi ile konakçının her yerine dağılabilir.</a:t>
            </a:r>
          </a:p>
          <a:p>
            <a:endParaRPr lang="tr-TR" dirty="0" smtClean="0"/>
          </a:p>
          <a:p>
            <a:r>
              <a:rPr lang="tr-TR" dirty="0" smtClean="0"/>
              <a:t>Virülens, bir patojenin yayılmacılığı, toksisitesi ve ürettiği diğer faktörlere göre belirlenir. Çoğu patojende, virülense birkaç faktör katkıda bulunur. Zayıflatma (attenüasyon) virülensın kaybıdır. </a:t>
            </a:r>
            <a:r>
              <a:rPr lang="tr-TR" i="1" dirty="0" smtClean="0"/>
              <a:t>Salmonella virülensı geliştiren çok </a:t>
            </a:r>
            <a:r>
              <a:rPr lang="tr-TR" dirty="0" smtClean="0"/>
              <a:t>çeşitli özellikler gösterir.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normAutofit/>
          </a:bodyPr>
          <a:lstStyle/>
          <a:p>
            <a:pPr eaLnBrk="1" hangingPunct="1">
              <a:defRPr/>
            </a:pPr>
            <a:r>
              <a:rPr lang="tr-TR" sz="2400" dirty="0" smtClean="0">
                <a:solidFill>
                  <a:srgbClr val="FF0000"/>
                </a:solidFill>
                <a:effectLst/>
              </a:rPr>
              <a:t>Patojenlerce Üretilen Ekzotoksinler ve Hücre Dışı virülens Faktörleri</a:t>
            </a:r>
          </a:p>
        </p:txBody>
      </p:sp>
      <p:graphicFrame>
        <p:nvGraphicFramePr>
          <p:cNvPr id="112734" name="Group 94"/>
          <p:cNvGraphicFramePr>
            <a:graphicFrameLocks noGrp="1"/>
          </p:cNvGraphicFramePr>
          <p:nvPr>
            <p:ph type="tbl" idx="1"/>
          </p:nvPr>
        </p:nvGraphicFramePr>
        <p:xfrm>
          <a:off x="457200" y="1600200"/>
          <a:ext cx="8229600" cy="4050919"/>
        </p:xfrm>
        <a:graphic>
          <a:graphicData uri="http://schemas.openxmlformats.org/drawingml/2006/table">
            <a:tbl>
              <a:tblPr>
                <a:tableStyleId>{284E427A-3D55-4303-BF80-6455036E1DE7}</a:tableStyleId>
              </a:tblPr>
              <a:tblGrid>
                <a:gridCol w="1882552"/>
                <a:gridCol w="1511523"/>
                <a:gridCol w="2736850"/>
                <a:gridCol w="2098675"/>
              </a:tblGrid>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FFFFFF"/>
                            </a:outerShdw>
                          </a:effectLst>
                        </a:rPr>
                        <a:t>Organizma</a:t>
                      </a:r>
                      <a:endParaRPr kumimoji="0" lang="tr-TR" sz="1800" b="1" i="0" u="none" strike="noStrike" cap="none" normalizeH="0" baseline="0" dirty="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Hastalık</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Toksin/faktör</a:t>
                      </a:r>
                      <a:endParaRPr kumimoji="0" lang="tr-TR" sz="1800" b="1" i="1"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Etki</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r>
              <a:tr h="9064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i="1" u="none" strike="noStrike" cap="none" normalizeH="0" baseline="0" dirty="0" smtClean="0">
                          <a:ln>
                            <a:noFill/>
                          </a:ln>
                          <a:effectLst>
                            <a:outerShdw blurRad="38100" dist="38100" dir="2700000" algn="tl">
                              <a:srgbClr val="FFFFFF"/>
                            </a:outerShdw>
                          </a:effectLst>
                        </a:rPr>
                        <a:t>Bacillus anthracis</a:t>
                      </a:r>
                      <a:endParaRPr kumimoji="0" lang="tr-TR" sz="1600" b="0" i="1" u="none" strike="noStrike" cap="none" normalizeH="0" baseline="0" dirty="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Şarbon</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Letal faktör (</a:t>
                      </a:r>
                      <a:r>
                        <a:rPr kumimoji="0" lang="tr-TR" sz="1600" u="none" strike="noStrike" cap="none" normalizeH="0" baseline="0" smtClean="0">
                          <a:ln>
                            <a:noFill/>
                          </a:ln>
                          <a:effectLst>
                            <a:outerShdw blurRad="38100" dist="38100" dir="2700000" algn="tl">
                              <a:srgbClr val="FFFFFF"/>
                            </a:outerShdw>
                          </a:effectLst>
                        </a:rPr>
                        <a:t>LF</a:t>
                      </a:r>
                      <a:r>
                        <a:rPr kumimoji="0" lang="tr-TR" sz="1600" u="none" strike="noStrike" cap="none" normalizeH="0" baseline="0" smtClean="0">
                          <a:ln>
                            <a:noFill/>
                          </a:ln>
                          <a:effectLst>
                            <a:outerShdw blurRad="38100" dist="38100" dir="2700000" algn="tl">
                              <a:srgbClr val="010199"/>
                            </a:outerShdw>
                          </a:effectLst>
                        </a:rPr>
                        <a: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Edema faktör (</a:t>
                      </a:r>
                      <a:r>
                        <a:rPr kumimoji="0" lang="tr-TR" sz="1600" u="none" strike="noStrike" cap="none" normalizeH="0" baseline="0" smtClean="0">
                          <a:ln>
                            <a:noFill/>
                          </a:ln>
                          <a:effectLst>
                            <a:outerShdw blurRad="38100" dist="38100" dir="2700000" algn="tl">
                              <a:srgbClr val="FFFFFF"/>
                            </a:outerShdw>
                          </a:effectLst>
                        </a:rPr>
                        <a:t>EF</a:t>
                      </a:r>
                      <a:r>
                        <a:rPr kumimoji="0" lang="tr-TR" sz="1600" u="none" strike="noStrike" cap="none" normalizeH="0" baseline="0" smtClean="0">
                          <a:ln>
                            <a:noFill/>
                          </a:ln>
                          <a:effectLst>
                            <a:outerShdw blurRad="38100" dist="38100" dir="2700000" algn="tl">
                              <a:srgbClr val="010199"/>
                            </a:outerShdw>
                          </a:effectLst>
                        </a:rPr>
                        <a: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Koruyucu antijen (</a:t>
                      </a:r>
                      <a:r>
                        <a:rPr kumimoji="0" lang="tr-TR" sz="1600" u="none" strike="noStrike" cap="none" normalizeH="0" baseline="0" smtClean="0">
                          <a:ln>
                            <a:noFill/>
                          </a:ln>
                          <a:effectLst>
                            <a:outerShdw blurRad="38100" dist="38100" dir="2700000" algn="tl">
                              <a:srgbClr val="FFFFFF"/>
                            </a:outerShdw>
                          </a:effectLst>
                        </a:rPr>
                        <a:t>PA</a:t>
                      </a:r>
                      <a:r>
                        <a:rPr kumimoji="0" lang="tr-TR" sz="1600" u="none" strike="noStrike" cap="none" normalizeH="0" baseline="0" smtClean="0">
                          <a:ln>
                            <a:noFill/>
                          </a:ln>
                          <a:effectLst>
                            <a:outerShdw blurRad="38100" dist="38100" dir="2700000" algn="tl">
                              <a:srgbClr val="010199"/>
                            </a:outerShdw>
                          </a:effectLst>
                        </a:rPr>
                        <a:t>) (</a:t>
                      </a:r>
                      <a:r>
                        <a:rPr kumimoji="0" lang="tr-TR" sz="1600" u="none" strike="noStrike" cap="none" normalizeH="0" baseline="0" smtClean="0">
                          <a:ln>
                            <a:noFill/>
                          </a:ln>
                          <a:effectLst>
                            <a:outerShdw blurRad="38100" dist="38100" dir="2700000" algn="tl">
                              <a:srgbClr val="FFFFFF"/>
                            </a:outerShdw>
                          </a:effectLst>
                        </a:rPr>
                        <a:t>AB</a:t>
                      </a:r>
                      <a:r>
                        <a:rPr kumimoji="0" lang="tr-TR" sz="1600" u="none" strike="noStrike" cap="none" normalizeH="0" baseline="0" smtClean="0">
                          <a:ln>
                            <a:noFill/>
                          </a:ln>
                          <a:effectLst>
                            <a:outerShdw blurRad="38100" dist="38100" dir="2700000" algn="tl">
                              <a:srgbClr val="010199"/>
                            </a:outerShdw>
                          </a:effectLst>
                        </a:rPr>
                        <a:t>)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FFFFFF"/>
                            </a:outerShdw>
                          </a:effectLst>
                        </a:rPr>
                        <a:t>PA</a:t>
                      </a:r>
                      <a:r>
                        <a:rPr kumimoji="0" lang="tr-TR" sz="1600" u="none" strike="noStrike" cap="none" normalizeH="0" baseline="0" smtClean="0">
                          <a:ln>
                            <a:noFill/>
                          </a:ln>
                          <a:effectLst>
                            <a:outerShdw blurRad="38100" dist="38100" dir="2700000" algn="tl">
                              <a:srgbClr val="010199"/>
                            </a:outerShdw>
                          </a:effectLst>
                        </a:rPr>
                        <a:t>, B alt grubu ile hücre tutunur, </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FFFFFF"/>
                            </a:outerShdw>
                          </a:effectLst>
                        </a:rPr>
                        <a:t>EF</a:t>
                      </a:r>
                      <a:r>
                        <a:rPr kumimoji="0" lang="tr-TR" sz="1600" u="none" strike="noStrike" cap="none" normalizeH="0" baseline="0" smtClean="0">
                          <a:ln>
                            <a:noFill/>
                          </a:ln>
                          <a:effectLst>
                            <a:outerShdw blurRad="38100" dist="38100" dir="2700000" algn="tl">
                              <a:srgbClr val="010199"/>
                            </a:outerShdw>
                          </a:effectLst>
                        </a:rPr>
                        <a:t>, edemaya (ödem) neden olur, </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FFFFFF"/>
                            </a:outerShdw>
                          </a:effectLst>
                        </a:rPr>
                        <a:t>LF</a:t>
                      </a:r>
                      <a:r>
                        <a:rPr kumimoji="0" lang="tr-TR" sz="1600" u="none" strike="noStrike" cap="none" normalizeH="0" baseline="0" smtClean="0">
                          <a:ln>
                            <a:noFill/>
                          </a:ln>
                          <a:effectLst>
                            <a:outerShdw blurRad="38100" dist="38100" dir="2700000" algn="tl">
                              <a:srgbClr val="010199"/>
                            </a:outerShdw>
                          </a:effectLst>
                        </a:rPr>
                        <a:t>, hücre ölümüne neden olur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r>
              <a:tr h="574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i="1" u="none" strike="noStrike" cap="none" normalizeH="0" baseline="0" dirty="0" smtClean="0">
                          <a:ln>
                            <a:noFill/>
                          </a:ln>
                          <a:effectLst>
                            <a:outerShdw blurRad="38100" dist="38100" dir="2700000" algn="tl">
                              <a:srgbClr val="FFFFFF"/>
                            </a:outerShdw>
                          </a:effectLst>
                        </a:rPr>
                        <a:t>Bacillus cereus</a:t>
                      </a:r>
                      <a:endParaRPr kumimoji="0" lang="tr-TR" sz="1600" b="0" i="1" u="none" strike="noStrike" cap="none" normalizeH="0" baseline="0" dirty="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Gıda zehirlenmesi</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6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Enterotoksin kompleksi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Bağırsak hücrelerinden sıvı kaybını tetikler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r>
              <a:tr h="9064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i="1" u="none" strike="noStrike" cap="none" normalizeH="0" baseline="0" dirty="0" smtClean="0">
                          <a:ln>
                            <a:noFill/>
                          </a:ln>
                          <a:effectLst>
                            <a:outerShdw blurRad="38100" dist="38100" dir="2700000" algn="tl">
                              <a:srgbClr val="FFFFFF"/>
                            </a:outerShdw>
                          </a:effectLst>
                        </a:rPr>
                        <a:t>Bordetella pertussis</a:t>
                      </a:r>
                      <a:endParaRPr kumimoji="0" lang="tr-TR" sz="1600" b="0" i="1" u="none" strike="noStrike" cap="none" normalizeH="0" baseline="0" dirty="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Boğmaca</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6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Pertussis toksini (AB)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G proteini sinyal transdüksiyonunu engeller, hücreleri öldürür </a:t>
                      </a:r>
                      <a:endParaRPr kumimoji="0" lang="tr-TR" sz="16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normAutofit/>
          </a:bodyPr>
          <a:lstStyle/>
          <a:p>
            <a:pPr eaLnBrk="1" hangingPunct="1">
              <a:defRPr/>
            </a:pPr>
            <a:r>
              <a:rPr lang="tr-TR" sz="2400" dirty="0" smtClean="0">
                <a:solidFill>
                  <a:srgbClr val="FF0000"/>
                </a:solidFill>
                <a:effectLst/>
              </a:rPr>
              <a:t>Patojenlerce Üretilen Ekzotoksinler ve Hücre Dışı virülens Faktörleri</a:t>
            </a:r>
          </a:p>
        </p:txBody>
      </p:sp>
      <p:graphicFrame>
        <p:nvGraphicFramePr>
          <p:cNvPr id="119899" name="Group 91"/>
          <p:cNvGraphicFramePr>
            <a:graphicFrameLocks noGrp="1"/>
          </p:cNvGraphicFramePr>
          <p:nvPr>
            <p:ph type="tbl" idx="1"/>
          </p:nvPr>
        </p:nvGraphicFramePr>
        <p:xfrm>
          <a:off x="457200" y="1600200"/>
          <a:ext cx="8362950" cy="3996436"/>
        </p:xfrm>
        <a:graphic>
          <a:graphicData uri="http://schemas.openxmlformats.org/drawingml/2006/table">
            <a:tbl>
              <a:tblPr>
                <a:tableStyleId>{284E427A-3D55-4303-BF80-6455036E1DE7}</a:tableStyleId>
              </a:tblPr>
              <a:tblGrid>
                <a:gridCol w="2170113"/>
                <a:gridCol w="1657350"/>
                <a:gridCol w="1871662"/>
                <a:gridCol w="2663825"/>
              </a:tblGrid>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FFFFFF"/>
                            </a:outerShdw>
                          </a:effectLst>
                        </a:rPr>
                        <a:t>Organizma</a:t>
                      </a:r>
                      <a:endParaRPr kumimoji="0" lang="tr-TR" sz="1800" b="1" i="0" u="none" strike="noStrike" cap="none" normalizeH="0" baseline="0" dirty="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Hastalık</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Toksin/faktör</a:t>
                      </a:r>
                      <a:endParaRPr kumimoji="0" lang="tr-TR" sz="1800" b="1" i="1"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Etki</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r>
              <a:tr h="647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i="1" u="none" strike="noStrike" cap="none" normalizeH="0" baseline="0" dirty="0" smtClean="0">
                          <a:ln>
                            <a:noFill/>
                          </a:ln>
                          <a:effectLst>
                            <a:outerShdw blurRad="38100" dist="38100" dir="2700000" algn="tl">
                              <a:srgbClr val="FFFFFF"/>
                            </a:outerShdw>
                          </a:effectLst>
                        </a:rPr>
                        <a:t>Clostridium botulinum</a:t>
                      </a:r>
                      <a:endParaRPr kumimoji="0" lang="tr-TR" sz="1600" b="0" i="1" u="none" strike="noStrike" cap="none" normalizeH="0" baseline="0" dirty="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Botulizm</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Nörotoksin (AB)</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Flaksik (gevşek) paraliz</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r>
              <a:tr h="504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i="1" u="none" strike="noStrike" cap="none" normalizeH="0" baseline="0" dirty="0" smtClean="0">
                          <a:ln>
                            <a:noFill/>
                          </a:ln>
                          <a:effectLst>
                            <a:outerShdw blurRad="38100" dist="38100" dir="2700000" algn="tl">
                              <a:srgbClr val="FFFFFF"/>
                            </a:outerShdw>
                          </a:effectLst>
                        </a:rPr>
                        <a:t>Clostridium tetani</a:t>
                      </a:r>
                      <a:endParaRPr kumimoji="0" lang="tr-TR" sz="1600" b="0" i="1" u="none" strike="noStrike" cap="none" normalizeH="0" baseline="0" dirty="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Tetanoz</a:t>
                      </a:r>
                      <a:endParaRPr kumimoji="0" lang="tr-TR" sz="16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Nörotoksin (AB)</a:t>
                      </a:r>
                      <a:endParaRPr kumimoji="0" lang="tr-TR" sz="16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Spastik (kasılma) paraliz</a:t>
                      </a:r>
                      <a:endParaRPr kumimoji="0" lang="tr-TR" sz="16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r>
              <a:tr h="9064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i="1" u="none" strike="noStrike" cap="none" normalizeH="0" baseline="0" dirty="0" smtClean="0">
                          <a:ln>
                            <a:noFill/>
                          </a:ln>
                          <a:effectLst>
                            <a:outerShdw blurRad="38100" dist="38100" dir="2700000" algn="tl">
                              <a:srgbClr val="FFFFFF"/>
                            </a:outerShdw>
                          </a:effectLst>
                        </a:rPr>
                        <a:t>Clostridium perfringens</a:t>
                      </a:r>
                      <a:endParaRPr kumimoji="0" lang="tr-TR" sz="1600" b="0" i="1" u="none" strike="noStrike" cap="none" normalizeH="0" baseline="0" dirty="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Gazlı gangren, gıda zehirlenmesi</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α</a:t>
                      </a:r>
                      <a:r>
                        <a:rPr kumimoji="0" lang="tr-TR" sz="1600" u="none" strike="noStrike" cap="none" normalizeH="0" baseline="0" smtClean="0">
                          <a:ln>
                            <a:noFill/>
                          </a:ln>
                          <a:effectLst>
                            <a:outerShdw blurRad="38100" dist="38100" dir="2700000" algn="tl">
                              <a:srgbClr val="010199"/>
                            </a:outerShdw>
                          </a:effectLst>
                        </a:rPr>
                        <a:t>-Toksin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β</a:t>
                      </a:r>
                      <a:r>
                        <a:rPr kumimoji="0" lang="tr-TR" sz="1600" u="none" strike="noStrike" cap="none" normalizeH="0" baseline="0" smtClean="0">
                          <a:ln>
                            <a:noFill/>
                          </a:ln>
                          <a:effectLst>
                            <a:outerShdw blurRad="38100" dist="38100" dir="2700000" algn="tl">
                              <a:srgbClr val="010199"/>
                            </a:outerShdw>
                          </a:effectLst>
                        </a:rPr>
                        <a:t>-Toksin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γ</a:t>
                      </a:r>
                      <a:r>
                        <a:rPr kumimoji="0" lang="tr-TR" sz="1600" u="none" strike="noStrike" cap="none" normalizeH="0" baseline="0" smtClean="0">
                          <a:ln>
                            <a:noFill/>
                          </a:ln>
                          <a:effectLst>
                            <a:outerShdw blurRad="38100" dist="38100" dir="2700000" algn="tl">
                              <a:srgbClr val="010199"/>
                            </a:outerShdw>
                          </a:effectLst>
                        </a:rPr>
                        <a:t>-Toksin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δ</a:t>
                      </a:r>
                      <a:r>
                        <a:rPr kumimoji="0" lang="tr-TR" sz="1600" u="none" strike="noStrike" cap="none" normalizeH="0" baseline="0" smtClean="0">
                          <a:ln>
                            <a:noFill/>
                          </a:ln>
                          <a:effectLst>
                            <a:outerShdw blurRad="38100" dist="38100" dir="2700000" algn="tl">
                              <a:srgbClr val="010199"/>
                            </a:outerShdw>
                          </a:effectLst>
                        </a:rPr>
                        <a:t>-Toksin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κ</a:t>
                      </a:r>
                      <a:r>
                        <a:rPr kumimoji="0" lang="tr-TR" sz="1600" u="none" strike="noStrike" cap="none" normalizeH="0" baseline="0" smtClean="0">
                          <a:ln>
                            <a:noFill/>
                          </a:ln>
                          <a:effectLst>
                            <a:outerShdw blurRad="38100" dist="38100" dir="2700000" algn="tl">
                              <a:srgbClr val="010199"/>
                            </a:outerShdw>
                          </a:effectLst>
                        </a:rPr>
                        <a:t>-Toksin (E)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λ</a:t>
                      </a:r>
                      <a:r>
                        <a:rPr kumimoji="0" lang="tr-TR" sz="1600" u="none" strike="noStrike" cap="none" normalizeH="0" baseline="0" smtClean="0">
                          <a:ln>
                            <a:noFill/>
                          </a:ln>
                          <a:effectLst>
                            <a:outerShdw blurRad="38100" dist="38100" dir="2700000" algn="tl">
                              <a:srgbClr val="010199"/>
                            </a:outerShdw>
                          </a:effectLst>
                        </a:rPr>
                        <a:t>-Toksin (E)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Enterotoksin (CT)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Hemoliz (lesitinaz)</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Hemoliz</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Hemoliz</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Hemoliz (kardiyotoksin)</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Kollajenaz</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Proteaz</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Bağırsak epitelyumunun</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geçirgenliğini değiştirir </a:t>
                      </a:r>
                      <a:endParaRPr kumimoji="0" lang="tr-TR" sz="16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normAutofit/>
          </a:bodyPr>
          <a:lstStyle/>
          <a:p>
            <a:pPr eaLnBrk="1" hangingPunct="1">
              <a:defRPr/>
            </a:pPr>
            <a:r>
              <a:rPr lang="tr-TR" sz="2400" dirty="0" smtClean="0">
                <a:solidFill>
                  <a:srgbClr val="FF0000"/>
                </a:solidFill>
                <a:effectLst/>
              </a:rPr>
              <a:t>Patojenlerce Üretilen Ekzotoksinler ve Hücre Dışı virülens Faktörleri</a:t>
            </a:r>
          </a:p>
        </p:txBody>
      </p:sp>
      <p:graphicFrame>
        <p:nvGraphicFramePr>
          <p:cNvPr id="127041" name="Group 65"/>
          <p:cNvGraphicFramePr>
            <a:graphicFrameLocks noGrp="1"/>
          </p:cNvGraphicFramePr>
          <p:nvPr>
            <p:ph type="tbl" idx="1"/>
          </p:nvPr>
        </p:nvGraphicFramePr>
        <p:xfrm>
          <a:off x="179388" y="1600200"/>
          <a:ext cx="8578850" cy="3851277"/>
        </p:xfrm>
        <a:graphic>
          <a:graphicData uri="http://schemas.openxmlformats.org/drawingml/2006/table">
            <a:tbl>
              <a:tblPr>
                <a:tableStyleId>{284E427A-3D55-4303-BF80-6455036E1DE7}</a:tableStyleId>
              </a:tblPr>
              <a:tblGrid>
                <a:gridCol w="2520404"/>
                <a:gridCol w="1522958"/>
                <a:gridCol w="1727200"/>
                <a:gridCol w="2808288"/>
              </a:tblGrid>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FFFFFF"/>
                            </a:outerShdw>
                          </a:effectLst>
                        </a:rPr>
                        <a:t>Organizma</a:t>
                      </a:r>
                      <a:endParaRPr kumimoji="0" lang="tr-TR" sz="1800" b="1" i="0" u="none" strike="noStrike" cap="none" normalizeH="0" baseline="0" dirty="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Hastalık</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Toksin/faktör</a:t>
                      </a:r>
                      <a:endParaRPr kumimoji="0" lang="tr-TR" sz="1800" b="1" i="1"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Etki</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r>
              <a:tr h="757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FFFFFF"/>
                            </a:outerShdw>
                          </a:effectLst>
                        </a:rPr>
                        <a:t>Corynebacterium </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FFFFFF"/>
                            </a:outerShdw>
                          </a:effectLst>
                        </a:rPr>
                        <a:t>diphtheriae</a:t>
                      </a:r>
                      <a:endParaRPr kumimoji="0" lang="tr-TR" sz="1600" b="0" i="1" u="none" strike="noStrike" cap="none" normalizeH="0" baseline="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Difteri</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Difteri toksini (AB)</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Ökaryotlarda protein sentezini inhibe eder</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r>
              <a:tr h="719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FFFFFF"/>
                            </a:outerShdw>
                          </a:effectLst>
                        </a:rPr>
                        <a:t>Escherichia coli</a:t>
                      </a:r>
                      <a:r>
                        <a:rPr kumimoji="0" lang="tr-TR" sz="1600" u="none" strike="noStrike" cap="none" normalizeH="0" baseline="0" smtClean="0">
                          <a:ln>
                            <a:noFill/>
                          </a:ln>
                          <a:effectLst>
                            <a:outerShdw blurRad="38100" dist="38100" dir="2700000" algn="tl">
                              <a:srgbClr val="010199"/>
                            </a:outerShdw>
                          </a:effectLst>
                        </a:rPr>
                        <a:t> (yalnızca enterotoksijenik suşlar)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Gastroenterit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Enterotoksin (AB)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Bağırsak hücrelerinden sıvı kaybını tetikler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r>
              <a:tr h="10080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FFFFFF"/>
                            </a:outerShdw>
                          </a:effectLst>
                        </a:rPr>
                        <a:t>Haemophilus ducreyi</a:t>
                      </a:r>
                      <a:endParaRPr kumimoji="0" lang="tr-TR" sz="1600" b="0" i="0" u="none" strike="noStrike" cap="none" normalizeH="0" baseline="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Kankroid</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Sitoletal toksin (CDT) (AB)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Genotoksin (DNA lezyonları konakçı hücrede apoptosise neden olur)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r>
              <a:tr h="9064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FFFFFF"/>
                            </a:outerShdw>
                          </a:effectLst>
                        </a:rPr>
                        <a:t>Pseudomonas aeruginosa </a:t>
                      </a:r>
                      <a:endParaRPr kumimoji="0" lang="tr-TR" sz="1600" b="0" i="0" u="none" strike="noStrike" cap="none" normalizeH="0" baseline="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P.aeruginosa enfeksiyonları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Ekzotoksin A (AB)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Protein sentezini inhibe eder </a:t>
                      </a:r>
                      <a:endParaRPr kumimoji="0" lang="tr-TR" sz="16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normAutofit/>
          </a:bodyPr>
          <a:lstStyle/>
          <a:p>
            <a:pPr eaLnBrk="1" hangingPunct="1">
              <a:defRPr/>
            </a:pPr>
            <a:r>
              <a:rPr lang="tr-TR" sz="2400" dirty="0" smtClean="0">
                <a:solidFill>
                  <a:srgbClr val="FF0000"/>
                </a:solidFill>
                <a:effectLst/>
              </a:rPr>
              <a:t>Patojenlerce Üretilen Ekzotoksinler ve Hücre Dışı virülens Faktörleri</a:t>
            </a:r>
          </a:p>
        </p:txBody>
      </p:sp>
      <p:graphicFrame>
        <p:nvGraphicFramePr>
          <p:cNvPr id="126012" name="Group 60"/>
          <p:cNvGraphicFramePr>
            <a:graphicFrameLocks noGrp="1"/>
          </p:cNvGraphicFramePr>
          <p:nvPr>
            <p:ph type="tbl" idx="1"/>
          </p:nvPr>
        </p:nvGraphicFramePr>
        <p:xfrm>
          <a:off x="457200" y="1600200"/>
          <a:ext cx="8229600" cy="2703830"/>
        </p:xfrm>
        <a:graphic>
          <a:graphicData uri="http://schemas.openxmlformats.org/drawingml/2006/table">
            <a:tbl>
              <a:tblPr>
                <a:tableStyleId>{284E427A-3D55-4303-BF80-6455036E1DE7}</a:tableStyleId>
              </a:tblPr>
              <a:tblGrid>
                <a:gridCol w="1738313"/>
                <a:gridCol w="1728787"/>
                <a:gridCol w="2087563"/>
                <a:gridCol w="2674937"/>
              </a:tblGrid>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FFFFFF"/>
                            </a:outerShdw>
                          </a:effectLst>
                        </a:rPr>
                        <a:t>Organizma</a:t>
                      </a:r>
                      <a:endParaRPr kumimoji="0" lang="tr-TR" sz="1800" b="1" i="0" u="none" strike="noStrike" cap="none" normalizeH="0" baseline="0" dirty="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Hastalık</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Toksin/faktör</a:t>
                      </a:r>
                      <a:endParaRPr kumimoji="0" lang="tr-TR" sz="1800" b="1" i="1"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Etki</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r>
              <a:tr h="906463">
                <a:tc>
                  <a:txBody>
                    <a:bodyPr/>
                    <a:lstStyle/>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i="1" u="none" strike="noStrike" cap="none" normalizeH="0" baseline="0" dirty="0" smtClean="0">
                          <a:ln>
                            <a:noFill/>
                          </a:ln>
                          <a:effectLst>
                            <a:outerShdw blurRad="38100" dist="38100" dir="2700000" algn="tl">
                              <a:srgbClr val="FFFFFF"/>
                            </a:outerShdw>
                          </a:effectLst>
                        </a:rPr>
                        <a:t>Salmonella</a:t>
                      </a:r>
                      <a:r>
                        <a:rPr kumimoji="0" lang="tr-TR" sz="1800" u="none" strike="noStrike" cap="none" normalizeH="0" baseline="0" dirty="0" smtClean="0">
                          <a:ln>
                            <a:noFill/>
                          </a:ln>
                          <a:effectLst>
                            <a:outerShdw blurRad="38100" dist="38100" dir="2700000" algn="tl">
                              <a:srgbClr val="FFFFFF"/>
                            </a:outerShdw>
                          </a:effectLst>
                        </a:rPr>
                        <a:t> sp.</a:t>
                      </a:r>
                      <a:r>
                        <a:rPr kumimoji="0" lang="tr-TR" sz="1800" u="none" strike="noStrike" cap="none" normalizeH="0" baseline="0" dirty="0" smtClean="0">
                          <a:ln>
                            <a:noFill/>
                          </a:ln>
                          <a:effectLst>
                            <a:outerShdw blurRad="38100" dist="38100" dir="2700000" algn="tl">
                              <a:srgbClr val="010199"/>
                            </a:outerShdw>
                          </a:effectLst>
                        </a:rPr>
                        <a:t> </a:t>
                      </a:r>
                      <a:endParaRPr kumimoji="0" lang="tr-TR" sz="18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Salmonellozis,</a:t>
                      </a: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tifo ateşi, paratifo ateşi </a:t>
                      </a: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Enterotoksin (AB) </a:t>
                      </a: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endParaRPr kumimoji="0" lang="tr-TR" sz="1800" u="none" strike="noStrike" cap="none" normalizeH="0" baseline="0" smtClean="0">
                        <a:ln>
                          <a:noFill/>
                        </a:ln>
                        <a:effectLst>
                          <a:outerShdw blurRad="38100" dist="38100" dir="2700000" algn="tl">
                            <a:srgbClr val="010199"/>
                          </a:outerShdw>
                        </a:effectLst>
                      </a:endParaRP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endParaRPr kumimoji="0" lang="tr-TR" sz="1800" u="none" strike="noStrike" cap="none" normalizeH="0" baseline="0" smtClean="0">
                        <a:ln>
                          <a:noFill/>
                        </a:ln>
                        <a:effectLst>
                          <a:outerShdw blurRad="38100" dist="38100" dir="2700000" algn="tl">
                            <a:srgbClr val="010199"/>
                          </a:outerShdw>
                        </a:effectLst>
                      </a:endParaRP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endParaRPr kumimoji="0" lang="tr-TR" sz="1800" u="none" strike="noStrike" cap="none" normalizeH="0" baseline="0" smtClean="0">
                        <a:ln>
                          <a:noFill/>
                        </a:ln>
                        <a:effectLst>
                          <a:outerShdw blurRad="38100" dist="38100" dir="2700000" algn="tl">
                            <a:srgbClr val="010199"/>
                          </a:outerShdw>
                        </a:effectLst>
                      </a:endParaRP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Sitotoksin (CT) </a:t>
                      </a: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Protein sentezini inhibe</a:t>
                      </a: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eder ve konakçı </a:t>
                      </a: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hücreleri lize eder</a:t>
                      </a: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endParaRPr kumimoji="0" lang="tr-TR" sz="1800" u="none" strike="noStrike" cap="none" normalizeH="0" baseline="0" smtClean="0">
                        <a:ln>
                          <a:noFill/>
                        </a:ln>
                        <a:effectLst>
                          <a:outerShdw blurRad="38100" dist="38100" dir="2700000" algn="tl">
                            <a:srgbClr val="010199"/>
                          </a:outerShdw>
                        </a:effectLst>
                      </a:endParaRP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Bağırsak hücrelerinden</a:t>
                      </a: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 sıvı kaybını tetikler </a:t>
                      </a:r>
                    </a:p>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r>
              <a:tr h="574675">
                <a:tc>
                  <a:txBody>
                    <a:bodyPr/>
                    <a:lstStyle/>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i="1" u="none" strike="noStrike" cap="none" normalizeH="0" baseline="0" dirty="0" smtClean="0">
                          <a:ln>
                            <a:noFill/>
                          </a:ln>
                          <a:effectLst>
                            <a:outerShdw blurRad="38100" dist="38100" dir="2700000" algn="tl">
                              <a:srgbClr val="FFFFFF"/>
                            </a:outerShdw>
                          </a:effectLst>
                        </a:rPr>
                        <a:t>Shigella dysenteriae</a:t>
                      </a:r>
                      <a:r>
                        <a:rPr kumimoji="0" lang="tr-TR" sz="1800" i="1" u="none" strike="noStrike" cap="none" normalizeH="0" baseline="0" dirty="0" smtClean="0">
                          <a:ln>
                            <a:noFill/>
                          </a:ln>
                          <a:effectLst>
                            <a:outerShdw blurRad="38100" dist="38100" dir="2700000" algn="tl">
                              <a:srgbClr val="010199"/>
                            </a:outerShdw>
                          </a:effectLst>
                        </a:rPr>
                        <a:t> </a:t>
                      </a:r>
                      <a:endParaRPr kumimoji="0" lang="tr-TR" sz="1800" b="0" i="1"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Bakteriyel dizanteri </a:t>
                      </a: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Şiga toksin (AB) </a:t>
                      </a: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65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010199"/>
                            </a:outerShdw>
                          </a:effectLst>
                        </a:rPr>
                        <a:t>Protein sentezini inhibe eder </a:t>
                      </a:r>
                      <a:endParaRPr kumimoji="0" lang="tr-TR" sz="18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normAutofit/>
          </a:bodyPr>
          <a:lstStyle/>
          <a:p>
            <a:pPr eaLnBrk="1" hangingPunct="1">
              <a:defRPr/>
            </a:pPr>
            <a:r>
              <a:rPr lang="tr-TR" sz="2400" dirty="0" smtClean="0">
                <a:solidFill>
                  <a:srgbClr val="FF0000"/>
                </a:solidFill>
              </a:rPr>
              <a:t>Patojenlerce Üretilen Ekzotoksinler ve Hücre Dışı virülens Faktörleri</a:t>
            </a:r>
          </a:p>
        </p:txBody>
      </p:sp>
      <p:graphicFrame>
        <p:nvGraphicFramePr>
          <p:cNvPr id="124996" name="Group 68"/>
          <p:cNvGraphicFramePr>
            <a:graphicFrameLocks noGrp="1"/>
          </p:cNvGraphicFramePr>
          <p:nvPr>
            <p:ph type="tbl" idx="1"/>
          </p:nvPr>
        </p:nvGraphicFramePr>
        <p:xfrm>
          <a:off x="179388" y="1600200"/>
          <a:ext cx="8964612" cy="4599559"/>
        </p:xfrm>
        <a:graphic>
          <a:graphicData uri="http://schemas.openxmlformats.org/drawingml/2006/table">
            <a:tbl>
              <a:tblPr>
                <a:tableStyleId>{284E427A-3D55-4303-BF80-6455036E1DE7}</a:tableStyleId>
              </a:tblPr>
              <a:tblGrid>
                <a:gridCol w="1655762"/>
                <a:gridCol w="2041525"/>
                <a:gridCol w="2279650"/>
                <a:gridCol w="2987675"/>
              </a:tblGrid>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FFFFFF"/>
                            </a:outerShdw>
                          </a:effectLst>
                        </a:rPr>
                        <a:t>Organizma</a:t>
                      </a:r>
                      <a:endParaRPr kumimoji="0" lang="tr-TR" sz="1800" b="1" i="0" u="none" strike="noStrike" cap="none" normalizeH="0" baseline="0" dirty="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Hastalık</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Toksin/faktör</a:t>
                      </a:r>
                      <a:endParaRPr kumimoji="0" lang="tr-TR" sz="1800" b="1" i="1"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Etki</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r>
              <a:tr h="9064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i="1" u="none" strike="noStrike" cap="none" normalizeH="0" baseline="0" dirty="0" smtClean="0">
                          <a:ln>
                            <a:noFill/>
                          </a:ln>
                          <a:effectLst>
                            <a:outerShdw blurRad="38100" dist="38100" dir="2700000" algn="tl">
                              <a:srgbClr val="FFFFFF"/>
                            </a:outerShdw>
                          </a:effectLst>
                        </a:rPr>
                        <a:t>Staphylococcus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i="1" u="none" strike="noStrike" cap="none" normalizeH="0" baseline="0" dirty="0" smtClean="0">
                          <a:ln>
                            <a:noFill/>
                          </a:ln>
                          <a:effectLst>
                            <a:outerShdw blurRad="38100" dist="38100" dir="2700000" algn="tl">
                              <a:srgbClr val="FFFFFF"/>
                            </a:outerShdw>
                          </a:effectLst>
                        </a:rPr>
                        <a:t>aureus</a:t>
                      </a:r>
                      <a:r>
                        <a:rPr kumimoji="0" lang="tr-TR" sz="1600" i="1" u="none" strike="noStrike" cap="none" normalizeH="0" baseline="0" dirty="0" smtClean="0">
                          <a:ln>
                            <a:noFill/>
                          </a:ln>
                          <a:effectLst>
                            <a:outerShdw blurRad="38100" dist="38100" dir="2700000" algn="tl">
                              <a:srgbClr val="010199"/>
                            </a:outerShdw>
                          </a:effectLst>
                        </a:rPr>
                        <a:t> </a:t>
                      </a:r>
                      <a:endParaRPr kumimoji="0" lang="tr-TR" sz="1600" b="0" i="1"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Piyojenik </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(irin oluşturan) enfeksiyonlar (deri ve diğer apseler), solunum yolu enfeksiyonları, gıda zehirlenmesi, toksik şok sendromu, yanık deri sendromu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α</a:t>
                      </a:r>
                      <a:r>
                        <a:rPr kumimoji="0" lang="tr-TR" sz="1600" u="none" strike="noStrike" cap="none" normalizeH="0" baseline="0" smtClean="0">
                          <a:ln>
                            <a:noFill/>
                          </a:ln>
                          <a:effectLst>
                            <a:outerShdw blurRad="38100" dist="38100" dir="2700000" algn="tl">
                              <a:srgbClr val="010199"/>
                            </a:outerShdw>
                          </a:effectLst>
                        </a:rPr>
                        <a:t>-Toksin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Toksik şok sendromu</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toksini (SA)</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Deride pullar halinde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dökülmeye yol açan</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toksin A ve B (SA)</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Lökosidin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β</a:t>
                      </a:r>
                      <a:r>
                        <a:rPr kumimoji="0" lang="tr-TR" sz="1600" u="none" strike="noStrike" cap="none" normalizeH="0" baseline="0" smtClean="0">
                          <a:ln>
                            <a:noFill/>
                          </a:ln>
                          <a:effectLst>
                            <a:outerShdw blurRad="38100" dist="38100" dir="2700000" algn="tl">
                              <a:srgbClr val="010199"/>
                            </a:outerShdw>
                          </a:effectLst>
                        </a:rPr>
                        <a:t>-Toksin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γ</a:t>
                      </a:r>
                      <a:r>
                        <a:rPr kumimoji="0" lang="tr-TR" sz="1600" u="none" strike="noStrike" cap="none" normalizeH="0" baseline="0" smtClean="0">
                          <a:ln>
                            <a:noFill/>
                          </a:ln>
                          <a:effectLst>
                            <a:outerShdw blurRad="38100" dist="38100" dir="2700000" algn="tl">
                              <a:srgbClr val="010199"/>
                            </a:outerShdw>
                          </a:effectLst>
                        </a:rPr>
                        <a:t>-Toksin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l-GR" sz="1600" u="none" strike="noStrike" cap="none" normalizeH="0" baseline="0" smtClean="0">
                          <a:ln>
                            <a:noFill/>
                          </a:ln>
                          <a:effectLst>
                            <a:outerShdw blurRad="38100" dist="38100" dir="2700000" algn="tl">
                              <a:srgbClr val="010199"/>
                            </a:outerShdw>
                          </a:effectLst>
                        </a:rPr>
                        <a:t>δ</a:t>
                      </a:r>
                      <a:r>
                        <a:rPr kumimoji="0" lang="tr-TR" sz="1600" u="none" strike="noStrike" cap="none" normalizeH="0" baseline="0" smtClean="0">
                          <a:ln>
                            <a:noFill/>
                          </a:ln>
                          <a:effectLst>
                            <a:outerShdw blurRad="38100" dist="38100" dir="2700000" algn="tl">
                              <a:srgbClr val="010199"/>
                            </a:outerShdw>
                          </a:effectLst>
                        </a:rPr>
                        <a:t>-Toksin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Enterotoksin A, B, C, D</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ve E (SA)</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600" u="none" strike="noStrike" cap="none" normalizeH="0" baseline="0" smtClean="0">
                        <a:ln>
                          <a:noFill/>
                        </a:ln>
                        <a:effectLst>
                          <a:outerShdw blurRad="38100" dist="38100" dir="2700000" algn="tl">
                            <a:srgbClr val="010199"/>
                          </a:outerShdw>
                        </a:effectLst>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outerShdw blurRad="38100" dist="38100" dir="2700000" algn="tl">
                              <a:srgbClr val="010199"/>
                            </a:outerShdw>
                          </a:effectLst>
                        </a:rPr>
                        <a:t>Koagulaz (E) </a:t>
                      </a:r>
                      <a:endParaRPr kumimoji="0" lang="tr-TR" sz="16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Hemoliz</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600" u="none" strike="noStrike" cap="none" normalizeH="0" baseline="0" dirty="0" smtClean="0">
                        <a:ln>
                          <a:noFill/>
                        </a:ln>
                        <a:effectLst>
                          <a:outerShdw blurRad="38100" dist="38100" dir="2700000" algn="tl">
                            <a:srgbClr val="010199"/>
                          </a:outerShdw>
                        </a:effectLst>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Sistemik şok</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600" u="none" strike="noStrike" cap="none" normalizeH="0" baseline="0" dirty="0" smtClean="0">
                        <a:ln>
                          <a:noFill/>
                        </a:ln>
                        <a:effectLst>
                          <a:outerShdw blurRad="38100" dist="38100" dir="2700000" algn="tl">
                            <a:srgbClr val="010199"/>
                          </a:outerShdw>
                        </a:effectLst>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600" u="none" strike="noStrike" cap="none" normalizeH="0" baseline="0" dirty="0" smtClean="0">
                        <a:ln>
                          <a:noFill/>
                        </a:ln>
                        <a:effectLst>
                          <a:outerShdw blurRad="38100" dist="38100" dir="2700000" algn="tl">
                            <a:srgbClr val="010199"/>
                          </a:outerShdw>
                        </a:effectLst>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Deri soyulması, şok</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Lökositleri parçalar</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Hemoliz</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Hücreleri öldürür</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Hemoliz, lökoliz</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600" u="none" strike="noStrike" cap="none" normalizeH="0" baseline="0" dirty="0" smtClean="0">
                        <a:ln>
                          <a:noFill/>
                        </a:ln>
                        <a:effectLst>
                          <a:outerShdw blurRad="38100" dist="38100" dir="2700000" algn="tl">
                            <a:srgbClr val="010199"/>
                          </a:outerShdw>
                        </a:effectLst>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Mide bulantısı, diyare ve şoku</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tetikler</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outerShdw blurRad="38100" dist="38100" dir="2700000" algn="tl">
                              <a:srgbClr val="010199"/>
                            </a:outerShdw>
                          </a:effectLst>
                        </a:rPr>
                        <a:t>Fibrin topaklanmasını tetikler </a:t>
                      </a:r>
                      <a:endParaRPr kumimoji="0" lang="tr-TR" sz="16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normAutofit/>
          </a:bodyPr>
          <a:lstStyle/>
          <a:p>
            <a:pPr eaLnBrk="1" hangingPunct="1">
              <a:defRPr/>
            </a:pPr>
            <a:r>
              <a:rPr lang="tr-TR" sz="2400" dirty="0" smtClean="0">
                <a:solidFill>
                  <a:srgbClr val="FF0000"/>
                </a:solidFill>
                <a:effectLst/>
              </a:rPr>
              <a:t>Patojenlerce Üretilen Ekzotoksinler ve Hücre Dışı virülens Faktörleri</a:t>
            </a:r>
          </a:p>
        </p:txBody>
      </p:sp>
      <p:graphicFrame>
        <p:nvGraphicFramePr>
          <p:cNvPr id="124013" name="Group 109"/>
          <p:cNvGraphicFramePr>
            <a:graphicFrameLocks noGrp="1"/>
          </p:cNvGraphicFramePr>
          <p:nvPr>
            <p:ph type="tbl" idx="1"/>
          </p:nvPr>
        </p:nvGraphicFramePr>
        <p:xfrm>
          <a:off x="250825" y="1628775"/>
          <a:ext cx="8651875" cy="4008311"/>
        </p:xfrm>
        <a:graphic>
          <a:graphicData uri="http://schemas.openxmlformats.org/drawingml/2006/table">
            <a:tbl>
              <a:tblPr>
                <a:tableStyleId>{284E427A-3D55-4303-BF80-6455036E1DE7}</a:tableStyleId>
              </a:tblPr>
              <a:tblGrid>
                <a:gridCol w="1681163"/>
                <a:gridCol w="1631950"/>
                <a:gridCol w="2506662"/>
                <a:gridCol w="2832100"/>
              </a:tblGrid>
              <a:tr h="431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FFFFFF"/>
                            </a:outerShdw>
                          </a:effectLst>
                        </a:rPr>
                        <a:t>Organizma</a:t>
                      </a:r>
                      <a:endParaRPr kumimoji="0" lang="tr-TR" sz="1800" b="1" i="0" u="none" strike="noStrike" cap="none" normalizeH="0" baseline="0" dirty="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FFFFFF"/>
                            </a:outerShdw>
                          </a:effectLst>
                        </a:rPr>
                        <a:t>Hastalık</a:t>
                      </a:r>
                      <a:endParaRPr kumimoji="0" lang="tr-TR" sz="1800" b="1" i="0" u="none" strike="noStrike" cap="none" normalizeH="0" baseline="0" dirty="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Toksin/faktör</a:t>
                      </a:r>
                      <a:endParaRPr kumimoji="0" lang="tr-TR" sz="1800" b="1" i="1"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FFFFFF"/>
                            </a:outerShdw>
                          </a:effectLst>
                        </a:rPr>
                        <a:t>Etki</a:t>
                      </a:r>
                      <a:endParaRPr kumimoji="0" lang="tr-TR" sz="18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r>
              <a:tr h="9064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i="1" u="none" strike="noStrike" cap="none" normalizeH="0" baseline="0" dirty="0" smtClean="0">
                          <a:ln>
                            <a:noFill/>
                          </a:ln>
                          <a:effectLst>
                            <a:outerShdw blurRad="38100" dist="38100" dir="2700000" algn="tl">
                              <a:srgbClr val="FFFFFF"/>
                            </a:outerShdw>
                          </a:effectLst>
                        </a:rPr>
                        <a:t>Streptococcus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i="1" u="none" strike="noStrike" cap="none" normalizeH="0" baseline="0" dirty="0" smtClean="0">
                          <a:ln>
                            <a:noFill/>
                          </a:ln>
                          <a:effectLst>
                            <a:outerShdw blurRad="38100" dist="38100" dir="2700000" algn="tl">
                              <a:srgbClr val="FFFFFF"/>
                            </a:outerShdw>
                          </a:effectLst>
                        </a:rPr>
                        <a:t>pyogenes </a:t>
                      </a:r>
                      <a:endParaRPr kumimoji="0" lang="tr-TR" sz="1800" b="0" i="1" u="none" strike="noStrike" cap="none" normalizeH="0" baseline="0" dirty="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u="none" strike="noStrike" cap="none" normalizeH="0" baseline="0" smtClean="0">
                          <a:ln>
                            <a:noFill/>
                          </a:ln>
                          <a:effectLst>
                            <a:outerShdw blurRad="38100" dist="38100" dir="2700000" algn="tl">
                              <a:srgbClr val="010199"/>
                            </a:outerShdw>
                          </a:effectLst>
                        </a:rPr>
                        <a:t>Piyojenik enfeksiyonlar, bademcik iltihabı, </a:t>
                      </a:r>
                      <a:endParaRPr kumimoji="0" lang="tr-TR" sz="1800" u="none" strike="noStrike" cap="none" normalizeH="0" baseline="0" smtClean="0">
                        <a:ln>
                          <a:noFill/>
                        </a:ln>
                        <a:effectLst>
                          <a:outerShdw blurRad="38100" dist="38100" dir="2700000" algn="tl">
                            <a:srgbClr val="010199"/>
                          </a:outerShdw>
                        </a:effectLst>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u="none" strike="noStrike" cap="none" normalizeH="0" baseline="0" smtClean="0">
                          <a:ln>
                            <a:noFill/>
                          </a:ln>
                          <a:effectLst>
                            <a:outerShdw blurRad="38100" dist="38100" dir="2700000" algn="tl">
                              <a:srgbClr val="010199"/>
                            </a:outerShdw>
                          </a:effectLst>
                        </a:rPr>
                        <a:t>kızıl ateşi </a:t>
                      </a: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Streptolizin O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Streptolizin S (CT)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Eritrojenik toksin (SA)</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800" u="none" strike="noStrike" cap="none" normalizeH="0" baseline="0" smtClean="0">
                        <a:ln>
                          <a:noFill/>
                        </a:ln>
                        <a:effectLst>
                          <a:outerShdw blurRad="38100" dist="38100" dir="2700000" algn="tl">
                            <a:srgbClr val="010199"/>
                          </a:outerShdw>
                        </a:effectLst>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Streptokinaz (E)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800" u="none" strike="noStrike" cap="none" normalizeH="0" baseline="0" smtClean="0">
                        <a:ln>
                          <a:noFill/>
                        </a:ln>
                        <a:effectLst>
                          <a:outerShdw blurRad="38100" dist="38100" dir="2700000" algn="tl">
                            <a:srgbClr val="010199"/>
                          </a:outerShdw>
                        </a:effectLst>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Hiyaluronidaz (E) </a:t>
                      </a: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Hemolizin</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Hemolizin</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Kızıl ateşi döküntüsüne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neden olur</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Fibrin topaklarını çözer</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tr-TR" sz="1800" u="none" strike="noStrike" cap="none" normalizeH="0" baseline="0" smtClean="0">
                        <a:ln>
                          <a:noFill/>
                        </a:ln>
                        <a:effectLst>
                          <a:outerShdw blurRad="38100" dist="38100" dir="2700000" algn="tl">
                            <a:srgbClr val="010199"/>
                          </a:outerShdw>
                        </a:effectLst>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Bağ dokudaki hiyaluronik</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Asidi çözer </a:t>
                      </a: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r>
              <a:tr h="9064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i="1" u="none" strike="noStrike" cap="none" normalizeH="0" baseline="0" dirty="0" smtClean="0">
                          <a:ln>
                            <a:noFill/>
                          </a:ln>
                          <a:effectLst>
                            <a:outerShdw blurRad="38100" dist="38100" dir="2700000" algn="tl">
                              <a:srgbClr val="FFFFFF"/>
                            </a:outerShdw>
                          </a:effectLst>
                        </a:rPr>
                        <a:t>Vibrio cholera </a:t>
                      </a:r>
                      <a:endParaRPr kumimoji="0" lang="tr-TR" sz="1800" b="0" i="1" u="none" strike="noStrike" cap="none" normalizeH="0" baseline="0" dirty="0" smtClean="0">
                        <a:ln>
                          <a:noFill/>
                        </a:ln>
                        <a:solidFill>
                          <a:srgbClr val="FF0000"/>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Kolera </a:t>
                      </a: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smtClean="0">
                          <a:ln>
                            <a:noFill/>
                          </a:ln>
                          <a:effectLst>
                            <a:outerShdw blurRad="38100" dist="38100" dir="2700000" algn="tl">
                              <a:srgbClr val="010199"/>
                            </a:outerShdw>
                          </a:effectLst>
                        </a:rPr>
                        <a:t>Enterotoksin (AB) </a:t>
                      </a:r>
                      <a:endParaRPr kumimoji="0" lang="tr-TR" sz="1800" b="0" i="0" u="none" strike="noStrike" cap="none" normalizeH="0" baseline="0" smtClean="0">
                        <a:ln>
                          <a:noFill/>
                        </a:ln>
                        <a:solidFill>
                          <a:schemeClr val="tx1"/>
                        </a:solidFill>
                        <a:effectLst>
                          <a:outerShdw blurRad="38100" dist="38100" dir="2700000" algn="tl">
                            <a:srgbClr val="010199"/>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010199"/>
                            </a:outerShdw>
                          </a:effectLst>
                        </a:rPr>
                        <a:t>Bağırsak hücrelerinden</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800" u="none" strike="noStrike" cap="none" normalizeH="0" baseline="0" dirty="0" smtClean="0">
                          <a:ln>
                            <a:noFill/>
                          </a:ln>
                          <a:effectLst>
                            <a:outerShdw blurRad="38100" dist="38100" dir="2700000" algn="tl">
                              <a:srgbClr val="010199"/>
                            </a:outerShdw>
                          </a:effectLst>
                        </a:rPr>
                        <a:t>sıvı kaybını tetikler </a:t>
                      </a:r>
                      <a:endParaRPr kumimoji="0" lang="tr-TR" sz="1800" b="0" i="0" u="none" strike="noStrike" cap="none" normalizeH="0" baseline="0" dirty="0" smtClean="0">
                        <a:ln>
                          <a:noFill/>
                        </a:ln>
                        <a:solidFill>
                          <a:schemeClr val="tx1"/>
                        </a:solidFill>
                        <a:effectLst>
                          <a:outerShdw blurRad="38100" dist="38100" dir="2700000" algn="tl">
                            <a:srgbClr val="010199"/>
                          </a:outerShdw>
                        </a:effectLst>
                        <a:latin typeface="Arial" charset="0"/>
                      </a:endParaRPr>
                    </a:p>
                  </a:txBody>
                  <a:tcPr horzOverflow="overflow"/>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57200" y="44450"/>
            <a:ext cx="8229600" cy="1139825"/>
          </a:xfrm>
        </p:spPr>
        <p:txBody>
          <a:bodyPr/>
          <a:lstStyle/>
          <a:p>
            <a:pPr>
              <a:defRPr/>
            </a:pPr>
            <a:r>
              <a:rPr lang="tr-TR" sz="3200" dirty="0" smtClean="0">
                <a:solidFill>
                  <a:srgbClr val="FF0000"/>
                </a:solidFill>
              </a:rPr>
              <a:t>Mikroorganizma – Konakçı İlişkileri</a:t>
            </a:r>
          </a:p>
        </p:txBody>
      </p:sp>
      <p:sp>
        <p:nvSpPr>
          <p:cNvPr id="90115" name="Rectangle 3"/>
          <p:cNvSpPr>
            <a:spLocks noGrp="1" noChangeArrowheads="1"/>
          </p:cNvSpPr>
          <p:nvPr>
            <p:ph idx="1"/>
          </p:nvPr>
        </p:nvSpPr>
        <p:spPr>
          <a:xfrm>
            <a:off x="250825" y="1412875"/>
            <a:ext cx="8642350" cy="4968875"/>
          </a:xfrm>
        </p:spPr>
        <p:txBody>
          <a:bodyPr>
            <a:normAutofit lnSpcReduction="10000"/>
          </a:bodyPr>
          <a:lstStyle/>
          <a:p>
            <a:pPr eaLnBrk="1" hangingPunct="1">
              <a:lnSpc>
                <a:spcPct val="135000"/>
              </a:lnSpc>
              <a:defRPr/>
            </a:pPr>
            <a:r>
              <a:rPr lang="tr-TR" sz="2000" dirty="0" smtClean="0"/>
              <a:t>Vücudun farklı bölgelerindeki anatomik, fizyolojik ve biyokimyasal farklılıklar mikroorganizmalar için seçici ortamlar oluştururlar, bu da farklı mikroorganizma gruplarının yerleşmesine neden olur.</a:t>
            </a:r>
          </a:p>
          <a:p>
            <a:pPr eaLnBrk="1" hangingPunct="1">
              <a:lnSpc>
                <a:spcPct val="90000"/>
              </a:lnSpc>
              <a:buFont typeface="Wingdings" pitchFamily="2" charset="2"/>
              <a:buNone/>
              <a:defRPr/>
            </a:pPr>
            <a:endParaRPr lang="tr-TR" sz="2000" dirty="0" smtClean="0"/>
          </a:p>
          <a:p>
            <a:pPr eaLnBrk="1" hangingPunct="1">
              <a:lnSpc>
                <a:spcPct val="90000"/>
              </a:lnSpc>
              <a:defRPr/>
            </a:pPr>
            <a:r>
              <a:rPr lang="tr-TR" sz="1800" b="1" dirty="0" smtClean="0">
                <a:solidFill>
                  <a:schemeClr val="accent2">
                    <a:lumMod val="60000"/>
                    <a:lumOff val="40000"/>
                  </a:schemeClr>
                </a:solidFill>
                <a:effectLst>
                  <a:outerShdw blurRad="38100" dist="38100" dir="2700000" algn="tl">
                    <a:srgbClr val="FFFFFF"/>
                  </a:outerShdw>
                </a:effectLst>
              </a:rPr>
              <a:t>Deri</a:t>
            </a:r>
            <a:r>
              <a:rPr lang="tr-TR" sz="1800" b="1" dirty="0" smtClean="0"/>
              <a:t>: Kuru koşullar </a:t>
            </a:r>
            <a:r>
              <a:rPr lang="tr-TR" sz="1800" b="1" dirty="0" smtClean="0">
                <a:cs typeface="Arial" charset="0"/>
              </a:rPr>
              <a:t>↔ </a:t>
            </a:r>
            <a:r>
              <a:rPr lang="tr-TR" sz="1800" b="1" i="1" dirty="0" err="1" smtClean="0">
                <a:cs typeface="Arial" charset="0"/>
              </a:rPr>
              <a:t>Staphylococcus</a:t>
            </a:r>
            <a:r>
              <a:rPr lang="tr-TR" sz="1800" b="1" i="1" dirty="0" smtClean="0">
                <a:cs typeface="Arial" charset="0"/>
              </a:rPr>
              <a:t> </a:t>
            </a:r>
            <a:r>
              <a:rPr lang="tr-TR" sz="1800" b="1" i="1" dirty="0" err="1" smtClean="0">
                <a:cs typeface="Arial" charset="0"/>
              </a:rPr>
              <a:t>aureus</a:t>
            </a:r>
            <a:r>
              <a:rPr lang="tr-TR" sz="1800" b="1" dirty="0" smtClean="0">
                <a:cs typeface="Arial" charset="0"/>
              </a:rPr>
              <a:t> (</a:t>
            </a:r>
            <a:r>
              <a:rPr lang="tr-TR" sz="1800" b="1" dirty="0" err="1" smtClean="0">
                <a:cs typeface="Arial" charset="0"/>
              </a:rPr>
              <a:t>Dehidrasyona</a:t>
            </a:r>
            <a:r>
              <a:rPr lang="tr-TR" sz="1800" b="1" dirty="0" smtClean="0">
                <a:cs typeface="Arial" charset="0"/>
              </a:rPr>
              <a:t> dayanıklı)</a:t>
            </a:r>
          </a:p>
          <a:p>
            <a:pPr eaLnBrk="1" hangingPunct="1">
              <a:lnSpc>
                <a:spcPct val="90000"/>
              </a:lnSpc>
              <a:defRPr/>
            </a:pPr>
            <a:endParaRPr lang="tr-TR" sz="1800" b="1" dirty="0" smtClean="0">
              <a:cs typeface="Arial" charset="0"/>
            </a:endParaRPr>
          </a:p>
          <a:p>
            <a:pPr eaLnBrk="1" hangingPunct="1">
              <a:lnSpc>
                <a:spcPct val="90000"/>
              </a:lnSpc>
              <a:defRPr/>
            </a:pPr>
            <a:r>
              <a:rPr lang="tr-TR" sz="1800" b="1" dirty="0" smtClean="0">
                <a:solidFill>
                  <a:schemeClr val="accent2">
                    <a:lumMod val="60000"/>
                    <a:lumOff val="40000"/>
                  </a:schemeClr>
                </a:solidFill>
                <a:effectLst>
                  <a:outerShdw blurRad="38100" dist="38100" dir="2700000" algn="tl">
                    <a:srgbClr val="FFFFFF"/>
                  </a:outerShdw>
                </a:effectLst>
                <a:cs typeface="Arial" charset="0"/>
              </a:rPr>
              <a:t>Akciğer</a:t>
            </a:r>
            <a:r>
              <a:rPr lang="tr-TR" sz="1800" b="1" dirty="0" smtClean="0">
                <a:cs typeface="Arial" charset="0"/>
              </a:rPr>
              <a:t>: Yüksek Oksijen ↔ </a:t>
            </a:r>
            <a:r>
              <a:rPr lang="tr-TR" sz="1800" b="1" i="1" dirty="0" err="1" smtClean="0">
                <a:cs typeface="Arial" charset="0"/>
              </a:rPr>
              <a:t>Mycobacterium</a:t>
            </a:r>
            <a:r>
              <a:rPr lang="tr-TR" sz="1800" b="1" i="1" dirty="0" smtClean="0">
                <a:cs typeface="Arial" charset="0"/>
              </a:rPr>
              <a:t> </a:t>
            </a:r>
            <a:r>
              <a:rPr lang="tr-TR" sz="1800" b="1" i="1" dirty="0" err="1" smtClean="0">
                <a:cs typeface="Arial" charset="0"/>
              </a:rPr>
              <a:t>tuberculosis</a:t>
            </a:r>
            <a:r>
              <a:rPr lang="tr-TR" sz="1800" b="1" dirty="0" smtClean="0">
                <a:cs typeface="Arial" charset="0"/>
              </a:rPr>
              <a:t> (Zorunlu </a:t>
            </a:r>
            <a:r>
              <a:rPr lang="tr-TR" sz="1800" b="1" dirty="0" err="1" smtClean="0">
                <a:cs typeface="Arial" charset="0"/>
              </a:rPr>
              <a:t>aerob</a:t>
            </a:r>
            <a:r>
              <a:rPr lang="tr-TR" sz="1800" b="1" dirty="0" smtClean="0">
                <a:cs typeface="Arial" charset="0"/>
              </a:rPr>
              <a:t>)</a:t>
            </a:r>
          </a:p>
          <a:p>
            <a:pPr eaLnBrk="1" hangingPunct="1">
              <a:lnSpc>
                <a:spcPct val="90000"/>
              </a:lnSpc>
              <a:defRPr/>
            </a:pPr>
            <a:endParaRPr lang="tr-TR" sz="1800" b="1" dirty="0" smtClean="0">
              <a:cs typeface="Arial" charset="0"/>
            </a:endParaRPr>
          </a:p>
          <a:p>
            <a:pPr eaLnBrk="1" hangingPunct="1">
              <a:lnSpc>
                <a:spcPct val="90000"/>
              </a:lnSpc>
              <a:defRPr/>
            </a:pPr>
            <a:r>
              <a:rPr lang="tr-TR" sz="1800" b="1" dirty="0" smtClean="0">
                <a:solidFill>
                  <a:schemeClr val="accent2">
                    <a:lumMod val="60000"/>
                    <a:lumOff val="40000"/>
                  </a:schemeClr>
                </a:solidFill>
                <a:effectLst>
                  <a:outerShdw blurRad="38100" dist="38100" dir="2700000" algn="tl">
                    <a:srgbClr val="FFFFFF"/>
                  </a:outerShdw>
                </a:effectLst>
                <a:cs typeface="Arial" charset="0"/>
              </a:rPr>
              <a:t>Kalın bağırsak</a:t>
            </a:r>
            <a:r>
              <a:rPr lang="tr-TR" sz="1800" b="1" dirty="0" smtClean="0">
                <a:cs typeface="Arial" charset="0"/>
              </a:rPr>
              <a:t>: Oksijensiz ↔ </a:t>
            </a:r>
            <a:r>
              <a:rPr lang="tr-TR" sz="1800" b="1" i="1" dirty="0" err="1" smtClean="0">
                <a:cs typeface="Arial" charset="0"/>
              </a:rPr>
              <a:t>Clostridium</a:t>
            </a:r>
            <a:r>
              <a:rPr lang="tr-TR" sz="1800" b="1" dirty="0" smtClean="0">
                <a:cs typeface="Arial" charset="0"/>
              </a:rPr>
              <a:t> (Zorunlu </a:t>
            </a:r>
            <a:r>
              <a:rPr lang="tr-TR" sz="1800" b="1" dirty="0" err="1" smtClean="0">
                <a:cs typeface="Arial" charset="0"/>
              </a:rPr>
              <a:t>anaerob</a:t>
            </a:r>
            <a:r>
              <a:rPr lang="tr-TR" sz="1800" b="1" dirty="0" smtClean="0">
                <a:cs typeface="Arial" charset="0"/>
              </a:rPr>
              <a:t>)</a:t>
            </a:r>
          </a:p>
          <a:p>
            <a:pPr eaLnBrk="1" hangingPunct="1">
              <a:lnSpc>
                <a:spcPct val="90000"/>
              </a:lnSpc>
              <a:defRPr/>
            </a:pPr>
            <a:endParaRPr lang="tr-TR" sz="1800" b="1" dirty="0" smtClean="0">
              <a:cs typeface="Arial" charset="0"/>
            </a:endParaRPr>
          </a:p>
          <a:p>
            <a:pPr eaLnBrk="1" hangingPunct="1">
              <a:lnSpc>
                <a:spcPct val="90000"/>
              </a:lnSpc>
              <a:buFont typeface="Wingdings" pitchFamily="2" charset="2"/>
              <a:buNone/>
              <a:defRPr/>
            </a:pPr>
            <a:r>
              <a:rPr lang="tr-TR" sz="1800" b="1" dirty="0" smtClean="0">
                <a:cs typeface="Arial" charset="0"/>
              </a:rPr>
              <a:t>-----------------------------------------------------------------------------------------------</a:t>
            </a:r>
          </a:p>
          <a:p>
            <a:pPr eaLnBrk="1" hangingPunct="1">
              <a:lnSpc>
                <a:spcPct val="90000"/>
              </a:lnSpc>
              <a:defRPr/>
            </a:pPr>
            <a:r>
              <a:rPr lang="tr-TR" sz="1800" b="1" dirty="0" smtClean="0">
                <a:cs typeface="Arial" charset="0"/>
              </a:rPr>
              <a:t>Mukoza yüzey alanı yaklaşık 400 m</a:t>
            </a:r>
            <a:r>
              <a:rPr lang="tr-TR" sz="1800" b="1" baseline="30000" dirty="0" smtClean="0">
                <a:cs typeface="Arial" charset="0"/>
              </a:rPr>
              <a:t>2</a:t>
            </a:r>
            <a:r>
              <a:rPr lang="tr-TR" sz="1800" b="1" dirty="0" smtClean="0">
                <a:cs typeface="Arial" charset="0"/>
              </a:rPr>
              <a:t>’dir.</a:t>
            </a:r>
          </a:p>
          <a:p>
            <a:pPr eaLnBrk="1" hangingPunct="1">
              <a:lnSpc>
                <a:spcPct val="90000"/>
              </a:lnSpc>
              <a:defRPr/>
            </a:pPr>
            <a:endParaRPr lang="tr-TR" sz="1800" b="1" dirty="0" smtClean="0">
              <a:cs typeface="Arial" charset="0"/>
            </a:endParaRPr>
          </a:p>
          <a:p>
            <a:pPr eaLnBrk="1" hangingPunct="1">
              <a:lnSpc>
                <a:spcPct val="90000"/>
              </a:lnSpc>
              <a:defRPr/>
            </a:pPr>
            <a:r>
              <a:rPr lang="tr-TR" sz="1800" b="1" dirty="0" smtClean="0">
                <a:cs typeface="Arial" charset="0"/>
              </a:rPr>
              <a:t>Deri yüzeyi yaklaşık 2 m</a:t>
            </a:r>
            <a:r>
              <a:rPr lang="tr-TR" sz="1800" b="1" baseline="30000" dirty="0" smtClean="0">
                <a:cs typeface="Arial" charset="0"/>
              </a:rPr>
              <a:t>2</a:t>
            </a:r>
            <a:r>
              <a:rPr lang="tr-TR" sz="1800" b="1" dirty="0" smtClean="0">
                <a:cs typeface="Arial" charset="0"/>
              </a:rPr>
              <a:t>’dir.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defRPr/>
            </a:pPr>
            <a:r>
              <a:rPr lang="tr-TR" sz="2800" smtClean="0">
                <a:solidFill>
                  <a:srgbClr val="FF0000"/>
                </a:solidFill>
              </a:rPr>
              <a:t>Patojenez: Tutunma</a:t>
            </a:r>
          </a:p>
        </p:txBody>
      </p:sp>
      <p:sp>
        <p:nvSpPr>
          <p:cNvPr id="103427" name="Rectangle 3"/>
          <p:cNvSpPr>
            <a:spLocks noGrp="1" noChangeArrowheads="1"/>
          </p:cNvSpPr>
          <p:nvPr>
            <p:ph idx="1"/>
          </p:nvPr>
        </p:nvSpPr>
        <p:spPr/>
        <p:txBody>
          <a:bodyPr/>
          <a:lstStyle/>
          <a:p>
            <a:pPr eaLnBrk="1" hangingPunct="1">
              <a:lnSpc>
                <a:spcPct val="125000"/>
              </a:lnSpc>
              <a:defRPr/>
            </a:pPr>
            <a:r>
              <a:rPr lang="tr-TR" sz="2000" i="1" smtClean="0">
                <a:solidFill>
                  <a:srgbClr val="FFFF66"/>
                </a:solidFill>
                <a:effectLst>
                  <a:outerShdw blurRad="38100" dist="38100" dir="2700000" algn="tl">
                    <a:srgbClr val="FFFFFF"/>
                  </a:outerShdw>
                </a:effectLst>
              </a:rPr>
              <a:t>Escherichia coli</a:t>
            </a:r>
            <a:r>
              <a:rPr lang="tr-TR" sz="2000" smtClean="0"/>
              <a:t> üyelerinin çoğunluğu patojenik değildir ve çekum (kör bağırsak) ile kalın bağırsakta bulunur, çoğunluğu dışkı ile dışarı atılır.</a:t>
            </a:r>
          </a:p>
          <a:p>
            <a:pPr eaLnBrk="1" hangingPunct="1">
              <a:lnSpc>
                <a:spcPct val="125000"/>
              </a:lnSpc>
              <a:buFont typeface="Wingdings" pitchFamily="2" charset="2"/>
              <a:buNone/>
              <a:defRPr/>
            </a:pPr>
            <a:endParaRPr lang="tr-TR" sz="2000" smtClean="0"/>
          </a:p>
          <a:p>
            <a:pPr eaLnBrk="1" hangingPunct="1">
              <a:lnSpc>
                <a:spcPct val="125000"/>
              </a:lnSpc>
              <a:defRPr/>
            </a:pPr>
            <a:r>
              <a:rPr lang="tr-TR" sz="2000" smtClean="0"/>
              <a:t>Bazı </a:t>
            </a:r>
            <a:r>
              <a:rPr lang="tr-TR" sz="2000" i="1" smtClean="0"/>
              <a:t>Escherichia coli</a:t>
            </a:r>
            <a:r>
              <a:rPr lang="tr-TR" sz="2000" smtClean="0"/>
              <a:t> suşları </a:t>
            </a:r>
            <a:r>
              <a:rPr lang="tr-TR" sz="2000" smtClean="0">
                <a:solidFill>
                  <a:srgbClr val="FFFF66"/>
                </a:solidFill>
                <a:effectLst>
                  <a:outerShdw blurRad="38100" dist="38100" dir="2700000" algn="tl">
                    <a:srgbClr val="FFFFFF"/>
                  </a:outerShdw>
                </a:effectLst>
              </a:rPr>
              <a:t>CFA(kolonizasyon faktör antijen)</a:t>
            </a:r>
            <a:r>
              <a:rPr lang="tr-TR" sz="2000" smtClean="0"/>
              <a:t> adı verilen </a:t>
            </a:r>
            <a:r>
              <a:rPr lang="tr-TR" sz="2000" smtClean="0">
                <a:solidFill>
                  <a:srgbClr val="FFFF66"/>
                </a:solidFill>
                <a:effectLst>
                  <a:outerShdw blurRad="38100" dist="38100" dir="2700000" algn="tl">
                    <a:srgbClr val="FFFFFF"/>
                  </a:outerShdw>
                </a:effectLst>
              </a:rPr>
              <a:t>fimbriyal proteinler</a:t>
            </a:r>
            <a:r>
              <a:rPr lang="tr-TR" sz="2000" smtClean="0"/>
              <a:t> üretir ve ince bağırsak epiteline tutunur.</a:t>
            </a:r>
          </a:p>
          <a:p>
            <a:pPr eaLnBrk="1" hangingPunct="1">
              <a:lnSpc>
                <a:spcPct val="125000"/>
              </a:lnSpc>
              <a:buFont typeface="Wingdings" pitchFamily="2" charset="2"/>
              <a:buNone/>
              <a:defRPr/>
            </a:pPr>
            <a:endParaRPr lang="tr-TR" sz="2000" smtClean="0"/>
          </a:p>
          <a:p>
            <a:pPr eaLnBrk="1" hangingPunct="1">
              <a:lnSpc>
                <a:spcPct val="125000"/>
              </a:lnSpc>
              <a:defRPr/>
            </a:pPr>
            <a:r>
              <a:rPr lang="tr-TR" sz="2000" smtClean="0"/>
              <a:t>Bakteriler bu bölgede kolonize olurlar ve </a:t>
            </a:r>
            <a:r>
              <a:rPr lang="tr-TR" sz="2000" smtClean="0">
                <a:solidFill>
                  <a:srgbClr val="FFFF66"/>
                </a:solidFill>
                <a:effectLst>
                  <a:outerShdw blurRad="38100" dist="38100" dir="2700000" algn="tl">
                    <a:srgbClr val="FFFFFF"/>
                  </a:outerShdw>
                </a:effectLst>
              </a:rPr>
              <a:t>enterotoksin</a:t>
            </a:r>
            <a:r>
              <a:rPr lang="tr-TR" sz="2000" smtClean="0"/>
              <a:t> üreterek diyare (=ishal) ve diğer bazı hastalıklara neden olurlar.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457200" y="277813"/>
            <a:ext cx="8229600" cy="703262"/>
          </a:xfrm>
        </p:spPr>
        <p:txBody>
          <a:bodyPr/>
          <a:lstStyle/>
          <a:p>
            <a:pPr eaLnBrk="1" hangingPunct="1">
              <a:defRPr/>
            </a:pPr>
            <a:r>
              <a:rPr lang="tr-TR" sz="2800" smtClean="0">
                <a:solidFill>
                  <a:srgbClr val="FF0000"/>
                </a:solidFill>
              </a:rPr>
              <a:t>Kolonizasyon ve Gelişme</a:t>
            </a:r>
          </a:p>
        </p:txBody>
      </p:sp>
      <p:sp>
        <p:nvSpPr>
          <p:cNvPr id="104451" name="Rectangle 3"/>
          <p:cNvSpPr>
            <a:spLocks noGrp="1" noChangeArrowheads="1"/>
          </p:cNvSpPr>
          <p:nvPr>
            <p:ph idx="1"/>
          </p:nvPr>
        </p:nvSpPr>
        <p:spPr>
          <a:xfrm>
            <a:off x="457200" y="1196975"/>
            <a:ext cx="8229600" cy="5040313"/>
          </a:xfrm>
        </p:spPr>
        <p:txBody>
          <a:bodyPr/>
          <a:lstStyle/>
          <a:p>
            <a:pPr eaLnBrk="1" hangingPunct="1">
              <a:defRPr/>
            </a:pPr>
            <a:r>
              <a:rPr lang="tr-TR" sz="2000" smtClean="0">
                <a:solidFill>
                  <a:srgbClr val="FFFF66"/>
                </a:solidFill>
                <a:effectLst>
                  <a:outerShdw blurRad="38100" dist="38100" dir="2700000" algn="tl">
                    <a:srgbClr val="FFFFFF"/>
                  </a:outerShdw>
                </a:effectLst>
              </a:rPr>
              <a:t>Kolonizasyon</a:t>
            </a:r>
            <a:r>
              <a:rPr lang="tr-TR" sz="2000" smtClean="0"/>
              <a:t>: Bir patojenin dokuda çoğalması</a:t>
            </a:r>
          </a:p>
          <a:p>
            <a:pPr lvl="1" eaLnBrk="1" hangingPunct="1">
              <a:defRPr/>
            </a:pPr>
            <a:r>
              <a:rPr lang="tr-TR" sz="1800" smtClean="0"/>
              <a:t>Sıcaklık</a:t>
            </a:r>
          </a:p>
          <a:p>
            <a:pPr lvl="1" eaLnBrk="1" hangingPunct="1">
              <a:defRPr/>
            </a:pPr>
            <a:r>
              <a:rPr lang="tr-TR" sz="1800" smtClean="0"/>
              <a:t>pH</a:t>
            </a:r>
          </a:p>
          <a:p>
            <a:pPr lvl="1" eaLnBrk="1" hangingPunct="1">
              <a:defRPr/>
            </a:pPr>
            <a:r>
              <a:rPr lang="tr-TR" sz="1800" smtClean="0"/>
              <a:t>Oksijen</a:t>
            </a:r>
          </a:p>
          <a:p>
            <a:pPr lvl="1" eaLnBrk="1" hangingPunct="1">
              <a:defRPr/>
            </a:pPr>
            <a:r>
              <a:rPr lang="tr-TR" sz="1800" smtClean="0"/>
              <a:t>Besin kaynakları, kolonizasyona etki eder.</a:t>
            </a:r>
          </a:p>
          <a:p>
            <a:pPr lvl="1" eaLnBrk="1" hangingPunct="1">
              <a:buFont typeface="Wingdings" pitchFamily="2" charset="2"/>
              <a:buNone/>
              <a:defRPr/>
            </a:pPr>
            <a:endParaRPr lang="tr-TR" sz="1800" smtClean="0"/>
          </a:p>
          <a:p>
            <a:pPr eaLnBrk="1" hangingPunct="1">
              <a:defRPr/>
            </a:pPr>
            <a:r>
              <a:rPr lang="tr-TR" sz="2000" i="1" smtClean="0">
                <a:solidFill>
                  <a:srgbClr val="FFFF66"/>
                </a:solidFill>
                <a:effectLst>
                  <a:outerShdw blurRad="38100" dist="38100" dir="2700000" algn="tl">
                    <a:srgbClr val="FFFFFF"/>
                  </a:outerShdw>
                </a:effectLst>
              </a:rPr>
              <a:t>Brucella abortus</a:t>
            </a:r>
            <a:r>
              <a:rPr lang="tr-TR" sz="2000" smtClean="0"/>
              <a:t>, pek çok dokuda yavaş gelişirken plasentada çok hızlı gelişir: </a:t>
            </a:r>
            <a:r>
              <a:rPr lang="tr-TR" sz="2000" smtClean="0">
                <a:solidFill>
                  <a:srgbClr val="FFFF66"/>
                </a:solidFill>
                <a:effectLst>
                  <a:outerShdw blurRad="38100" dist="38100" dir="2700000" algn="tl">
                    <a:srgbClr val="FFFFFF"/>
                  </a:outerShdw>
                </a:effectLst>
              </a:rPr>
              <a:t>Eritrol</a:t>
            </a:r>
          </a:p>
          <a:p>
            <a:pPr eaLnBrk="1" hangingPunct="1">
              <a:buFont typeface="Wingdings" pitchFamily="2" charset="2"/>
              <a:buNone/>
              <a:defRPr/>
            </a:pPr>
            <a:endParaRPr lang="tr-TR" sz="2000" smtClean="0"/>
          </a:p>
          <a:p>
            <a:pPr eaLnBrk="1" hangingPunct="1">
              <a:defRPr/>
            </a:pPr>
            <a:r>
              <a:rPr lang="tr-TR" sz="2000" smtClean="0">
                <a:solidFill>
                  <a:srgbClr val="FFFF66"/>
                </a:solidFill>
                <a:effectLst>
                  <a:outerShdw blurRad="38100" dist="38100" dir="2700000" algn="tl">
                    <a:srgbClr val="FFFFFF"/>
                  </a:outerShdw>
                </a:effectLst>
              </a:rPr>
              <a:t>Sideroforlar</a:t>
            </a:r>
            <a:r>
              <a:rPr lang="tr-TR" sz="2000" smtClean="0"/>
              <a:t> (Transferrin ve Laktoferrin’deki demire karşı affiniteye sahiptirler)</a:t>
            </a:r>
          </a:p>
          <a:p>
            <a:pPr lvl="1" eaLnBrk="1" hangingPunct="1">
              <a:defRPr/>
            </a:pPr>
            <a:r>
              <a:rPr lang="tr-TR" sz="1800" i="1" smtClean="0"/>
              <a:t>Escherichia coli</a:t>
            </a:r>
            <a:r>
              <a:rPr lang="tr-TR" sz="1800" smtClean="0"/>
              <a:t>’de </a:t>
            </a:r>
            <a:r>
              <a:rPr lang="tr-TR" sz="1800" smtClean="0">
                <a:solidFill>
                  <a:srgbClr val="FFFF66"/>
                </a:solidFill>
                <a:effectLst>
                  <a:outerShdw blurRad="38100" dist="38100" dir="2700000" algn="tl">
                    <a:srgbClr val="FFFFFF"/>
                  </a:outerShdw>
                </a:effectLst>
              </a:rPr>
              <a:t>Aerobaktin</a:t>
            </a:r>
            <a:r>
              <a:rPr lang="tr-TR" sz="1800" smtClean="0"/>
              <a:t> (Col V plazmidi tarafından kodlanır)</a:t>
            </a:r>
          </a:p>
          <a:p>
            <a:pPr lvl="1" eaLnBrk="1" hangingPunct="1">
              <a:defRPr/>
            </a:pPr>
            <a:r>
              <a:rPr lang="tr-TR" sz="1800" i="1" smtClean="0"/>
              <a:t>Neisseria</a:t>
            </a:r>
            <a:r>
              <a:rPr lang="tr-TR" sz="1800" smtClean="0"/>
              <a:t>’da </a:t>
            </a:r>
            <a:r>
              <a:rPr lang="tr-TR" sz="1800" smtClean="0">
                <a:solidFill>
                  <a:srgbClr val="FFFF66"/>
                </a:solidFill>
                <a:effectLst>
                  <a:outerShdw blurRad="38100" dist="38100" dir="2700000" algn="tl">
                    <a:srgbClr val="FFFFFF"/>
                  </a:outerShdw>
                </a:effectLst>
              </a:rPr>
              <a:t>transferrine özgül reseptör proteinler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pPr eaLnBrk="1" hangingPunct="1">
              <a:defRPr/>
            </a:pPr>
            <a:r>
              <a:rPr lang="tr-TR" sz="2800" smtClean="0">
                <a:solidFill>
                  <a:srgbClr val="FF0000"/>
                </a:solidFill>
              </a:rPr>
              <a:t>Virülens Faktörleri</a:t>
            </a:r>
          </a:p>
        </p:txBody>
      </p:sp>
      <p:sp>
        <p:nvSpPr>
          <p:cNvPr id="106499" name="Rectangle 3"/>
          <p:cNvSpPr>
            <a:spLocks noGrp="1" noChangeArrowheads="1"/>
          </p:cNvSpPr>
          <p:nvPr>
            <p:ph idx="1"/>
          </p:nvPr>
        </p:nvSpPr>
        <p:spPr/>
        <p:txBody>
          <a:bodyPr/>
          <a:lstStyle/>
          <a:p>
            <a:pPr eaLnBrk="1" hangingPunct="1">
              <a:lnSpc>
                <a:spcPct val="140000"/>
              </a:lnSpc>
              <a:defRPr/>
            </a:pPr>
            <a:r>
              <a:rPr lang="tr-TR" sz="2000" smtClean="0"/>
              <a:t>Hastalığın oluşumuna veya devamına neden olan ve hücre dışına salgılanan </a:t>
            </a:r>
            <a:r>
              <a:rPr lang="tr-TR" sz="2000" smtClean="0">
                <a:solidFill>
                  <a:srgbClr val="FFFF66"/>
                </a:solidFill>
                <a:effectLst>
                  <a:outerShdw blurRad="38100" dist="38100" dir="2700000" algn="tl">
                    <a:srgbClr val="FFFFFF"/>
                  </a:outerShdw>
                </a:effectLst>
              </a:rPr>
              <a:t>proteinlerdir</a:t>
            </a:r>
            <a:r>
              <a:rPr lang="tr-TR" sz="2000" smtClean="0"/>
              <a:t>.</a:t>
            </a:r>
          </a:p>
          <a:p>
            <a:pPr eaLnBrk="1" hangingPunct="1">
              <a:lnSpc>
                <a:spcPct val="140000"/>
              </a:lnSpc>
              <a:defRPr/>
            </a:pPr>
            <a:endParaRPr lang="tr-TR" sz="2000" smtClean="0"/>
          </a:p>
          <a:p>
            <a:pPr eaLnBrk="1" hangingPunct="1">
              <a:lnSpc>
                <a:spcPct val="140000"/>
              </a:lnSpc>
              <a:defRPr/>
            </a:pPr>
            <a:r>
              <a:rPr lang="tr-TR" sz="2000" smtClean="0">
                <a:solidFill>
                  <a:srgbClr val="FFFF66"/>
                </a:solidFill>
                <a:effectLst>
                  <a:outerShdw blurRad="38100" dist="38100" dir="2700000" algn="tl">
                    <a:srgbClr val="FFFFFF"/>
                  </a:outerShdw>
                </a:effectLst>
              </a:rPr>
              <a:t>Enzimler</a:t>
            </a:r>
          </a:p>
          <a:p>
            <a:pPr lvl="1" eaLnBrk="1" hangingPunct="1">
              <a:lnSpc>
                <a:spcPct val="140000"/>
              </a:lnSpc>
              <a:defRPr/>
            </a:pPr>
            <a:r>
              <a:rPr lang="tr-TR" sz="1800" smtClean="0">
                <a:solidFill>
                  <a:srgbClr val="FFFF66"/>
                </a:solidFill>
                <a:effectLst>
                  <a:outerShdw blurRad="38100" dist="38100" dir="2700000" algn="tl">
                    <a:srgbClr val="FFFFFF"/>
                  </a:outerShdw>
                </a:effectLst>
              </a:rPr>
              <a:t>Hiyaluronidaz</a:t>
            </a:r>
            <a:r>
              <a:rPr lang="tr-TR" sz="1800" smtClean="0"/>
              <a:t>: Yayılma</a:t>
            </a:r>
            <a:r>
              <a:rPr lang="tr-TR" sz="1800" smtClean="0">
                <a:cs typeface="Arial" charset="0"/>
              </a:rPr>
              <a:t>→ Streptokoklar, stafilokoklar, bazı klostridler</a:t>
            </a:r>
          </a:p>
          <a:p>
            <a:pPr lvl="1" eaLnBrk="1" hangingPunct="1">
              <a:lnSpc>
                <a:spcPct val="140000"/>
              </a:lnSpc>
              <a:defRPr/>
            </a:pPr>
            <a:r>
              <a:rPr lang="tr-TR" sz="1800" smtClean="0">
                <a:solidFill>
                  <a:srgbClr val="FFFF66"/>
                </a:solidFill>
                <a:effectLst>
                  <a:outerShdw blurRad="38100" dist="38100" dir="2700000" algn="tl">
                    <a:srgbClr val="FFFFFF"/>
                  </a:outerShdw>
                </a:effectLst>
                <a:cs typeface="Arial" charset="0"/>
              </a:rPr>
              <a:t>Proteaz, nükleaz, lipaz</a:t>
            </a:r>
            <a:r>
              <a:rPr lang="tr-TR" sz="1800" smtClean="0">
                <a:cs typeface="Arial" charset="0"/>
              </a:rPr>
              <a:t> → Streptokoklar ve stafilokoklar</a:t>
            </a:r>
          </a:p>
          <a:p>
            <a:pPr lvl="1" eaLnBrk="1" hangingPunct="1">
              <a:lnSpc>
                <a:spcPct val="140000"/>
              </a:lnSpc>
              <a:defRPr/>
            </a:pPr>
            <a:r>
              <a:rPr lang="tr-TR" sz="1800" smtClean="0">
                <a:solidFill>
                  <a:srgbClr val="FFFF66"/>
                </a:solidFill>
                <a:effectLst>
                  <a:outerShdw blurRad="38100" dist="38100" dir="2700000" algn="tl">
                    <a:srgbClr val="FFFFFF"/>
                  </a:outerShdw>
                </a:effectLst>
                <a:cs typeface="Arial" charset="0"/>
              </a:rPr>
              <a:t>Kollajenaz (</a:t>
            </a:r>
            <a:r>
              <a:rPr lang="el-GR" sz="1800" i="1" smtClean="0">
                <a:solidFill>
                  <a:srgbClr val="FFFF66"/>
                </a:solidFill>
                <a:effectLst>
                  <a:outerShdw blurRad="38100" dist="38100" dir="2700000" algn="tl">
                    <a:srgbClr val="FFFFFF"/>
                  </a:outerShdw>
                </a:effectLst>
                <a:cs typeface="Arial" charset="0"/>
              </a:rPr>
              <a:t>κ</a:t>
            </a:r>
            <a:r>
              <a:rPr lang="tr-TR" sz="1800" i="1" smtClean="0">
                <a:solidFill>
                  <a:srgbClr val="FFFF66"/>
                </a:solidFill>
                <a:effectLst>
                  <a:outerShdw blurRad="38100" dist="38100" dir="2700000" algn="tl">
                    <a:srgbClr val="FFFFFF"/>
                  </a:outerShdw>
                </a:effectLst>
                <a:cs typeface="Arial" charset="0"/>
              </a:rPr>
              <a:t>-</a:t>
            </a:r>
            <a:r>
              <a:rPr lang="tr-TR" sz="1800" smtClean="0">
                <a:solidFill>
                  <a:srgbClr val="FFFF66"/>
                </a:solidFill>
                <a:effectLst>
                  <a:outerShdw blurRad="38100" dist="38100" dir="2700000" algn="tl">
                    <a:srgbClr val="FFFFFF"/>
                  </a:outerShdw>
                </a:effectLst>
                <a:cs typeface="Arial" charset="0"/>
              </a:rPr>
              <a:t> toksini):</a:t>
            </a:r>
            <a:r>
              <a:rPr lang="tr-TR" sz="1800" smtClean="0">
                <a:cs typeface="Arial" charset="0"/>
              </a:rPr>
              <a:t> Yayılma → Gazlı kangren yapan klostridler</a:t>
            </a:r>
            <a:endParaRPr lang="el-GR" sz="1800" smtClean="0">
              <a:cs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eaLnBrk="1" hangingPunct="1">
              <a:defRPr/>
            </a:pPr>
            <a:r>
              <a:rPr lang="tr-TR" sz="2800" smtClean="0">
                <a:solidFill>
                  <a:srgbClr val="FF0000"/>
                </a:solidFill>
              </a:rPr>
              <a:t>Fibrin, Pıhtı ve Virülens</a:t>
            </a:r>
          </a:p>
        </p:txBody>
      </p:sp>
      <p:sp>
        <p:nvSpPr>
          <p:cNvPr id="107523" name="Rectangle 3"/>
          <p:cNvSpPr>
            <a:spLocks noGrp="1" noChangeArrowheads="1"/>
          </p:cNvSpPr>
          <p:nvPr>
            <p:ph idx="1"/>
          </p:nvPr>
        </p:nvSpPr>
        <p:spPr/>
        <p:txBody>
          <a:bodyPr/>
          <a:lstStyle/>
          <a:p>
            <a:pPr eaLnBrk="1" hangingPunct="1">
              <a:lnSpc>
                <a:spcPct val="140000"/>
              </a:lnSpc>
              <a:defRPr/>
            </a:pPr>
            <a:r>
              <a:rPr lang="tr-TR" sz="2000" smtClean="0"/>
              <a:t>Mikrobiyal invazyonun olduğu bölgede fibrin pıhtı oluşur ve enfeksiyon </a:t>
            </a:r>
            <a:r>
              <a:rPr lang="tr-TR" sz="2000" smtClean="0">
                <a:solidFill>
                  <a:srgbClr val="FFFF66"/>
                </a:solidFill>
                <a:effectLst>
                  <a:outerShdw blurRad="38100" dist="38100" dir="2700000" algn="tl">
                    <a:srgbClr val="FFFFFF"/>
                  </a:outerShdw>
                </a:effectLst>
              </a:rPr>
              <a:t>sınırlandırılmaya</a:t>
            </a:r>
            <a:r>
              <a:rPr lang="tr-TR" sz="2000" smtClean="0"/>
              <a:t> çalışılır.</a:t>
            </a:r>
          </a:p>
          <a:p>
            <a:pPr eaLnBrk="1" hangingPunct="1">
              <a:lnSpc>
                <a:spcPct val="140000"/>
              </a:lnSpc>
              <a:buFont typeface="Wingdings" pitchFamily="2" charset="2"/>
              <a:buNone/>
              <a:defRPr/>
            </a:pPr>
            <a:endParaRPr lang="tr-TR" sz="2000" smtClean="0"/>
          </a:p>
          <a:p>
            <a:pPr lvl="1" eaLnBrk="1" hangingPunct="1">
              <a:lnSpc>
                <a:spcPct val="140000"/>
              </a:lnSpc>
              <a:defRPr/>
            </a:pPr>
            <a:r>
              <a:rPr lang="tr-TR" sz="1800" i="1" smtClean="0">
                <a:solidFill>
                  <a:srgbClr val="FFFF66"/>
                </a:solidFill>
                <a:effectLst>
                  <a:outerShdw blurRad="38100" dist="38100" dir="2700000" algn="tl">
                    <a:srgbClr val="FFFFFF"/>
                  </a:outerShdw>
                </a:effectLst>
              </a:rPr>
              <a:t>Streptococcus pyogenes</a:t>
            </a:r>
            <a:r>
              <a:rPr lang="tr-TR" sz="1800" smtClean="0"/>
              <a:t> </a:t>
            </a:r>
            <a:r>
              <a:rPr lang="tr-TR" sz="1800" smtClean="0">
                <a:cs typeface="Arial" charset="0"/>
              </a:rPr>
              <a:t>→ </a:t>
            </a:r>
            <a:r>
              <a:rPr lang="tr-TR" sz="1800" smtClean="0">
                <a:solidFill>
                  <a:srgbClr val="FF0000"/>
                </a:solidFill>
                <a:effectLst>
                  <a:outerShdw blurRad="38100" dist="38100" dir="2700000" algn="tl">
                    <a:srgbClr val="FFFFFF"/>
                  </a:outerShdw>
                </a:effectLst>
                <a:cs typeface="Arial" charset="0"/>
              </a:rPr>
              <a:t>Streptokinaz</a:t>
            </a:r>
          </a:p>
          <a:p>
            <a:pPr lvl="1" eaLnBrk="1" hangingPunct="1">
              <a:lnSpc>
                <a:spcPct val="140000"/>
              </a:lnSpc>
              <a:buFont typeface="Wingdings" pitchFamily="2" charset="2"/>
              <a:buNone/>
              <a:defRPr/>
            </a:pPr>
            <a:r>
              <a:rPr lang="tr-TR" sz="1800" smtClean="0">
                <a:cs typeface="Arial" charset="0"/>
              </a:rPr>
              <a:t>	(Fibrin örtüyü parçalar, fibrinolitik)</a:t>
            </a:r>
          </a:p>
          <a:p>
            <a:pPr lvl="1" eaLnBrk="1" hangingPunct="1">
              <a:lnSpc>
                <a:spcPct val="140000"/>
              </a:lnSpc>
              <a:buFont typeface="Wingdings" pitchFamily="2" charset="2"/>
              <a:buNone/>
              <a:defRPr/>
            </a:pPr>
            <a:endParaRPr lang="tr-TR" sz="1800" smtClean="0">
              <a:cs typeface="Arial" charset="0"/>
            </a:endParaRPr>
          </a:p>
          <a:p>
            <a:pPr lvl="1" eaLnBrk="1" hangingPunct="1">
              <a:lnSpc>
                <a:spcPct val="140000"/>
              </a:lnSpc>
              <a:defRPr/>
            </a:pPr>
            <a:r>
              <a:rPr lang="tr-TR" sz="1800" i="1" smtClean="0">
                <a:solidFill>
                  <a:srgbClr val="FFFF66"/>
                </a:solidFill>
                <a:effectLst>
                  <a:outerShdw blurRad="38100" dist="38100" dir="2700000" algn="tl">
                    <a:srgbClr val="FFFFFF"/>
                  </a:outerShdw>
                </a:effectLst>
                <a:cs typeface="Arial" charset="0"/>
              </a:rPr>
              <a:t>Staphylococcus aureus</a:t>
            </a:r>
            <a:r>
              <a:rPr lang="tr-TR" sz="1800" smtClean="0">
                <a:cs typeface="Arial" charset="0"/>
              </a:rPr>
              <a:t> → </a:t>
            </a:r>
            <a:r>
              <a:rPr lang="tr-TR" sz="1800" smtClean="0">
                <a:solidFill>
                  <a:srgbClr val="FF0000"/>
                </a:solidFill>
                <a:effectLst>
                  <a:outerShdw blurRad="38100" dist="38100" dir="2700000" algn="tl">
                    <a:srgbClr val="FFFFFF"/>
                  </a:outerShdw>
                </a:effectLst>
                <a:cs typeface="Arial" charset="0"/>
              </a:rPr>
              <a:t>Koagulaz</a:t>
            </a:r>
          </a:p>
          <a:p>
            <a:pPr lvl="1" eaLnBrk="1" hangingPunct="1">
              <a:lnSpc>
                <a:spcPct val="140000"/>
              </a:lnSpc>
              <a:buFont typeface="Wingdings" pitchFamily="2" charset="2"/>
              <a:buNone/>
              <a:defRPr/>
            </a:pPr>
            <a:r>
              <a:rPr lang="tr-TR" sz="1800" smtClean="0">
                <a:cs typeface="Arial" charset="0"/>
              </a:rPr>
              <a:t>	(Fibrini pıhtılaştırır, bakterinin korunması)</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tr-TR" sz="2800" smtClean="0">
                <a:solidFill>
                  <a:srgbClr val="FF0000"/>
                </a:solidFill>
              </a:rPr>
              <a:t>Ekzotoksinler</a:t>
            </a:r>
          </a:p>
        </p:txBody>
      </p:sp>
      <p:sp>
        <p:nvSpPr>
          <p:cNvPr id="108547" name="Rectangle 3"/>
          <p:cNvSpPr>
            <a:spLocks noGrp="1" noChangeArrowheads="1"/>
          </p:cNvSpPr>
          <p:nvPr>
            <p:ph idx="1"/>
          </p:nvPr>
        </p:nvSpPr>
        <p:spPr/>
        <p:txBody>
          <a:bodyPr>
            <a:normAutofit lnSpcReduction="10000"/>
          </a:bodyPr>
          <a:lstStyle/>
          <a:p>
            <a:r>
              <a:rPr lang="tr-TR" sz="2000" dirty="0" smtClean="0"/>
              <a:t>En kuvvetli biyolojik toksinler mikroorganizmalar tarafından üretilen ekzotoksinlerdir. Her bir ekzotoksin özgül konakçı hücrelerine etki ederek, bunların işlevlerinde belirgin bozulmaya yol açar.</a:t>
            </a:r>
            <a:endParaRPr lang="tr-TR" sz="2000" dirty="0" smtClean="0">
              <a:solidFill>
                <a:srgbClr val="FFFF66"/>
              </a:solidFill>
              <a:effectLst>
                <a:outerShdw blurRad="38100" dist="38100" dir="2700000" algn="tl">
                  <a:srgbClr val="FFFFFF"/>
                </a:outerShdw>
              </a:effectLst>
            </a:endParaRPr>
          </a:p>
          <a:p>
            <a:pPr eaLnBrk="1" hangingPunct="1">
              <a:defRPr/>
            </a:pPr>
            <a:r>
              <a:rPr lang="tr-TR" sz="2000" dirty="0" smtClean="0">
                <a:solidFill>
                  <a:srgbClr val="FFFF66"/>
                </a:solidFill>
                <a:effectLst>
                  <a:outerShdw blurRad="38100" dist="38100" dir="2700000" algn="tl">
                    <a:srgbClr val="FFFFFF"/>
                  </a:outerShdw>
                </a:effectLst>
              </a:rPr>
              <a:t>Genel olarak 3 kategoride incelenirler:</a:t>
            </a:r>
          </a:p>
          <a:p>
            <a:pPr eaLnBrk="1" hangingPunct="1">
              <a:buFont typeface="Wingdings" pitchFamily="2" charset="2"/>
              <a:buNone/>
              <a:defRPr/>
            </a:pPr>
            <a:endParaRPr lang="tr-TR" sz="2000" dirty="0" smtClean="0"/>
          </a:p>
          <a:p>
            <a:pPr lvl="1" eaLnBrk="1" hangingPunct="1">
              <a:lnSpc>
                <a:spcPct val="120000"/>
              </a:lnSpc>
              <a:defRPr/>
            </a:pPr>
            <a:r>
              <a:rPr lang="tr-TR" sz="1800" dirty="0" smtClean="0">
                <a:solidFill>
                  <a:srgbClr val="FF0000"/>
                </a:solidFill>
                <a:effectLst>
                  <a:outerShdw blurRad="38100" dist="38100" dir="2700000" algn="tl">
                    <a:srgbClr val="FFFFFF"/>
                  </a:outerShdw>
                </a:effectLst>
              </a:rPr>
              <a:t>Sitolitik toksinler</a:t>
            </a:r>
            <a:r>
              <a:rPr lang="tr-TR" sz="1800" dirty="0" smtClean="0"/>
              <a:t>	: Enzimatik etki, liziz</a:t>
            </a:r>
          </a:p>
          <a:p>
            <a:pPr lvl="1" eaLnBrk="1" hangingPunct="1">
              <a:lnSpc>
                <a:spcPct val="120000"/>
              </a:lnSpc>
              <a:buFont typeface="Wingdings" pitchFamily="2" charset="2"/>
              <a:buNone/>
              <a:defRPr/>
            </a:pPr>
            <a:endParaRPr lang="tr-TR" sz="1800" dirty="0" smtClean="0"/>
          </a:p>
          <a:p>
            <a:pPr lvl="1" eaLnBrk="1" hangingPunct="1">
              <a:lnSpc>
                <a:spcPct val="120000"/>
              </a:lnSpc>
              <a:defRPr/>
            </a:pPr>
            <a:r>
              <a:rPr lang="tr-TR" sz="1800" dirty="0" smtClean="0">
                <a:solidFill>
                  <a:srgbClr val="FF0000"/>
                </a:solidFill>
                <a:effectLst>
                  <a:outerShdw blurRad="38100" dist="38100" dir="2700000" algn="tl">
                    <a:srgbClr val="FFFFFF"/>
                  </a:outerShdw>
                </a:effectLst>
              </a:rPr>
              <a:t>A-B Toksinleri</a:t>
            </a:r>
            <a:r>
              <a:rPr lang="tr-TR" sz="1800" dirty="0" smtClean="0"/>
              <a:t>	: Kovalent olarak bağlıdırlar, B alt ünitesi yüzey 			  reseptörlerine bağlanır ve A alt ünitesinin zardan 			  geçişini sağlar</a:t>
            </a:r>
          </a:p>
          <a:p>
            <a:pPr lvl="1" eaLnBrk="1" hangingPunct="1">
              <a:lnSpc>
                <a:spcPct val="120000"/>
              </a:lnSpc>
              <a:buFont typeface="Wingdings" pitchFamily="2" charset="2"/>
              <a:buNone/>
              <a:defRPr/>
            </a:pPr>
            <a:endParaRPr lang="tr-TR" sz="1800" dirty="0" smtClean="0"/>
          </a:p>
          <a:p>
            <a:pPr lvl="1" eaLnBrk="1" hangingPunct="1">
              <a:lnSpc>
                <a:spcPct val="120000"/>
              </a:lnSpc>
              <a:defRPr/>
            </a:pPr>
            <a:r>
              <a:rPr lang="tr-TR" sz="1800" dirty="0" smtClean="0">
                <a:solidFill>
                  <a:srgbClr val="FF0000"/>
                </a:solidFill>
                <a:effectLst>
                  <a:outerShdw blurRad="38100" dist="38100" dir="2700000" algn="tl">
                    <a:srgbClr val="FFFFFF"/>
                  </a:outerShdw>
                </a:effectLst>
              </a:rPr>
              <a:t>Süperantijenler</a:t>
            </a:r>
            <a:r>
              <a:rPr lang="tr-TR" sz="1800" dirty="0" smtClean="0"/>
              <a:t>	: Çok sayıda bağışıklık hücresini uyarır, aşırı iltihaba 			  neden olur.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91264" cy="994122"/>
          </a:xfrm>
        </p:spPr>
        <p:txBody>
          <a:bodyPr>
            <a:normAutofit fontScale="90000"/>
          </a:bodyPr>
          <a:lstStyle/>
          <a:p>
            <a:r>
              <a:rPr lang="tr-TR" dirty="0" smtClean="0"/>
              <a:t>Enterotoksinler ve Endotoksinler</a:t>
            </a:r>
            <a:endParaRPr lang="tr-TR" dirty="0"/>
          </a:p>
        </p:txBody>
      </p:sp>
      <p:sp>
        <p:nvSpPr>
          <p:cNvPr id="3" name="Content Placeholder 2"/>
          <p:cNvSpPr>
            <a:spLocks noGrp="1"/>
          </p:cNvSpPr>
          <p:nvPr>
            <p:ph idx="1"/>
          </p:nvPr>
        </p:nvSpPr>
        <p:spPr>
          <a:xfrm>
            <a:off x="395536" y="1196752"/>
            <a:ext cx="8579296" cy="5256624"/>
          </a:xfrm>
        </p:spPr>
        <p:txBody>
          <a:bodyPr>
            <a:noAutofit/>
          </a:bodyPr>
          <a:lstStyle/>
          <a:p>
            <a:r>
              <a:rPr lang="tr-TR" sz="2500" b="1" dirty="0" smtClean="0">
                <a:solidFill>
                  <a:srgbClr val="FFFF00"/>
                </a:solidFill>
              </a:rPr>
              <a:t>Enterotoksinler</a:t>
            </a:r>
            <a:r>
              <a:rPr lang="tr-TR" sz="2500" dirty="0" smtClean="0"/>
              <a:t>, ekzotoksinler olup, ince bağırsağa etki ederek bağırsak geçirgenliğini değiştirir ve diyareye yol açar. İnce bağırsakta pek çok enterik bakteri kolonize olur ve A–B türü enterotksinleri üretir. Gıda zehirlenmesine neden olan bakteriler genellikle sitotoksinler ya da süperantijenler üretir.</a:t>
            </a:r>
          </a:p>
          <a:p>
            <a:endParaRPr lang="tr-TR" sz="2500" dirty="0" smtClean="0"/>
          </a:p>
          <a:p>
            <a:r>
              <a:rPr lang="tr-TR" sz="2500" b="1" dirty="0" smtClean="0">
                <a:solidFill>
                  <a:srgbClr val="FFFF00"/>
                </a:solidFill>
              </a:rPr>
              <a:t>Endotoksinler </a:t>
            </a:r>
            <a:r>
              <a:rPr lang="tr-TR" sz="2500" dirty="0" smtClean="0"/>
              <a:t>Gram–negatif Bakterilerin dış membranlarından</a:t>
            </a:r>
            <a:r>
              <a:rPr lang="tr-TR" sz="2500" i="1" dirty="0" smtClean="0"/>
              <a:t> </a:t>
            </a:r>
            <a:r>
              <a:rPr lang="tr-TR" sz="2500" dirty="0" smtClean="0"/>
              <a:t>türeyen lipopolisakkaritlerdir. Endotoksinler genellikle ekzotoksinlerden daha az toksiktir. </a:t>
            </a:r>
            <a:r>
              <a:rPr lang="tr-TR" sz="2500" i="1" dirty="0" smtClean="0"/>
              <a:t>Limulus amebosit </a:t>
            </a:r>
            <a:r>
              <a:rPr lang="tr-TR" sz="2500" dirty="0" smtClean="0"/>
              <a:t>lizat analizi ile ortaya çıkan endotoksin varlığı, o maddenin Gram–negatif Bakteriler tarafından kontamine olduğunu gösterir.</a:t>
            </a:r>
            <a:endParaRPr lang="tr-TR" sz="2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457200" y="277813"/>
            <a:ext cx="8229600" cy="774700"/>
          </a:xfrm>
        </p:spPr>
        <p:txBody>
          <a:bodyPr/>
          <a:lstStyle/>
          <a:p>
            <a:pPr eaLnBrk="1" hangingPunct="1">
              <a:defRPr/>
            </a:pPr>
            <a:r>
              <a:rPr lang="tr-TR" sz="2800" smtClean="0">
                <a:solidFill>
                  <a:srgbClr val="FF0000"/>
                </a:solidFill>
              </a:rPr>
              <a:t>Sitoloitik Toksinler</a:t>
            </a:r>
          </a:p>
        </p:txBody>
      </p:sp>
      <p:sp>
        <p:nvSpPr>
          <p:cNvPr id="109571" name="Rectangle 3"/>
          <p:cNvSpPr>
            <a:spLocks noGrp="1" noChangeArrowheads="1"/>
          </p:cNvSpPr>
          <p:nvPr>
            <p:ph idx="1"/>
          </p:nvPr>
        </p:nvSpPr>
        <p:spPr>
          <a:xfrm>
            <a:off x="457200" y="1268413"/>
            <a:ext cx="8229600" cy="4862512"/>
          </a:xfrm>
        </p:spPr>
        <p:txBody>
          <a:bodyPr/>
          <a:lstStyle/>
          <a:p>
            <a:pPr eaLnBrk="1" hangingPunct="1">
              <a:lnSpc>
                <a:spcPct val="140000"/>
              </a:lnSpc>
              <a:defRPr/>
            </a:pPr>
            <a:r>
              <a:rPr lang="tr-TR" sz="2000" dirty="0" smtClean="0">
                <a:solidFill>
                  <a:srgbClr val="FFFF66"/>
                </a:solidFill>
                <a:effectLst>
                  <a:outerShdw blurRad="38100" dist="38100" dir="2700000" algn="tl">
                    <a:srgbClr val="FFFFFF"/>
                  </a:outerShdw>
                </a:effectLst>
              </a:rPr>
              <a:t>Hemolizinler</a:t>
            </a:r>
            <a:r>
              <a:rPr lang="tr-TR" sz="2000" dirty="0" smtClean="0"/>
              <a:t>: Sitoplazmik zara etki ederek hücrenin lizizine neden 		 olan toksinlerdir.</a:t>
            </a:r>
          </a:p>
          <a:p>
            <a:pPr lvl="1" eaLnBrk="1" hangingPunct="1">
              <a:lnSpc>
                <a:spcPct val="140000"/>
              </a:lnSpc>
              <a:defRPr/>
            </a:pPr>
            <a:r>
              <a:rPr lang="tr-TR" sz="1800" dirty="0" smtClean="0">
                <a:solidFill>
                  <a:srgbClr val="FF0000"/>
                </a:solidFill>
                <a:effectLst>
                  <a:outerShdw blurRad="38100" dist="38100" dir="2700000" algn="tl">
                    <a:srgbClr val="FFFFFF"/>
                  </a:outerShdw>
                </a:effectLst>
              </a:rPr>
              <a:t>Fosfolipaz</a:t>
            </a:r>
            <a:r>
              <a:rPr lang="tr-TR" sz="1800" dirty="0" smtClean="0"/>
              <a:t> (=</a:t>
            </a:r>
            <a:r>
              <a:rPr lang="tr-TR" sz="1800" dirty="0" smtClean="0">
                <a:solidFill>
                  <a:srgbClr val="FF0000"/>
                </a:solidFill>
                <a:effectLst>
                  <a:outerShdw blurRad="38100" dist="38100" dir="2700000" algn="tl">
                    <a:srgbClr val="FFFFFF"/>
                  </a:outerShdw>
                </a:effectLst>
              </a:rPr>
              <a:t>Lesitinaz</a:t>
            </a:r>
            <a:r>
              <a:rPr lang="tr-TR" sz="1800" dirty="0" smtClean="0"/>
              <a:t>): Fosfolipit lesitine (fosfotidilkolin) etki eder.</a:t>
            </a:r>
          </a:p>
          <a:p>
            <a:pPr lvl="1" eaLnBrk="1" hangingPunct="1">
              <a:lnSpc>
                <a:spcPct val="140000"/>
              </a:lnSpc>
              <a:buFont typeface="Wingdings" pitchFamily="2" charset="2"/>
              <a:buNone/>
              <a:defRPr/>
            </a:pPr>
            <a:r>
              <a:rPr lang="tr-TR" sz="1800" dirty="0" smtClean="0"/>
              <a:t>	( </a:t>
            </a:r>
            <a:r>
              <a:rPr lang="tr-TR" sz="1800" i="1" dirty="0" smtClean="0"/>
              <a:t>Clostridium perfringens</a:t>
            </a:r>
            <a:r>
              <a:rPr lang="tr-TR" sz="1800" dirty="0" smtClean="0"/>
              <a:t> </a:t>
            </a:r>
            <a:r>
              <a:rPr lang="tr-TR" sz="1800" dirty="0" smtClean="0">
                <a:cs typeface="Arial" charset="0"/>
              </a:rPr>
              <a:t>→ </a:t>
            </a:r>
            <a:r>
              <a:rPr lang="el-GR" sz="1800" dirty="0" smtClean="0">
                <a:cs typeface="Arial" charset="0"/>
              </a:rPr>
              <a:t>α</a:t>
            </a:r>
            <a:r>
              <a:rPr lang="tr-TR" sz="1800" dirty="0" smtClean="0">
                <a:cs typeface="Arial" charset="0"/>
              </a:rPr>
              <a:t>-toksin)</a:t>
            </a:r>
          </a:p>
          <a:p>
            <a:pPr lvl="1" eaLnBrk="1" hangingPunct="1">
              <a:lnSpc>
                <a:spcPct val="140000"/>
              </a:lnSpc>
              <a:defRPr/>
            </a:pPr>
            <a:r>
              <a:rPr lang="tr-TR" sz="1800" dirty="0" smtClean="0">
                <a:solidFill>
                  <a:srgbClr val="FF0000"/>
                </a:solidFill>
                <a:effectLst>
                  <a:outerShdw blurRad="38100" dist="38100" dir="2700000" algn="tl">
                    <a:srgbClr val="FFFFFF"/>
                  </a:outerShdw>
                </a:effectLst>
                <a:cs typeface="Arial" charset="0"/>
              </a:rPr>
              <a:t>Streptolizin O</a:t>
            </a:r>
            <a:r>
              <a:rPr lang="tr-TR" sz="1800" dirty="0" smtClean="0">
                <a:cs typeface="Arial" charset="0"/>
              </a:rPr>
              <a:t> → Sterollere etki eder.</a:t>
            </a:r>
          </a:p>
          <a:p>
            <a:pPr lvl="1" eaLnBrk="1" hangingPunct="1">
              <a:lnSpc>
                <a:spcPct val="140000"/>
              </a:lnSpc>
              <a:defRPr/>
            </a:pPr>
            <a:r>
              <a:rPr lang="tr-TR" sz="1800" dirty="0" smtClean="0">
                <a:solidFill>
                  <a:srgbClr val="FF0000"/>
                </a:solidFill>
                <a:effectLst>
                  <a:outerShdw blurRad="38100" dist="38100" dir="2700000" algn="tl">
                    <a:srgbClr val="FFFFFF"/>
                  </a:outerShdw>
                </a:effectLst>
                <a:cs typeface="Arial" charset="0"/>
              </a:rPr>
              <a:t>Lökosidinler</a:t>
            </a:r>
            <a:r>
              <a:rPr lang="tr-TR" sz="1800" dirty="0" smtClean="0">
                <a:cs typeface="Arial" charset="0"/>
              </a:rPr>
              <a:t> → Beyaz kan hücrelerine etki ederle.</a:t>
            </a:r>
            <a:endParaRPr lang="el-GR" sz="1800" dirty="0" smtClean="0">
              <a:cs typeface="Arial" charset="0"/>
            </a:endParaRPr>
          </a:p>
        </p:txBody>
      </p:sp>
      <p:pic>
        <p:nvPicPr>
          <p:cNvPr id="1026" name="Picture 2" descr="C:\Users\ARZU\Desktop\Picture1.jpg"/>
          <p:cNvPicPr>
            <a:picLocks noChangeAspect="1" noChangeArrowheads="1"/>
          </p:cNvPicPr>
          <p:nvPr/>
        </p:nvPicPr>
        <p:blipFill>
          <a:blip r:embed="rId2" cstate="print"/>
          <a:srcRect/>
          <a:stretch>
            <a:fillRect/>
          </a:stretch>
        </p:blipFill>
        <p:spPr bwMode="auto">
          <a:xfrm>
            <a:off x="2123728" y="4221088"/>
            <a:ext cx="4803775" cy="2225675"/>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4346</TotalTime>
  <Words>972</Words>
  <Application>Microsoft Office PowerPoint</Application>
  <PresentationFormat>On-screen Show (4:3)</PresentationFormat>
  <Paragraphs>231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Apex</vt:lpstr>
      <vt:lpstr>Hastalık oluşumu: Enfeksiyon ve toksinlerin etkisi</vt:lpstr>
      <vt:lpstr>Mikroorganizma – Konakçı İlişkileri</vt:lpstr>
      <vt:lpstr>Patojenez: Tutunma</vt:lpstr>
      <vt:lpstr>Kolonizasyon ve Gelişme</vt:lpstr>
      <vt:lpstr>Virülens Faktörleri</vt:lpstr>
      <vt:lpstr>Fibrin, Pıhtı ve Virülens</vt:lpstr>
      <vt:lpstr>Ekzotoksinler</vt:lpstr>
      <vt:lpstr>Enterotoksinler ve Endotoksinler</vt:lpstr>
      <vt:lpstr>Sitoloitik Toksinler</vt:lpstr>
      <vt:lpstr>Patojenlerce Üretilen Ekzotoksinler ve Hücre Dışı virülens Faktörleri</vt:lpstr>
      <vt:lpstr>Patojenlerce Üretilen Ekzotoksinler ve Hücre Dışı virülens Faktörleri</vt:lpstr>
      <vt:lpstr>Patojenlerce Üretilen Ekzotoksinler ve Hücre Dışı virülens Faktörleri</vt:lpstr>
      <vt:lpstr>Patojenlerce Üretilen Ekzotoksinler ve Hücre Dışı virülens Faktörleri</vt:lpstr>
      <vt:lpstr>Patojenlerce Üretilen Ekzotoksinler ve Hücre Dışı virülens Faktörleri</vt:lpstr>
      <vt:lpstr>Patojenlerce Üretilen Ekzotoksinler ve Hücre Dışı virülens Faktörleri</vt:lpstr>
    </vt:vector>
  </TitlesOfParts>
  <Company>BIYOLOJI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 431</dc:title>
  <dc:creator>ARZU COLERI CIHAN</dc:creator>
  <cp:lastModifiedBy>ARZU</cp:lastModifiedBy>
  <cp:revision>498</cp:revision>
  <dcterms:created xsi:type="dcterms:W3CDTF">2014-09-17T10:19:17Z</dcterms:created>
  <dcterms:modified xsi:type="dcterms:W3CDTF">2017-01-31T21:35:41Z</dcterms:modified>
</cp:coreProperties>
</file>