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19"/>
  </p:notesMasterIdLst>
  <p:handoutMasterIdLst>
    <p:handoutMasterId r:id="rId20"/>
  </p:handoutMasterIdLst>
  <p:sldIdLst>
    <p:sldId id="256" r:id="rId2"/>
    <p:sldId id="297" r:id="rId3"/>
    <p:sldId id="258" r:id="rId4"/>
    <p:sldId id="320" r:id="rId5"/>
    <p:sldId id="259" r:id="rId6"/>
    <p:sldId id="310" r:id="rId7"/>
    <p:sldId id="307" r:id="rId8"/>
    <p:sldId id="308" r:id="rId9"/>
    <p:sldId id="263" r:id="rId10"/>
    <p:sldId id="311" r:id="rId11"/>
    <p:sldId id="312" r:id="rId12"/>
    <p:sldId id="314" r:id="rId13"/>
    <p:sldId id="315" r:id="rId14"/>
    <p:sldId id="317" r:id="rId15"/>
    <p:sldId id="316" r:id="rId16"/>
    <p:sldId id="319" r:id="rId17"/>
    <p:sldId id="31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1" d="100"/>
          <a:sy n="91" d="100"/>
        </p:scale>
        <p:origin x="89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4.11.2021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4.11.2021</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4.11.2021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26774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17564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DEFA8C-F947-479F-BE07-76B6B3F80BF1}"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87688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1828264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049586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119080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0824989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028158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115352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004854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023926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4.11.2021</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72117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4.11.2021</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7118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4.11.2021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143316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23793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093926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4.11.2021</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19193654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878750" y="836712"/>
            <a:ext cx="6600451" cy="2088232"/>
          </a:xfrm>
        </p:spPr>
        <p:txBody>
          <a:bodyPr anchor="ctr">
            <a:normAutofit fontScale="90000"/>
          </a:bodyPr>
          <a:lstStyle/>
          <a:p>
            <a:pPr algn="ctr"/>
            <a:r>
              <a:rPr lang="tr-TR" sz="3600" b="1" spc="-1" dirty="0">
                <a:solidFill>
                  <a:schemeClr val="tx1"/>
                </a:solidFill>
                <a:uFill>
                  <a:solidFill>
                    <a:srgbClr val="FFFFFF"/>
                  </a:solidFill>
                </a:uFill>
                <a:latin typeface="Times New Roman" pitchFamily="18" charset="0"/>
                <a:cs typeface="Times New Roman" pitchFamily="18" charset="0"/>
              </a:rPr>
              <a:t>ANKARA ÜNİVERSİTESİ</a:t>
            </a:r>
            <a:br>
              <a:rPr lang="tr-TR" sz="3600" b="1" spc="-1" dirty="0">
                <a:solidFill>
                  <a:schemeClr val="tx1"/>
                </a:solidFill>
                <a:uFill>
                  <a:solidFill>
                    <a:srgbClr val="FFFFFF"/>
                  </a:solidFill>
                </a:uFill>
                <a:latin typeface="Times New Roman" pitchFamily="18" charset="0"/>
                <a:cs typeface="Times New Roman" pitchFamily="18" charset="0"/>
              </a:rPr>
            </a:br>
            <a:r>
              <a:rPr lang="tr-TR" sz="3600" b="1" spc="-1" dirty="0">
                <a:solidFill>
                  <a:schemeClr val="tx1"/>
                </a:solidFill>
                <a:uFill>
                  <a:solidFill>
                    <a:srgbClr val="FFFFFF"/>
                  </a:solidFill>
                </a:uFill>
                <a:latin typeface="Times New Roman" pitchFamily="18" charset="0"/>
                <a:cs typeface="Times New Roman" pitchFamily="18" charset="0"/>
              </a:rPr>
              <a:t>SAĞLIK BİLİMLERİ FAKÜLTESİ</a:t>
            </a:r>
            <a:br>
              <a:rPr lang="tr-TR" sz="3600" b="1" spc="-1" dirty="0">
                <a:solidFill>
                  <a:schemeClr val="tx1"/>
                </a:solidFill>
                <a:uFill>
                  <a:solidFill>
                    <a:srgbClr val="FFFFFF"/>
                  </a:solidFill>
                </a:uFill>
                <a:latin typeface="Times New Roman" pitchFamily="18" charset="0"/>
                <a:cs typeface="Times New Roman" pitchFamily="18" charset="0"/>
              </a:rPr>
            </a:br>
            <a:r>
              <a:rPr lang="tr-TR" sz="3600" b="1" spc="-1" dirty="0">
                <a:solidFill>
                  <a:schemeClr val="tx1"/>
                </a:solidFill>
                <a:uFill>
                  <a:solidFill>
                    <a:srgbClr val="FFFFFF"/>
                  </a:solidFill>
                </a:uFill>
                <a:latin typeface="Times New Roman" pitchFamily="18" charset="0"/>
                <a:cs typeface="Times New Roman" pitchFamily="18" charset="0"/>
              </a:rPr>
              <a:t>ÇOCUK GELİŞİMİ BÖLÜMÜ</a:t>
            </a:r>
            <a:br>
              <a:rPr lang="tr-TR" sz="3600" b="1" spc="-1" dirty="0">
                <a:solidFill>
                  <a:schemeClr val="tx1"/>
                </a:solidFill>
                <a:uFill>
                  <a:solidFill>
                    <a:srgbClr val="FFFFFF"/>
                  </a:solidFill>
                </a:uFill>
                <a:latin typeface="Times New Roman" pitchFamily="18" charset="0"/>
                <a:cs typeface="Times New Roman" pitchFamily="18" charset="0"/>
              </a:rPr>
            </a:br>
            <a:br>
              <a:rPr lang="tr-TR" sz="3600" b="1" spc="-1" dirty="0">
                <a:solidFill>
                  <a:schemeClr val="tx1"/>
                </a:solidFill>
                <a:uFill>
                  <a:solidFill>
                    <a:srgbClr val="FFFFFF"/>
                  </a:solidFill>
                </a:uFill>
                <a:latin typeface="Times New Roman" pitchFamily="18" charset="0"/>
                <a:cs typeface="Times New Roman" pitchFamily="18" charset="0"/>
              </a:rPr>
            </a:br>
            <a:endParaRPr lang="tr-TR" sz="36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1475656" y="3068960"/>
            <a:ext cx="7406640" cy="1944216"/>
          </a:xfrm>
        </p:spPr>
        <p:txBody>
          <a:bodyPr>
            <a:normAutofit/>
          </a:bodyPr>
          <a:lstStyle/>
          <a:p>
            <a:pPr marL="343080" indent="-342360" algn="just">
              <a:spcBef>
                <a:spcPts val="1001"/>
              </a:spcBef>
            </a:pPr>
            <a:r>
              <a:rPr lang="tr-TR" sz="2400" spc="-1" dirty="0">
                <a:solidFill>
                  <a:schemeClr val="tx1"/>
                </a:solidFill>
                <a:uFill>
                  <a:solidFill>
                    <a:srgbClr val="FFFFFF"/>
                  </a:solidFill>
                </a:uFill>
                <a:latin typeface="Times New Roman" pitchFamily="18" charset="0"/>
                <a:cs typeface="Times New Roman" pitchFamily="18" charset="0"/>
              </a:rPr>
              <a:t>Dersin adı: Sağlık  Sosyolojisi</a:t>
            </a:r>
          </a:p>
          <a:p>
            <a:pPr marL="343080" indent="-342360" algn="just">
              <a:spcBef>
                <a:spcPts val="1001"/>
              </a:spcBef>
            </a:pPr>
            <a:r>
              <a:rPr lang="tr-TR" sz="2400" spc="-1" dirty="0">
                <a:solidFill>
                  <a:schemeClr val="tx1"/>
                </a:solidFill>
                <a:uFill>
                  <a:solidFill>
                    <a:srgbClr val="FFFFFF"/>
                  </a:solidFill>
                </a:uFill>
                <a:latin typeface="Times New Roman" pitchFamily="18" charset="0"/>
                <a:cs typeface="Times New Roman" pitchFamily="18" charset="0"/>
              </a:rPr>
              <a:t>Öğretim Elemanı: Satı GÜL KAPISIZ</a:t>
            </a:r>
          </a:p>
          <a:p>
            <a:pPr marL="343080" indent="-342360" algn="just">
              <a:spcBef>
                <a:spcPts val="1001"/>
              </a:spcBef>
            </a:pPr>
            <a:r>
              <a:rPr lang="tr-TR" sz="2400" spc="-1" dirty="0">
                <a:solidFill>
                  <a:schemeClr val="tx1"/>
                </a:solidFill>
                <a:uFill>
                  <a:solidFill>
                    <a:srgbClr val="FFFFFF"/>
                  </a:solidFill>
                </a:uFill>
                <a:latin typeface="Times New Roman" pitchFamily="18" charset="0"/>
                <a:cs typeface="Times New Roman" pitchFamily="18" charset="0"/>
              </a:rPr>
              <a:t>Konu: Sağlık Sosyolojisine Giriş</a:t>
            </a:r>
          </a:p>
          <a:p>
            <a:pPr marL="343080" indent="-342360" algn="ctr">
              <a:spcBef>
                <a:spcPts val="1001"/>
              </a:spcBef>
            </a:pPr>
            <a:endParaRPr lang="tr-TR" sz="2400" spc="-1" dirty="0">
              <a:solidFill>
                <a:schemeClr val="tx1"/>
              </a:solidFill>
              <a:uFill>
                <a:solidFill>
                  <a:srgbClr val="FFFFFF"/>
                </a:solidFill>
              </a:uFill>
              <a:latin typeface="Times New Roman" pitchFamily="18" charset="0"/>
              <a:cs typeface="Times New Roman" pitchFamily="18" charset="0"/>
            </a:endParaRPr>
          </a:p>
          <a:p>
            <a:pPr marL="343080" indent="-342360" algn="ctr">
              <a:spcBef>
                <a:spcPts val="1001"/>
              </a:spcBef>
            </a:pPr>
            <a:endParaRPr lang="tr-TR" sz="2400" spc="-1" dirty="0">
              <a:solidFill>
                <a:schemeClr val="tx1"/>
              </a:solidFill>
              <a:uFill>
                <a:solidFill>
                  <a:srgbClr val="FFFFFF"/>
                </a:solidFill>
              </a:uFill>
              <a:latin typeface="Times New Roman" pitchFamily="18" charset="0"/>
              <a:cs typeface="Times New Roman" pitchFamily="18" charset="0"/>
            </a:endParaRPr>
          </a:p>
          <a:p>
            <a:pPr marL="343080" indent="-342360" algn="ctr">
              <a:spcBef>
                <a:spcPts val="1001"/>
              </a:spcBef>
            </a:pPr>
            <a:endParaRPr lang="tr-TR" sz="2400" spc="-1" dirty="0">
              <a:solidFill>
                <a:schemeClr val="tx1"/>
              </a:solidFill>
              <a:uFill>
                <a:solidFill>
                  <a:srgbClr val="FFFFFF"/>
                </a:solidFill>
              </a:uFill>
              <a:latin typeface="Times New Roman" pitchFamily="18" charset="0"/>
              <a:cs typeface="Times New Roman" pitchFamily="18" charset="0"/>
            </a:endParaRPr>
          </a:p>
          <a:p>
            <a:pPr marL="343080" indent="-342360" algn="ctr">
              <a:spcBef>
                <a:spcPts val="1001"/>
              </a:spcBef>
            </a:pPr>
            <a:endParaRPr lang="tr-TR" sz="2400"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63688" y="624110"/>
            <a:ext cx="6770713" cy="860674"/>
          </a:xfrm>
        </p:spPr>
        <p:txBody>
          <a:bodyPr>
            <a:normAutofit fontScale="90000"/>
          </a:bodyPr>
          <a:lstStyle/>
          <a:p>
            <a:r>
              <a:rPr lang="tr-TR" sz="3200" dirty="0">
                <a:solidFill>
                  <a:schemeClr val="tx1"/>
                </a:solidFill>
                <a:latin typeface="Times New Roman" panose="02020603050405020304" pitchFamily="18" charset="0"/>
                <a:cs typeface="Times New Roman" panose="02020603050405020304" pitchFamily="18" charset="0"/>
              </a:rPr>
              <a:t>2</a:t>
            </a:r>
            <a:r>
              <a:rPr kumimoji="0" lang="tr-TR" sz="3200"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.SAĞLIK SOSYOLOJİSİNİN GELİŞİMİ</a:t>
            </a:r>
            <a:endParaRPr lang="tr-TR" sz="3200"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942415" y="1484784"/>
            <a:ext cx="6591985" cy="4426438"/>
          </a:xfrm>
        </p:spPr>
        <p:txBody>
          <a:bodyPr>
            <a:normAutofit/>
          </a:bodyPr>
          <a:lstStyle/>
          <a:p>
            <a:pPr lvl="0" algn="just">
              <a:buFont typeface="Wingdings" panose="05000000000000000000" pitchFamily="2" charset="2"/>
              <a:buChar char="ü"/>
              <a:tabLst>
                <a:tab pos="0" algn="l"/>
              </a:tabLst>
            </a:pPr>
            <a:r>
              <a:rPr lang="tr-TR" dirty="0">
                <a:latin typeface="Times New Roman" panose="02020603050405020304" pitchFamily="18" charset="0"/>
                <a:cs typeface="Times New Roman" panose="02020603050405020304" pitchFamily="18" charset="0"/>
              </a:rPr>
              <a:t>Sosyoloji alanında; </a:t>
            </a:r>
            <a:r>
              <a:rPr lang="tr-TR" dirty="0" err="1">
                <a:latin typeface="Times New Roman" panose="02020603050405020304" pitchFamily="18" charset="0"/>
                <a:cs typeface="Times New Roman" panose="02020603050405020304" pitchFamily="18" charset="0"/>
              </a:rPr>
              <a:t>Friedrich</a:t>
            </a:r>
            <a:r>
              <a:rPr lang="tr-TR" dirty="0">
                <a:latin typeface="Times New Roman" panose="02020603050405020304" pitchFamily="18" charset="0"/>
                <a:cs typeface="Times New Roman" panose="02020603050405020304" pitchFamily="18" charset="0"/>
              </a:rPr>
              <a:t> Engels (1844):"İşçi sınıfının durumu"-İşçilerin yaşam koşulları ve bu koşulların hastalık üzerine etkilerini inceler. </a:t>
            </a:r>
          </a:p>
          <a:p>
            <a:pPr lvl="0" algn="just">
              <a:buFont typeface="Wingdings" panose="05000000000000000000" pitchFamily="2" charset="2"/>
              <a:buChar char="ü"/>
              <a:tabLst>
                <a:tab pos="0" algn="l"/>
              </a:tabLst>
            </a:pPr>
            <a:r>
              <a:rPr lang="tr-TR" dirty="0">
                <a:latin typeface="Times New Roman" panose="02020603050405020304" pitchFamily="18" charset="0"/>
                <a:cs typeface="Times New Roman" panose="02020603050405020304" pitchFamily="18" charset="0"/>
              </a:rPr>
              <a:t>Emile </a:t>
            </a:r>
            <a:r>
              <a:rPr lang="tr-TR" dirty="0" err="1">
                <a:latin typeface="Times New Roman" panose="02020603050405020304" pitchFamily="18" charset="0"/>
                <a:cs typeface="Times New Roman" panose="02020603050405020304" pitchFamily="18" charset="0"/>
              </a:rPr>
              <a:t>Durkheim</a:t>
            </a:r>
            <a:r>
              <a:rPr lang="tr-TR" dirty="0">
                <a:latin typeface="Times New Roman" panose="02020603050405020304" pitchFamily="18" charset="0"/>
                <a:cs typeface="Times New Roman" panose="02020603050405020304" pitchFamily="18" charset="0"/>
              </a:rPr>
              <a:t> (1897):"İntihar"- Toplumsal değişimin neden olduğu olumsuz koşulların bireyleri nasıl etkilediğini inceler. </a:t>
            </a:r>
          </a:p>
          <a:p>
            <a:pPr lvl="0" algn="just">
              <a:buFont typeface="Wingdings" panose="05000000000000000000" pitchFamily="2" charset="2"/>
              <a:buChar char="ü"/>
              <a:tabLst>
                <a:tab pos="0" algn="l"/>
              </a:tabLst>
            </a:pPr>
            <a:r>
              <a:rPr lang="tr-TR" dirty="0">
                <a:latin typeface="Times New Roman" panose="02020603050405020304" pitchFamily="18" charset="0"/>
                <a:cs typeface="Times New Roman" panose="02020603050405020304" pitchFamily="18" charset="0"/>
              </a:rPr>
              <a:t> Marks (1974): "Yabancılaşma kuramı"-Ruhsal rahatsızlıklara neden olan koşulları inceler.  </a:t>
            </a:r>
          </a:p>
          <a:p>
            <a:pPr lvl="0" algn="just">
              <a:buFont typeface="Wingdings" panose="05000000000000000000" pitchFamily="2" charset="2"/>
              <a:buChar char="ü"/>
              <a:tabLst>
                <a:tab pos="0" algn="l"/>
              </a:tabLst>
            </a:pPr>
            <a:r>
              <a:rPr lang="tr-TR" dirty="0" err="1">
                <a:latin typeface="Times New Roman" panose="02020603050405020304" pitchFamily="18" charset="0"/>
                <a:cs typeface="Times New Roman" panose="02020603050405020304" pitchFamily="18" charset="0"/>
              </a:rPr>
              <a:t>Rudolph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Virchom</a:t>
            </a:r>
            <a:r>
              <a:rPr lang="tr-TR" dirty="0">
                <a:latin typeface="Times New Roman" panose="02020603050405020304" pitchFamily="18" charset="0"/>
                <a:cs typeface="Times New Roman" panose="02020603050405020304" pitchFamily="18" charset="0"/>
              </a:rPr>
              <a:t> (1847-1848)- Tifonun biyolojik ve fizyolojik etkenlerinin yanı sıra sosyal, ekonomik ve politik etkenlerini belirtmiştir. </a:t>
            </a:r>
          </a:p>
          <a:p>
            <a:pPr lvl="0" algn="just">
              <a:buFont typeface="Wingdings" panose="05000000000000000000" pitchFamily="2" charset="2"/>
              <a:buChar char="ü"/>
              <a:tabLst>
                <a:tab pos="0" algn="l"/>
              </a:tabLst>
            </a:pPr>
            <a:endParaRPr lang="tr-TR"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3112188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00042"/>
            <a:ext cx="7498080" cy="5748358"/>
          </a:xfrm>
        </p:spPr>
        <p:txBody>
          <a:bodyPr anchor="ctr">
            <a:normAutofit fontScale="55000" lnSpcReduction="20000"/>
          </a:bodyPr>
          <a:lstStyle/>
          <a:p>
            <a:pPr marL="343080" indent="-342360" algn="just">
              <a:buClr>
                <a:srgbClr val="B31166"/>
              </a:buClr>
              <a:buFont typeface="Wingdings" pitchFamily="2" charset="2"/>
              <a:buChar char="Ø"/>
            </a:pPr>
            <a:endPar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a:p>
            <a:pPr marL="720" indent="0" algn="just">
              <a:buClr>
                <a:srgbClr val="B31166"/>
              </a:buClr>
              <a:buNone/>
            </a:pPr>
            <a:r>
              <a:rPr lang="tr-TR" sz="36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Sağlık sosyolojisinin gelişiminin nedenleri şöyle sıralanmaktadır:</a:t>
            </a:r>
          </a:p>
          <a:p>
            <a:pPr marL="720" indent="0" algn="just">
              <a:buClr>
                <a:srgbClr val="B31166"/>
              </a:buClr>
              <a:buNone/>
            </a:pPr>
            <a:r>
              <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rPr>
              <a:t>1) Fransız Devrimi ve Endüstri Devrimi</a:t>
            </a:r>
          </a:p>
          <a:p>
            <a:pPr marL="720" indent="0" algn="just">
              <a:buClr>
                <a:srgbClr val="B31166"/>
              </a:buClr>
              <a:buNone/>
            </a:pPr>
            <a:r>
              <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rPr>
              <a:t>2) Hastalık ve sağlık kavramlarının içinde bulunulan toplum ile ilişkisinin anlaşılması</a:t>
            </a:r>
          </a:p>
          <a:p>
            <a:pPr marL="720" indent="0" algn="just">
              <a:buClr>
                <a:srgbClr val="B31166"/>
              </a:buClr>
              <a:buNone/>
            </a:pPr>
            <a:r>
              <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rPr>
              <a:t>3)Doktorların hasta ve hastalığa karşı davranışlarındaki değişmeler</a:t>
            </a:r>
          </a:p>
          <a:p>
            <a:pPr marL="720" indent="0" algn="just">
              <a:buClr>
                <a:srgbClr val="B31166"/>
              </a:buClr>
              <a:buNone/>
            </a:pPr>
            <a:r>
              <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rPr>
              <a:t>4) Dünya Sağlık Örgütü (WHO)’</a:t>
            </a:r>
            <a:r>
              <a:rPr lang="tr-TR" sz="36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nun</a:t>
            </a:r>
            <a:r>
              <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rPr>
              <a:t> sağlık tanımı</a:t>
            </a:r>
          </a:p>
          <a:p>
            <a:pPr marL="720" indent="0" algn="just">
              <a:buClr>
                <a:srgbClr val="B31166"/>
              </a:buClr>
              <a:buNone/>
            </a:pPr>
            <a:r>
              <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rPr>
              <a:t>5)Epidemiyolojinin alanında meydana gelen değişmeler, epidemiyolojinin yeni bir kimlik kazanması da sağlık sosyolojisinin gelişimine bir zemin hazırlamıştır.</a:t>
            </a:r>
          </a:p>
          <a:p>
            <a:pPr marL="720" indent="0" algn="just">
              <a:buClr>
                <a:srgbClr val="B31166"/>
              </a:buClr>
              <a:buNone/>
            </a:pPr>
            <a:r>
              <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rPr>
              <a:t>6) Etiyolojide meydana gelen değişmeler</a:t>
            </a:r>
          </a:p>
          <a:p>
            <a:pPr marL="720" indent="0" algn="just">
              <a:buClr>
                <a:srgbClr val="B31166"/>
              </a:buClr>
              <a:buNone/>
            </a:pPr>
            <a:r>
              <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rPr>
              <a:t>7)Ölümlülük örüntüsündeki değişmeler ve bunların nedenlerinin araştırılması, toplumsal değişim ile sağlık ilişkisini gündeme getirmiştir.</a:t>
            </a:r>
          </a:p>
          <a:p>
            <a:pPr marL="720" indent="0" algn="just">
              <a:buClr>
                <a:srgbClr val="B31166"/>
              </a:buClr>
              <a:buNone/>
            </a:pPr>
            <a:r>
              <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rPr>
              <a:t>8) Koruyucu tıp ve toplum sağlığının etkisi</a:t>
            </a:r>
          </a:p>
          <a:p>
            <a:pPr marL="720" indent="0" algn="just">
              <a:buClr>
                <a:srgbClr val="B31166"/>
              </a:buClr>
              <a:buNone/>
            </a:pPr>
            <a:r>
              <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rPr>
              <a:t>9) Modern psikiyatrinin etkisi.</a:t>
            </a:r>
          </a:p>
          <a:p>
            <a:pPr marL="343080" indent="-342360" algn="just">
              <a:buClr>
                <a:srgbClr val="B31166"/>
              </a:buClr>
              <a:buFont typeface="Wingdings" pitchFamily="2" charset="2"/>
              <a:buChar char="Ø"/>
            </a:pPr>
            <a:endPar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a:p>
            <a:pPr marL="343080" indent="-342360" algn="just">
              <a:buClr>
                <a:srgbClr val="B31166"/>
              </a:buClr>
              <a:buFont typeface="Wingdings" pitchFamily="2" charset="2"/>
              <a:buChar char="Ø"/>
            </a:pPr>
            <a:endPar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a:p>
            <a:pPr marL="343080" indent="-342360" algn="just">
              <a:buClr>
                <a:srgbClr val="B31166"/>
              </a:buClr>
              <a:buFont typeface="Wingdings" pitchFamily="2" charset="2"/>
              <a:buChar char="Ø"/>
            </a:pPr>
            <a:endPar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a:p>
            <a:pPr marL="343080" indent="-342360" algn="just">
              <a:buClr>
                <a:srgbClr val="B31166"/>
              </a:buClr>
              <a:buFont typeface="Wingdings" pitchFamily="2" charset="2"/>
              <a:buChar char="Ø"/>
            </a:pPr>
            <a:endPar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dirty="0"/>
          </a:p>
        </p:txBody>
      </p:sp>
    </p:spTree>
    <p:extLst>
      <p:ext uri="{BB962C8B-B14F-4D97-AF65-F5344CB8AC3E}">
        <p14:creationId xmlns:p14="http://schemas.microsoft.com/office/powerpoint/2010/main" val="1215562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403648" y="624110"/>
            <a:ext cx="7130753" cy="860674"/>
          </a:xfrm>
        </p:spPr>
        <p:txBody>
          <a:bodyPr>
            <a:normAutofit/>
          </a:bodyPr>
          <a:lstStyle/>
          <a:p>
            <a:r>
              <a:rPr kumimoji="0" lang="tr-TR" sz="2000" b="1"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3.SAĞLIK SOSYOLOJİSİNDE KURAMSAL YAKLAŞIMLAR </a:t>
            </a:r>
            <a:endParaRPr lang="tr-TR" sz="2000"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259633" y="1484784"/>
            <a:ext cx="7274768" cy="4426438"/>
          </a:xfrm>
        </p:spPr>
        <p:txBody>
          <a:bodyPr>
            <a:normAutofit/>
          </a:bodyPr>
          <a:lstStyle/>
          <a:p>
            <a:pPr lvl="0" algn="just">
              <a:buFont typeface="Wingdings" panose="05000000000000000000" pitchFamily="2" charset="2"/>
              <a:buChar char="ü"/>
              <a:tabLst>
                <a:tab pos="0" algn="l"/>
              </a:tabLst>
            </a:pPr>
            <a:r>
              <a:rPr lang="tr-TR" dirty="0">
                <a:latin typeface="Times New Roman" panose="02020603050405020304" pitchFamily="18" charset="0"/>
                <a:cs typeface="Times New Roman" panose="02020603050405020304" pitchFamily="18" charset="0"/>
              </a:rPr>
              <a:t>Sağlık sosyolojisi İşlevsellik, Marksizm, Feminizm ve </a:t>
            </a:r>
            <a:r>
              <a:rPr lang="tr-TR" dirty="0" err="1">
                <a:latin typeface="Times New Roman" panose="02020603050405020304" pitchFamily="18" charset="0"/>
                <a:cs typeface="Times New Roman" panose="02020603050405020304" pitchFamily="18" charset="0"/>
              </a:rPr>
              <a:t>Postmodernizm</a:t>
            </a:r>
            <a:r>
              <a:rPr lang="tr-TR" dirty="0">
                <a:latin typeface="Times New Roman" panose="02020603050405020304" pitchFamily="18" charset="0"/>
                <a:cs typeface="Times New Roman" panose="02020603050405020304" pitchFamily="18" charset="0"/>
              </a:rPr>
              <a:t> olmak üzere bazı teoriler üzerine kurulmuştur.</a:t>
            </a:r>
          </a:p>
          <a:p>
            <a:pPr lvl="0" algn="just">
              <a:buFont typeface="Wingdings" panose="05000000000000000000" pitchFamily="2" charset="2"/>
              <a:buChar char="ü"/>
              <a:tabLst>
                <a:tab pos="0" algn="l"/>
              </a:tabLst>
            </a:pP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Parsons’un</a:t>
            </a:r>
            <a:r>
              <a:rPr lang="tr-TR" dirty="0">
                <a:latin typeface="Times New Roman" panose="02020603050405020304" pitchFamily="18" charset="0"/>
                <a:cs typeface="Times New Roman" panose="02020603050405020304" pitchFamily="18" charset="0"/>
              </a:rPr>
              <a:t> Sosyal Sistem kitabında hasta rolü kavramını geliştirmesi sağlık sosyolojisinin tarihteki dönüm noktası olmuştur.</a:t>
            </a:r>
          </a:p>
          <a:p>
            <a:pPr lvl="0" algn="just">
              <a:buFont typeface="Wingdings" panose="05000000000000000000" pitchFamily="2" charset="2"/>
              <a:buChar char="ü"/>
              <a:tabLst>
                <a:tab pos="0" algn="l"/>
              </a:tabLst>
            </a:pPr>
            <a:r>
              <a:rPr lang="tr-TR" dirty="0">
                <a:latin typeface="Times New Roman" panose="02020603050405020304" pitchFamily="18" charset="0"/>
                <a:cs typeface="Times New Roman" panose="02020603050405020304" pitchFamily="18" charset="0"/>
              </a:rPr>
              <a:t>Sağlık ve hastalığın analizinde ilk özgün perspektifi geliştiren fonksiyonalizmdir.</a:t>
            </a:r>
          </a:p>
          <a:p>
            <a:pPr lvl="0" algn="just">
              <a:buFont typeface="Wingdings" panose="05000000000000000000" pitchFamily="2" charset="2"/>
              <a:buChar char="ü"/>
              <a:tabLst>
                <a:tab pos="0" algn="l"/>
              </a:tabLst>
            </a:pPr>
            <a:endParaRPr lang="tr-TR"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699760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00042"/>
            <a:ext cx="7498080" cy="5748358"/>
          </a:xfrm>
        </p:spPr>
        <p:txBody>
          <a:bodyPr anchor="ctr">
            <a:normAutofit/>
          </a:bodyPr>
          <a:lstStyle/>
          <a:p>
            <a:pPr marL="720" indent="0" algn="just">
              <a:spcBef>
                <a:spcPts val="1001"/>
              </a:spcBef>
              <a:buClr>
                <a:srgbClr val="B31166"/>
              </a:buClr>
              <a:buNone/>
            </a:pPr>
            <a:r>
              <a:rPr lang="tr-TR" sz="1800" b="1" dirty="0" err="1">
                <a:effectLst/>
                <a:latin typeface="Times New Roman" panose="02020603050405020304" pitchFamily="18" charset="0"/>
                <a:ea typeface="Times New Roman" panose="02020603050405020304" pitchFamily="18" charset="0"/>
                <a:cs typeface="Times New Roman" panose="02020603050405020304" pitchFamily="18" charset="0"/>
              </a:rPr>
              <a:t>İşlevselci</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b="1" dirty="0" err="1">
                <a:effectLst/>
                <a:latin typeface="Times New Roman" panose="02020603050405020304" pitchFamily="18" charset="0"/>
                <a:ea typeface="Times New Roman" panose="02020603050405020304" pitchFamily="18" charset="0"/>
                <a:cs typeface="Times New Roman" panose="02020603050405020304" pitchFamily="18" charset="0"/>
              </a:rPr>
              <a:t>Parsoncu</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 Yaklaşım</a:t>
            </a:r>
          </a:p>
          <a:p>
            <a:pPr marL="343080" indent="-342360" algn="just">
              <a:spcBef>
                <a:spcPts val="1001"/>
              </a:spcBef>
              <a:buClr>
                <a:srgbClr val="B31166"/>
              </a:buClr>
              <a:buFont typeface="Wingdings" charset="2"/>
              <a:buChar char=""/>
            </a:pP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Parson</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tıbbi sosyolojinin kurucusu olarak kabul edilmektedir.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Parsons</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 göre toplumların düzen kurabilmesi ve denge içinde kalabilmeleri için kendilerine biçilen rolleri yerine getirmesi gerekir. Toplum hem hekimlere hem de hastalara belirli roller biçmiştir. Hekim ve hastaların bu rollere göre davranmaları ortaya çıkabilecek eşitsizlikler, uyuşmazlıklar ve anlaşmazlıkları önleyecek, toplumsal düzenin kurulması ve devamını sağlayacaktır.</a:t>
            </a:r>
          </a:p>
          <a:p>
            <a:pPr marL="343080" indent="-342360" algn="just">
              <a:spcBef>
                <a:spcPts val="1001"/>
              </a:spcBef>
              <a:buClr>
                <a:srgbClr val="B31166"/>
              </a:buClr>
              <a:buFont typeface="Wingdings" charset="2"/>
              <a:buChar char=""/>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Modern yaşamın insanları normal sorumluluklarından kaçmak için hasta rolüne bürünmektedir, bu nedenle de bu eğilimin sağlık kurumları tarafından kontrol altına alınması gerekir. Sağlık kurumları bireylerdeki sapma eğilimlerini düzenleyerek sosyal bir fonksiyonu yerine getirir. </a:t>
            </a:r>
            <a:endParaRPr lang="tr-TR"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3080" indent="-342360" algn="just">
              <a:buClr>
                <a:srgbClr val="B31166"/>
              </a:buClr>
              <a:buFont typeface="Wingdings" pitchFamily="2" charset="2"/>
              <a:buChar char="Ø"/>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3080" indent="-342360" algn="just">
              <a:buClr>
                <a:srgbClr val="B31166"/>
              </a:buClr>
              <a:buFont typeface="Wingdings" pitchFamily="2" charset="2"/>
              <a:buChar char="Ø"/>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3080" indent="-342360" algn="just">
              <a:buClr>
                <a:srgbClr val="B31166"/>
              </a:buClr>
              <a:buFont typeface="Wingdings" pitchFamily="2" charset="2"/>
              <a:buChar char="Ø"/>
            </a:pPr>
            <a:endPar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Tree>
    <p:extLst>
      <p:ext uri="{BB962C8B-B14F-4D97-AF65-F5344CB8AC3E}">
        <p14:creationId xmlns:p14="http://schemas.microsoft.com/office/powerpoint/2010/main" val="3774328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00042"/>
            <a:ext cx="7498080" cy="5748358"/>
          </a:xfrm>
        </p:spPr>
        <p:txBody>
          <a:bodyPr anchor="ctr">
            <a:normAutofit/>
          </a:bodyPr>
          <a:lstStyle/>
          <a:p>
            <a:pPr marL="720" indent="0" algn="just">
              <a:buClr>
                <a:srgbClr val="B31166"/>
              </a:buClr>
              <a:buNone/>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Politik Ekonomi ve Marksist Yaklaşım</a:t>
            </a:r>
          </a:p>
          <a:p>
            <a:pPr marL="720" indent="0" algn="just">
              <a:buClr>
                <a:srgbClr val="B31166"/>
              </a:buClr>
              <a:buNone/>
            </a:pPr>
            <a:endParaRPr lang="tr-TR" b="1" dirty="0">
              <a:latin typeface="Times New Roman" panose="02020603050405020304" pitchFamily="18" charset="0"/>
              <a:ea typeface="Times New Roman" panose="02020603050405020304" pitchFamily="18" charset="0"/>
              <a:cs typeface="Times New Roman" panose="02020603050405020304" pitchFamily="18" charset="0"/>
            </a:endParaRPr>
          </a:p>
          <a:p>
            <a:pPr marL="720" indent="0" algn="just">
              <a:buClr>
                <a:srgbClr val="B31166"/>
              </a:buClr>
              <a:buNone/>
            </a:pPr>
            <a:endPar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86470" indent="-285750" algn="just">
              <a:buClr>
                <a:srgbClr val="B31166"/>
              </a:buClr>
              <a:buFont typeface="Wingdings" panose="05000000000000000000" pitchFamily="2" charset="2"/>
              <a:buChar char="ü"/>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Hastalığın ortaya çıkmasında ekonomik çıkarlar belirleyici role sahiptir. Tıp kapitalist toplumlarda önemli bir role sahiptir ve kar odaklıdır. </a:t>
            </a:r>
          </a:p>
          <a:p>
            <a:pPr marL="286470" indent="-285750" algn="just">
              <a:buClr>
                <a:srgbClr val="B31166"/>
              </a:buClr>
              <a:buFont typeface="Wingdings" panose="05000000000000000000" pitchFamily="2" charset="2"/>
              <a:buChar char="ü"/>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Bu yaklaşım işçilerin sömürülmesi ve kar arayışının tehlikeli çalışma ortamları, kötü yaşam koşulları yaratarak işçi sınıfı arasında daha yüksek ölüm ve hastalık oranlarına yol açabileceğini savunur.</a:t>
            </a:r>
          </a:p>
          <a:p>
            <a:pPr marL="286470" indent="-285750" algn="just">
              <a:buClr>
                <a:srgbClr val="B31166"/>
              </a:buClr>
              <a:buFont typeface="Wingdings" panose="05000000000000000000" pitchFamily="2" charset="2"/>
              <a:buChar char="ü"/>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Tıp hizmetleri çalışan sınıfları ve halk yığınlarını toplumsal açıdan kontrol altına alır.</a:t>
            </a:r>
          </a:p>
          <a:p>
            <a:pPr marL="720" indent="0" algn="just">
              <a:buClr>
                <a:srgbClr val="B31166"/>
              </a:buClr>
              <a:buNone/>
            </a:pPr>
            <a:endPar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3080" indent="-342360" algn="just">
              <a:buClr>
                <a:srgbClr val="B31166"/>
              </a:buClr>
              <a:buFont typeface="Wingdings" pitchFamily="2" charset="2"/>
              <a:buChar char="Ø"/>
            </a:pPr>
            <a:endPar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dirty="0"/>
          </a:p>
        </p:txBody>
      </p:sp>
    </p:spTree>
    <p:extLst>
      <p:ext uri="{BB962C8B-B14F-4D97-AF65-F5344CB8AC3E}">
        <p14:creationId xmlns:p14="http://schemas.microsoft.com/office/powerpoint/2010/main" val="1541110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00042"/>
            <a:ext cx="7498080" cy="5748358"/>
          </a:xfrm>
        </p:spPr>
        <p:txBody>
          <a:bodyPr anchor="ctr">
            <a:normAutofit fontScale="92500" lnSpcReduction="10000"/>
          </a:bodyPr>
          <a:lstStyle/>
          <a:p>
            <a:pPr marL="720" indent="0" algn="just">
              <a:buClr>
                <a:srgbClr val="B31166"/>
              </a:buClr>
              <a:buNone/>
            </a:pPr>
            <a:endPar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20" indent="0" algn="just">
              <a:buClr>
                <a:srgbClr val="B31166"/>
              </a:buClr>
              <a:buNone/>
            </a:pPr>
            <a:endParaRPr lang="tr-TR" b="1" dirty="0">
              <a:latin typeface="Times New Roman" panose="02020603050405020304" pitchFamily="18" charset="0"/>
              <a:ea typeface="Times New Roman" panose="02020603050405020304" pitchFamily="18" charset="0"/>
              <a:cs typeface="Times New Roman" panose="02020603050405020304" pitchFamily="18" charset="0"/>
            </a:endParaRPr>
          </a:p>
          <a:p>
            <a:pPr marL="720" indent="0" algn="just">
              <a:buClr>
                <a:srgbClr val="B31166"/>
              </a:buClr>
              <a:buNone/>
            </a:pPr>
            <a:endPar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20" indent="0" algn="just">
              <a:buClr>
                <a:srgbClr val="B31166"/>
              </a:buClr>
              <a:buNone/>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Sosyal </a:t>
            </a:r>
            <a:r>
              <a:rPr lang="tr-TR" sz="1800" b="1" dirty="0" err="1">
                <a:effectLst/>
                <a:latin typeface="Times New Roman" panose="02020603050405020304" pitchFamily="18" charset="0"/>
                <a:ea typeface="Times New Roman" panose="02020603050405020304" pitchFamily="18" charset="0"/>
                <a:cs typeface="Times New Roman" panose="02020603050405020304" pitchFamily="18" charset="0"/>
              </a:rPr>
              <a:t>oluşturmacılık</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 yaklaşımı</a:t>
            </a:r>
          </a:p>
          <a:p>
            <a:pPr marL="343080" indent="-342360" algn="just">
              <a:buClr>
                <a:srgbClr val="B31166"/>
              </a:buClr>
              <a:buFont typeface="Wingdings" pitchFamily="2" charset="2"/>
              <a:buChar char="Ø"/>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1980’lerden başlayarak etkili olmuştur. Toplumdaki güç ilişkilerinin modern tıp üzerindeki ilişkilerini inceler. Hastalık, sağlık ve beden konusunda sosyal analizler yapar. Özellikle Michael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Foucault</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bu yaklaşımın gelişiminde etkili olmuştur.</a:t>
            </a:r>
          </a:p>
          <a:p>
            <a:pPr marL="720" indent="0" algn="just">
              <a:buClr>
                <a:srgbClr val="B31166"/>
              </a:buClr>
              <a:buNone/>
            </a:pPr>
            <a:r>
              <a:rPr lang="tr-TR" sz="1800" b="1" dirty="0" err="1">
                <a:effectLst/>
                <a:latin typeface="Times New Roman" panose="02020603050405020304" pitchFamily="18" charset="0"/>
                <a:ea typeface="Times New Roman" panose="02020603050405020304" pitchFamily="18" charset="0"/>
              </a:rPr>
              <a:t>Foucultcu</a:t>
            </a:r>
            <a:r>
              <a:rPr lang="tr-TR" sz="1800" b="1" dirty="0">
                <a:effectLst/>
                <a:latin typeface="Times New Roman" panose="02020603050405020304" pitchFamily="18" charset="0"/>
                <a:ea typeface="Times New Roman" panose="02020603050405020304" pitchFamily="18" charset="0"/>
              </a:rPr>
              <a:t> Yaklaşım</a:t>
            </a:r>
          </a:p>
          <a:p>
            <a:pPr marL="343080" indent="-342360" algn="just">
              <a:buClr>
                <a:srgbClr val="B31166"/>
              </a:buClr>
              <a:buFont typeface="Wingdings" pitchFamily="2" charset="2"/>
              <a:buChar char="Ø"/>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Temsilcisi Fransız teorisyen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Michel</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Foucault</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olan bu yaklaşım toplumdaki güç ve bilgi arasındaki ilişkiye odaklanmıştır.  </a:t>
            </a:r>
          </a:p>
          <a:p>
            <a:pPr marL="343080" indent="-342360" algn="just">
              <a:buClr>
                <a:srgbClr val="B31166"/>
              </a:buClr>
              <a:buFont typeface="Wingdings" pitchFamily="2" charset="2"/>
              <a:buChar char="Ø"/>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Tıp bilgisini sosyal kontrol ve düzenleme aracı olarak kullanmış, tıp mesleğinin sosyal işlevlerini incelemek amacıyla değerlendirmiştir. </a:t>
            </a:r>
          </a:p>
          <a:p>
            <a:pPr marL="343080" indent="-342360" algn="just">
              <a:buClr>
                <a:srgbClr val="B31166"/>
              </a:buClr>
              <a:buFont typeface="Wingdings" pitchFamily="2" charset="2"/>
              <a:buChar char="Ø"/>
            </a:pP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Foucult</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"Türlerin tıbbı"(sınıflandırma, tanı ve hastalıkların tedavisi) ve "sosyal alanların tıbbı" (hastalıkların önlenmesi) olarak iki farklı eğilim ortaya atmıştır.</a:t>
            </a:r>
          </a:p>
          <a:p>
            <a:pPr marL="343080" indent="-342360" algn="just">
              <a:buClr>
                <a:srgbClr val="B31166"/>
              </a:buClr>
              <a:buFont typeface="Wingdings" pitchFamily="2" charset="2"/>
              <a:buChar char="Ø"/>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Foucault</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delilik, klinik ve cinsiyet üzerindeki çalışmaları ile tıbbi bilginin sosyal kontrol ve denetleme aracı olduğunu göstermiştir.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Foucault</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ya göre insan bedeni tıbbi kontrol ve müdahalenin bir aracıdır.</a:t>
            </a:r>
          </a:p>
          <a:p>
            <a:pPr marL="343080" indent="-342360" algn="just">
              <a:buClr>
                <a:srgbClr val="B31166"/>
              </a:buClr>
              <a:buFont typeface="Wingdings" pitchFamily="2" charset="2"/>
              <a:buChar char="Ø"/>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3080" indent="-342360" algn="just">
              <a:buClr>
                <a:srgbClr val="B31166"/>
              </a:buClr>
              <a:buFont typeface="Wingdings" pitchFamily="2" charset="2"/>
              <a:buChar char="Ø"/>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3080" indent="-342360" algn="just">
              <a:buClr>
                <a:srgbClr val="B31166"/>
              </a:buClr>
              <a:buFont typeface="Wingdings" pitchFamily="2" charset="2"/>
              <a:buChar char="Ø"/>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3080" indent="-342360" algn="just">
              <a:buClr>
                <a:srgbClr val="B31166"/>
              </a:buClr>
              <a:buFont typeface="Wingdings" pitchFamily="2" charset="2"/>
              <a:buChar char="Ø"/>
            </a:pPr>
            <a:endPar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15</a:t>
            </a:fld>
            <a:endParaRPr lang="tr-TR" dirty="0"/>
          </a:p>
        </p:txBody>
      </p:sp>
    </p:spTree>
    <p:extLst>
      <p:ext uri="{BB962C8B-B14F-4D97-AF65-F5344CB8AC3E}">
        <p14:creationId xmlns:p14="http://schemas.microsoft.com/office/powerpoint/2010/main" val="386339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00042"/>
            <a:ext cx="7498080" cy="5748358"/>
          </a:xfrm>
        </p:spPr>
        <p:txBody>
          <a:bodyPr anchor="ctr">
            <a:normAutofit/>
          </a:bodyPr>
          <a:lstStyle/>
          <a:p>
            <a:pPr marL="720" indent="0" algn="just">
              <a:buClr>
                <a:srgbClr val="B31166"/>
              </a:buClr>
              <a:buNone/>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Feminist Teori</a:t>
            </a:r>
          </a:p>
          <a:p>
            <a:pPr marL="343080" indent="-342360" algn="just">
              <a:buClr>
                <a:srgbClr val="B31166"/>
              </a:buClr>
              <a:buFont typeface="Wingdings" pitchFamily="2" charset="2"/>
              <a:buChar char="Ø"/>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Sosyolojideki feminist bakış açısı ilk olarak 1960'larda ortaya çıkmış, kadın-erkek arasındaki sosyal eşitsizliğe odaklanmıştır.</a:t>
            </a:r>
          </a:p>
          <a:p>
            <a:pPr marL="343080" indent="-342360" algn="just">
              <a:buClr>
                <a:srgbClr val="B31166"/>
              </a:buClr>
              <a:buFont typeface="Wingdings" pitchFamily="2" charset="2"/>
              <a:buChar char="Ø"/>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Bu görüşe göre tıp, sosyal rollere uygunluğu güçlendirmede özellikle kadınları hedef alarak önemli bir rol oynar. Çünkü; kadınların üreme yeteneklerini kontrol etmek, ataerkil bir toplum. için merkezi bir öneme sahiptir.</a:t>
            </a:r>
          </a:p>
          <a:p>
            <a:pPr marL="343080" indent="-342360" algn="just">
              <a:buClr>
                <a:srgbClr val="B31166"/>
              </a:buClr>
              <a:buFont typeface="Wingdings" pitchFamily="2" charset="2"/>
              <a:buChar char="Ø"/>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3080" indent="-342360" algn="just">
              <a:buClr>
                <a:srgbClr val="B31166"/>
              </a:buClr>
              <a:buFont typeface="Wingdings" pitchFamily="2" charset="2"/>
              <a:buChar char="Ø"/>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3080" indent="-342360" algn="just">
              <a:buClr>
                <a:srgbClr val="B31166"/>
              </a:buClr>
              <a:buFont typeface="Wingdings" pitchFamily="2" charset="2"/>
              <a:buChar char="Ø"/>
            </a:pPr>
            <a:endPar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16</a:t>
            </a:fld>
            <a:endParaRPr lang="tr-TR" dirty="0"/>
          </a:p>
        </p:txBody>
      </p:sp>
    </p:spTree>
    <p:extLst>
      <p:ext uri="{BB962C8B-B14F-4D97-AF65-F5344CB8AC3E}">
        <p14:creationId xmlns:p14="http://schemas.microsoft.com/office/powerpoint/2010/main" val="10839876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71480"/>
            <a:ext cx="7498080" cy="5676920"/>
          </a:xfrm>
        </p:spPr>
        <p:txBody>
          <a:bodyPr>
            <a:normAutofit/>
          </a:bodyPr>
          <a:lstStyle/>
          <a:p>
            <a:pPr marL="0" indent="0" algn="just">
              <a:buNone/>
            </a:pPr>
            <a:r>
              <a:rPr lang="tr-TR" b="1" dirty="0">
                <a:latin typeface="Times New Roman" pitchFamily="18" charset="0"/>
                <a:cs typeface="Times New Roman" pitchFamily="18" charset="0"/>
              </a:rPr>
              <a:t>KAYNAKLAR</a:t>
            </a:r>
          </a:p>
          <a:p>
            <a:pPr marL="0" indent="0" algn="just">
              <a:buNone/>
            </a:pPr>
            <a:endParaRPr lang="tr-TR"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1.Cirhinlioğlu, Z. (2015). Sağlık Sosyolojisi.5. Baskı, Ankara: Nobel Yayın Dağıtım.</a:t>
            </a:r>
          </a:p>
          <a:p>
            <a:pPr marL="0" indent="0" algn="just">
              <a:buNone/>
            </a:pPr>
            <a:r>
              <a:rPr lang="tr-TR" dirty="0">
                <a:latin typeface="Times New Roman" pitchFamily="18" charset="0"/>
                <a:cs typeface="Times New Roman" pitchFamily="18" charset="0"/>
              </a:rPr>
              <a:t>2.Sosyolojik Boyutlarıyla Sağlık. (Ed. Özlem Özer, Fatih </a:t>
            </a:r>
            <a:r>
              <a:rPr lang="tr-TR" dirty="0" err="1">
                <a:latin typeface="Times New Roman" pitchFamily="18" charset="0"/>
                <a:cs typeface="Times New Roman" pitchFamily="18" charset="0"/>
              </a:rPr>
              <a:t>Şantaş</a:t>
            </a:r>
            <a:r>
              <a:rPr lang="tr-TR" dirty="0">
                <a:latin typeface="Times New Roman" pitchFamily="18" charset="0"/>
                <a:cs typeface="Times New Roman" pitchFamily="18" charset="0"/>
              </a:rPr>
              <a:t>). Nobel Akademik Yayıncılık, 2019</a:t>
            </a:r>
          </a:p>
          <a:p>
            <a:pPr marL="0" indent="0" algn="just">
              <a:buNone/>
            </a:pPr>
            <a:r>
              <a:rPr lang="tr-TR" dirty="0">
                <a:latin typeface="Times New Roman" pitchFamily="18" charset="0"/>
                <a:cs typeface="Times New Roman" pitchFamily="18" charset="0"/>
              </a:rPr>
              <a:t>3.Sağlık Sosyolojisine Güncel Yaklaşımlar. (</a:t>
            </a:r>
            <a:r>
              <a:rPr lang="tr-TR" err="1">
                <a:latin typeface="Times New Roman" pitchFamily="18" charset="0"/>
                <a:cs typeface="Times New Roman" pitchFamily="18" charset="0"/>
              </a:rPr>
              <a:t>Ed</a:t>
            </a:r>
            <a:r>
              <a:rPr lang="tr-TR">
                <a:latin typeface="Times New Roman" pitchFamily="18" charset="0"/>
                <a:cs typeface="Times New Roman" pitchFamily="18" charset="0"/>
              </a:rPr>
              <a:t>.Nurşen</a:t>
            </a:r>
            <a:r>
              <a:rPr lang="tr-TR" dirty="0">
                <a:latin typeface="Times New Roman" pitchFamily="18" charset="0"/>
                <a:cs typeface="Times New Roman" pitchFamily="18" charset="0"/>
              </a:rPr>
              <a:t> Adak). Nobel Akademik Yayıncılık,2016</a:t>
            </a:r>
          </a:p>
          <a:p>
            <a:pPr marL="0" indent="0" algn="just">
              <a:buNone/>
            </a:pP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3637151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p:txBody>
          <a:bodyPr>
            <a:normAutofit/>
          </a:bodyPr>
          <a:lstStyle/>
          <a:p>
            <a:r>
              <a:rPr kumimoji="0" lang="tr-TR" sz="3200"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1.SAĞLIK SOSYOLOJİSİNE GİRİŞ</a:t>
            </a:r>
            <a:endParaRPr lang="tr-TR" sz="3200"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942415" y="1484784"/>
            <a:ext cx="6591985" cy="4426438"/>
          </a:xfrm>
        </p:spPr>
        <p:txBody>
          <a:bodyPr>
            <a:normAutofit/>
          </a:bodyPr>
          <a:lstStyle/>
          <a:p>
            <a:pPr lvl="0" algn="just">
              <a:buFont typeface="Wingdings" panose="05000000000000000000" pitchFamily="2" charset="2"/>
              <a:buChar char="ü"/>
              <a:tabLst>
                <a:tab pos="0" algn="l"/>
              </a:tabLst>
            </a:pPr>
            <a:r>
              <a:rPr lang="tr-TR" sz="1800" dirty="0">
                <a:latin typeface="Times New Roman" panose="02020603050405020304" pitchFamily="18" charset="0"/>
                <a:cs typeface="Times New Roman" panose="02020603050405020304" pitchFamily="18" charset="0"/>
              </a:rPr>
              <a:t>Sağlık Sosyolojisi sosyolojinin bir alt dalıdır. Batı Avrupa, ABD gibi ülkelerde oldukça gelişmiştir. Sağlık ve hastalığın sosyal nedenleri ve sonuçlarını inceler. </a:t>
            </a:r>
          </a:p>
          <a:p>
            <a:pPr lvl="0" algn="just">
              <a:buFont typeface="Wingdings" panose="05000000000000000000" pitchFamily="2" charset="2"/>
              <a:buChar char="ü"/>
              <a:tabLst>
                <a:tab pos="0" algn="l"/>
              </a:tabLst>
            </a:pPr>
            <a:r>
              <a:rPr lang="tr-TR" sz="1800" dirty="0">
                <a:latin typeface="Times New Roman" panose="02020603050405020304" pitchFamily="18" charset="0"/>
                <a:cs typeface="Times New Roman" panose="02020603050405020304" pitchFamily="18" charset="0"/>
              </a:rPr>
              <a:t>Sağlık sosyolojisi ilk kez 1940’lı yılların sonlarında Amerika Birleşik Devletleri’nde ortaya çıkmış, 1950’li yıllarının sonlarına doğru Avrupa’da gelişim göstermeye başlamıştır. </a:t>
            </a:r>
          </a:p>
          <a:p>
            <a:pPr lvl="0" algn="just">
              <a:buFont typeface="Wingdings" panose="05000000000000000000" pitchFamily="2" charset="2"/>
              <a:buChar char="ü"/>
              <a:tabLst>
                <a:tab pos="0" algn="l"/>
              </a:tabLst>
            </a:pPr>
            <a:r>
              <a:rPr lang="tr-TR" sz="1800" dirty="0">
                <a:latin typeface="Times New Roman" panose="02020603050405020304" pitchFamily="18" charset="0"/>
                <a:cs typeface="Times New Roman" panose="02020603050405020304" pitchFamily="18" charset="0"/>
              </a:rPr>
              <a:t>Sağlık sosyolojisi kavramının kullanıldığı ilk çalışma 1894’te </a:t>
            </a:r>
            <a:r>
              <a:rPr lang="tr-TR" sz="1800" dirty="0" err="1">
                <a:latin typeface="Times New Roman" panose="02020603050405020304" pitchFamily="18" charset="0"/>
                <a:cs typeface="Times New Roman" panose="02020603050405020304" pitchFamily="18" charset="0"/>
              </a:rPr>
              <a:t>McIntre’nin</a:t>
            </a:r>
            <a:r>
              <a:rPr lang="tr-TR" sz="1800" dirty="0">
                <a:latin typeface="Times New Roman" panose="02020603050405020304" pitchFamily="18" charset="0"/>
                <a:cs typeface="Times New Roman" panose="02020603050405020304" pitchFamily="18" charset="0"/>
              </a:rPr>
              <a:t> yazmış olduğu, sağlıkta toplumsal faktörün önemini konu edinen bir makaledir.</a:t>
            </a:r>
          </a:p>
          <a:p>
            <a:pPr lvl="0" algn="just">
              <a:buFont typeface="Wingdings" panose="05000000000000000000" pitchFamily="2" charset="2"/>
              <a:buChar char="ü"/>
              <a:tabLst>
                <a:tab pos="0" algn="l"/>
              </a:tabLst>
            </a:pPr>
            <a:r>
              <a:rPr lang="tr-TR" sz="1800" dirty="0">
                <a:latin typeface="Times New Roman" panose="02020603050405020304" pitchFamily="18" charset="0"/>
                <a:cs typeface="Times New Roman" panose="02020603050405020304" pitchFamily="18" charset="0"/>
              </a:rPr>
              <a:t> 1940 yılında ABD'deki tıbbi sosyologların eğitimi için ilk üniversite programları kurulmuş, 1959 da Amerikan Sosyoloji Derneğinin tıbbi sosyolojiye ait bir bölümü kurulmuştur.		</a:t>
            </a:r>
            <a:endParaRPr lang="tr-TR"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428604"/>
            <a:ext cx="7498080" cy="5819796"/>
          </a:xfrm>
        </p:spPr>
        <p:txBody>
          <a:bodyPr/>
          <a:lstStyle/>
          <a:p>
            <a:pPr>
              <a:buNone/>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buFont typeface="Wingdings" panose="05000000000000000000" pitchFamily="2" charset="2"/>
              <a:buChar char="ü"/>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Sağlık Sosyolojisi insan-toplum ilişkisinden yola çıkarak hastalık ve sağlık kavramlarını tanımlar ve sağlık ile hastalığın nedenlerini toplumsal bağlamda ele alarak açıklamaya çalışır, sağlık ve sağlık uygulamalarına sosyolojik perspektiften bakış açıları, kuramlar ve yöntemler getirir.</a:t>
            </a:r>
          </a:p>
          <a:p>
            <a:pPr algn="just">
              <a:buFont typeface="Wingdings" panose="05000000000000000000" pitchFamily="2" charset="2"/>
              <a:buChar char="ü"/>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Sağlık sosyolojisi temelde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sağlık ve hastalığı kavram haline getirmek</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sağlık ve hastalığı ölçmek</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toplumdaki sağlık ve hastalık dağılımlarını açıklamak</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başlıklarını inceler.</a:t>
            </a:r>
          </a:p>
          <a:p>
            <a:pPr algn="just">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Sağlık Sosyolojisi; toplumsal yapıların, kültür ve eşitsizliklerin, sağlık davranışları ve sağlık sonuçlarıyla ilişkilerini inceler, bu ilişkilerin nasıl ve neden değiştiğini ortaya koymaya çalışır. Öncelikli olarak sosyal boyutlar ve sağlığın belirleyicileri, hastalıkların nedenleri ve sonuçları üzerine odaklanmaktadır.</a:t>
            </a:r>
          </a:p>
          <a:p>
            <a:pPr algn="just">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Sağlık sosyolojisi, sosyal bir kurum olarak tıp konusuna yönelmiştir ve sağlık-hastalık olgularını etkileyen sosyal faktörlere ilişkin bir çalışma olarak tanımlanabilir.</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3</a:t>
            </a:fld>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428604"/>
            <a:ext cx="7498080" cy="5819796"/>
          </a:xfrm>
        </p:spPr>
        <p:txBody>
          <a:bodyPr/>
          <a:lstStyle/>
          <a:p>
            <a:pPr>
              <a:buNone/>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buFont typeface="Wingdings" panose="05000000000000000000" pitchFamily="2" charset="2"/>
              <a:buChar char="ü"/>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Sağlık Sosyolojisi insan-toplum ilişkisinden yola çıkarak hastalık ve sağlık kavramlarını tanımlar ve sağlık ile hastalığın nedenlerini toplumsal bağlamda ele alarak açıklamaya çalışır, sağlık ve sağlık uygulamalarına sosyolojik perspektiften bakış açıları, kuramlar ve yöntemler getirir.</a:t>
            </a:r>
          </a:p>
          <a:p>
            <a:pPr algn="just">
              <a:buFont typeface="Wingdings" panose="05000000000000000000" pitchFamily="2" charset="2"/>
              <a:buChar char="ü"/>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Sağlık sosyolojisi temelde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sağlık ve hastalığı kavram haline getirmek</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sağlık ve hastalığı ölçmek</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toplumdaki sağlık ve hastalık dağılımlarını açıklamak</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başlıklarını inceler.</a:t>
            </a:r>
          </a:p>
          <a:p>
            <a:pPr algn="just">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Sağlık Sosyolojisi; toplumsal yapıların, kültür ve eşitsizliklerin, sağlık davranışları ve sağlık sonuçlarıyla ilişkilerini inceler, bu ilişkilerin nasıl ve neden değiştiğini ortaya koymaya çalışır. Öncelikli olarak sosyal boyutlar ve sağlığın belirleyicileri, hastalıkların nedenleri ve sonuçları üzerine odaklanmaktadır.</a:t>
            </a:r>
          </a:p>
          <a:p>
            <a:pPr algn="just">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Sağlık sosyolojisi, sosyal bir kurum olarak tıp konusuna yönelmiştir ve sağlık-hastalık olgularını etkileyen sosyal faktörlere ilişkin bir çalışma olarak tanımlanabilir.</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dirty="0"/>
          </a:p>
        </p:txBody>
      </p:sp>
    </p:spTree>
    <p:extLst>
      <p:ext uri="{BB962C8B-B14F-4D97-AF65-F5344CB8AC3E}">
        <p14:creationId xmlns:p14="http://schemas.microsoft.com/office/powerpoint/2010/main" val="734360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4400" spc="-1" dirty="0">
                <a:solidFill>
                  <a:srgbClr val="FFFFFF"/>
                </a:solidFill>
                <a:uFill>
                  <a:solidFill>
                    <a:srgbClr val="FFFFFF"/>
                  </a:solidFill>
                </a:uFill>
                <a:latin typeface="Century Gothic"/>
              </a:rPr>
              <a:t> </a:t>
            </a:r>
            <a:endParaRPr lang="tr-TR" dirty="0">
              <a:solidFill>
                <a:schemeClr val="tx1"/>
              </a:solidFill>
            </a:endParaRPr>
          </a:p>
        </p:txBody>
      </p:sp>
      <p:sp>
        <p:nvSpPr>
          <p:cNvPr id="3" name="2 İçerik Yer Tutucusu"/>
          <p:cNvSpPr>
            <a:spLocks noGrp="1"/>
          </p:cNvSpPr>
          <p:nvPr>
            <p:ph idx="1"/>
          </p:nvPr>
        </p:nvSpPr>
        <p:spPr>
          <a:xfrm>
            <a:off x="1475656" y="476672"/>
            <a:ext cx="7085237" cy="5433806"/>
          </a:xfrm>
        </p:spPr>
        <p:txBody>
          <a:bodyPr>
            <a:normAutofit/>
          </a:bodyPr>
          <a:lstStyle/>
          <a:p>
            <a:pPr>
              <a:spcBef>
                <a:spcPts val="1001"/>
              </a:spcBef>
            </a:pPr>
            <a:r>
              <a:rPr lang="tr-TR"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Sağlık sosyolojisi; sosyal tıp, epidemiyoloji, etiyoloji ve halk sağlığı gibi disiplinlerle ilişki halindedir. </a:t>
            </a:r>
          </a:p>
          <a:p>
            <a:pPr>
              <a:spcBef>
                <a:spcPts val="1001"/>
              </a:spcBef>
            </a:pPr>
            <a:r>
              <a:rPr lang="tr-TR" spc="-1" dirty="0">
                <a:solidFill>
                  <a:srgbClr val="000000"/>
                </a:solidFill>
                <a:uFill>
                  <a:solidFill>
                    <a:srgbClr val="FFFFFF"/>
                  </a:solidFill>
                </a:uFill>
                <a:latin typeface="Times New Roman" panose="02020603050405020304" pitchFamily="18" charset="0"/>
                <a:cs typeface="Times New Roman" panose="02020603050405020304" pitchFamily="18" charset="0"/>
              </a:rPr>
              <a:t>Sosyal tıp toplumun sağlık sorunlarını konu alır ve halk sağlığı biliminin sosyal yönüdür. </a:t>
            </a:r>
          </a:p>
          <a:p>
            <a:pPr>
              <a:spcBef>
                <a:spcPts val="1001"/>
              </a:spcBef>
            </a:pPr>
            <a:r>
              <a:rPr lang="tr-TR" spc="-1" dirty="0">
                <a:solidFill>
                  <a:srgbClr val="000000"/>
                </a:solidFill>
                <a:uFill>
                  <a:solidFill>
                    <a:srgbClr val="FFFFFF"/>
                  </a:solidFill>
                </a:uFill>
                <a:latin typeface="Times New Roman" panose="02020603050405020304" pitchFamily="18" charset="0"/>
                <a:cs typeface="Times New Roman" panose="02020603050405020304" pitchFamily="18" charset="0"/>
              </a:rPr>
              <a:t>Epidemiyoloji, hastalık, sağlık ve ölüm dağılımlarını inceler. Etiyoloji hastalığın nedenleri üzerinde dururken, halk sağlığı toplum sağlığını etkileyen sorunları, çevre sağlığı sağlık hizmetlerini, kurumlarının yapı ve işleyişini inceler.</a:t>
            </a:r>
          </a:p>
          <a:p>
            <a:pPr>
              <a:spcBef>
                <a:spcPts val="1001"/>
              </a:spcBef>
            </a:pPr>
            <a:r>
              <a:rPr lang="tr-TR" spc="-1" dirty="0">
                <a:solidFill>
                  <a:srgbClr val="000000"/>
                </a:solidFill>
                <a:uFill>
                  <a:solidFill>
                    <a:srgbClr val="FFFFFF"/>
                  </a:solidFill>
                </a:uFill>
                <a:latin typeface="Times New Roman" panose="02020603050405020304" pitchFamily="18" charset="0"/>
                <a:cs typeface="Times New Roman" panose="02020603050405020304" pitchFamily="18" charset="0"/>
              </a:rPr>
              <a:t>Bu disiplinlerin ortak noktası sağlık-hastalık durumlarının toplumsal, ekonomik, kültürel ve siyasal alanlarla ilişkili olduğu, hastalıkların henüz oluşmadan önlenebilmesi ve toplum sağlığının korunabilmesidir.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4400" spc="-1" dirty="0">
                <a:solidFill>
                  <a:srgbClr val="FFFFFF"/>
                </a:solidFill>
                <a:uFill>
                  <a:solidFill>
                    <a:srgbClr val="FFFFFF"/>
                  </a:solidFill>
                </a:uFill>
                <a:latin typeface="Century Gothic"/>
              </a:rPr>
              <a:t> </a:t>
            </a:r>
            <a:endParaRPr lang="tr-TR" dirty="0">
              <a:solidFill>
                <a:schemeClr val="tx1"/>
              </a:solidFill>
            </a:endParaRPr>
          </a:p>
        </p:txBody>
      </p:sp>
      <p:sp>
        <p:nvSpPr>
          <p:cNvPr id="3" name="2 İçerik Yer Tutucusu"/>
          <p:cNvSpPr>
            <a:spLocks noGrp="1"/>
          </p:cNvSpPr>
          <p:nvPr>
            <p:ph idx="1"/>
          </p:nvPr>
        </p:nvSpPr>
        <p:spPr>
          <a:xfrm>
            <a:off x="1475656" y="476672"/>
            <a:ext cx="7085237" cy="5433806"/>
          </a:xfrm>
        </p:spPr>
        <p:txBody>
          <a:bodyPr>
            <a:normAutofit/>
          </a:bodyPr>
          <a:lstStyle/>
          <a:p>
            <a:pPr marL="0" indent="0">
              <a:spcBef>
                <a:spcPts val="1001"/>
              </a:spcBef>
              <a:buNone/>
            </a:pPr>
            <a:r>
              <a:rPr lang="tr-TR" b="1"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Sağlık Sosyolojisi;  </a:t>
            </a:r>
          </a:p>
          <a:p>
            <a:pPr>
              <a:spcBef>
                <a:spcPts val="1001"/>
              </a:spcBef>
            </a:pPr>
            <a:r>
              <a:rPr lang="tr-TR" spc="-1" dirty="0">
                <a:solidFill>
                  <a:srgbClr val="000000"/>
                </a:solidFill>
                <a:uFill>
                  <a:solidFill>
                    <a:srgbClr val="FFFFFF"/>
                  </a:solidFill>
                </a:uFill>
                <a:latin typeface="Times New Roman" panose="02020603050405020304" pitchFamily="18" charset="0"/>
                <a:cs typeface="Times New Roman" panose="02020603050405020304" pitchFamily="18" charset="0"/>
              </a:rPr>
              <a:t>Hastalıkların nedenleri ve çevre bilim,</a:t>
            </a:r>
          </a:p>
          <a:p>
            <a:pPr>
              <a:spcBef>
                <a:spcPts val="1001"/>
              </a:spcBef>
            </a:pPr>
            <a:r>
              <a:rPr lang="tr-TR"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Sağlığın korunması ve hastalığa verilen tepkiler,</a:t>
            </a:r>
          </a:p>
          <a:p>
            <a:pPr>
              <a:spcBef>
                <a:spcPts val="1001"/>
              </a:spcBef>
            </a:pPr>
            <a:r>
              <a:rPr lang="tr-TR"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Sağlık kaynaklarının örgütlenmesi,</a:t>
            </a:r>
          </a:p>
          <a:p>
            <a:pPr>
              <a:spcBef>
                <a:spcPts val="1001"/>
              </a:spcBef>
            </a:pPr>
            <a:r>
              <a:rPr lang="tr-TR" spc="-1" dirty="0">
                <a:solidFill>
                  <a:srgbClr val="000000"/>
                </a:solidFill>
                <a:uFill>
                  <a:solidFill>
                    <a:srgbClr val="FFFFFF"/>
                  </a:solidFill>
                </a:uFill>
                <a:latin typeface="Times New Roman" panose="02020603050405020304" pitchFamily="18" charset="0"/>
                <a:cs typeface="Times New Roman" panose="02020603050405020304" pitchFamily="18" charset="0"/>
              </a:rPr>
              <a:t>Mesleki eğitim gibi konuları,</a:t>
            </a:r>
          </a:p>
          <a:p>
            <a:pPr>
              <a:spcBef>
                <a:spcPts val="1001"/>
              </a:spcBef>
            </a:pPr>
            <a:r>
              <a:rPr lang="tr-TR"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Sağlık ve hastalık olgusunun toplumun kültürel, ekonomik, siyasi yapıları ve özellikleriyle bağlantılarını, </a:t>
            </a:r>
          </a:p>
          <a:p>
            <a:pPr>
              <a:spcBef>
                <a:spcPts val="1001"/>
              </a:spcBef>
            </a:pPr>
            <a:r>
              <a:rPr lang="tr-TR"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Sağlık ve hastalık olgusu ile toplumsal değişimler arasındaki etkileşimi, </a:t>
            </a:r>
          </a:p>
          <a:p>
            <a:pPr>
              <a:spcBef>
                <a:spcPts val="1001"/>
              </a:spcBef>
            </a:pPr>
            <a:r>
              <a:rPr lang="tr-TR"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Sağlık ve hastalık algısının çeşitli toplumsal faktörlere göre değişimlerini inceler.</a:t>
            </a:r>
          </a:p>
          <a:p>
            <a:pPr>
              <a:spcBef>
                <a:spcPts val="1001"/>
              </a:spcBef>
            </a:pPr>
            <a:endParaRPr lang="tr-TR"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a:p>
            <a:pPr>
              <a:spcBef>
                <a:spcPts val="1001"/>
              </a:spcBef>
            </a:pPr>
            <a:endParaRPr lang="tr-TR"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dirty="0"/>
          </a:p>
        </p:txBody>
      </p:sp>
    </p:spTree>
    <p:extLst>
      <p:ext uri="{BB962C8B-B14F-4D97-AF65-F5344CB8AC3E}">
        <p14:creationId xmlns:p14="http://schemas.microsoft.com/office/powerpoint/2010/main" val="1167363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00042"/>
            <a:ext cx="7498080" cy="5748358"/>
          </a:xfrm>
        </p:spPr>
        <p:txBody>
          <a:bodyPr anchor="ctr">
            <a:normAutofit/>
          </a:bodyPr>
          <a:lstStyle/>
          <a:p>
            <a:pPr marL="343080" indent="-342360" algn="just">
              <a:buClr>
                <a:srgbClr val="B31166"/>
              </a:buClr>
              <a:buFont typeface="Wingdings" pitchFamily="2" charset="2"/>
              <a:buChar char="Ø"/>
            </a:pPr>
            <a:r>
              <a:rPr lang="tr-TR" sz="1800" dirty="0" err="1">
                <a:effectLst/>
                <a:latin typeface="Times New Roman" panose="02020603050405020304" pitchFamily="18" charset="0"/>
                <a:ea typeface="Times New Roman" panose="02020603050405020304" pitchFamily="18" charset="0"/>
              </a:rPr>
              <a:t>Mechanic</a:t>
            </a:r>
            <a:r>
              <a:rPr lang="tr-TR" sz="1800" dirty="0">
                <a:effectLst/>
                <a:latin typeface="Times New Roman" panose="02020603050405020304" pitchFamily="18" charset="0"/>
                <a:ea typeface="Times New Roman" panose="02020603050405020304" pitchFamily="18" charset="0"/>
              </a:rPr>
              <a:t> (1978) sağlık sosyolojisinin çalıştığı alanları,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hastalıkların dağılımı ve etiyolojisi,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sağlık ve hastalığa kültürel ve sosyal tepkiler,</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 tıbbi bakımın sosyokültürel yönleri,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ölümlülük,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sosyal epidemiyoloji,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tıbbi uygulamaların örgütlenmesi,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iyileştirici mesleklerin sosyolojisi,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hastane sosyolojisi,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toplum sağlık örgütlenmesi,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sosyal değişme ve sağlık bakımı,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sağlık bakım örgütlerinin karşılaştırılması,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tıbbi eğitim,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184076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00042"/>
            <a:ext cx="7498080" cy="5748358"/>
          </a:xfrm>
        </p:spPr>
        <p:txBody>
          <a:bodyPr anchor="ctr">
            <a:normAutofit/>
          </a:bodyPr>
          <a:lstStyle/>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sağlık hizmetlerinin kullanımı,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halk sağlığı,</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 stres,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hastalık ve başa çıkma,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değişen sosyal davranış için yeni yöntemler kullanımı (edimsel koşullanma, </a:t>
            </a:r>
            <a:r>
              <a:rPr lang="tr-TR" dirty="0" err="1">
                <a:effectLst/>
                <a:latin typeface="Times New Roman" panose="02020603050405020304" pitchFamily="18" charset="0"/>
                <a:ea typeface="Times New Roman" panose="02020603050405020304" pitchFamily="18" charset="0"/>
              </a:rPr>
              <a:t>biyofeedback</a:t>
            </a:r>
            <a:r>
              <a:rPr lang="tr-TR" dirty="0">
                <a:effectLst/>
                <a:latin typeface="Times New Roman" panose="02020603050405020304" pitchFamily="18" charset="0"/>
                <a:ea typeface="Times New Roman" panose="02020603050405020304" pitchFamily="18" charset="0"/>
              </a:rPr>
              <a:t> mekanizması gibi),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sosyal ve toplumsal psikiyatri,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yasal ve etik konular,</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 tıbbi ekonominin sosyal yönleri,</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 tıbbi bakım sürecinde karşılaşılan davranış problemleri, </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yarı profesyoneller,</a:t>
            </a:r>
          </a:p>
          <a:p>
            <a:pPr marL="743130" lvl="1" indent="-342360" algn="just">
              <a:buClr>
                <a:srgbClr val="B31166"/>
              </a:buClr>
              <a:buFont typeface="Wingdings" pitchFamily="2" charset="2"/>
              <a:buChar char="Ø"/>
            </a:pPr>
            <a:r>
              <a:rPr lang="tr-TR" dirty="0">
                <a:effectLst/>
                <a:latin typeface="Times New Roman" panose="02020603050405020304" pitchFamily="18" charset="0"/>
                <a:ea typeface="Times New Roman" panose="02020603050405020304" pitchFamily="18" charset="0"/>
              </a:rPr>
              <a:t> siyaset ve sağlık politikaları şeklinde tanımlamıştır. </a:t>
            </a:r>
            <a:endParaRPr lang="tr-TR" sz="34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3700891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00042"/>
            <a:ext cx="7498080" cy="5748358"/>
          </a:xfrm>
        </p:spPr>
        <p:txBody>
          <a:bodyPr anchor="ctr">
            <a:normAutofit/>
          </a:bodyPr>
          <a:lstStyle/>
          <a:p>
            <a:pPr marL="343080" indent="-342360" algn="just">
              <a:buClr>
                <a:srgbClr val="B31166"/>
              </a:buClr>
              <a:buFont typeface="Wingdings" pitchFamily="2" charset="2"/>
              <a:buChar char="Ø"/>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Türkiye’de sağlık sosyolojisi alanında ilk araştırma yapan kişi Orhan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Türkdoğan</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olmuştur.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Türkdoğan</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1964-1965 yılları arasında Erzurum iline bağlı Ilıca Kasabası’nda, 37 köyü içine alan birtakım ziyaret gerçekleştirerek bir alan araştırması yapmış ve ziyaret ettiği köylerde ikamet eden insanların, sağlık ve hastalık kavramlarına karşı sergilemekte oldukları tutum ve davranış kalıpları üzerine çalışmıştır.</a:t>
            </a:r>
          </a:p>
          <a:p>
            <a:pPr marL="343080" indent="-342360" algn="just">
              <a:buClr>
                <a:srgbClr val="B31166"/>
              </a:buClr>
              <a:buFont typeface="Wingdings" pitchFamily="2" charset="2"/>
              <a:buChar char="Ø"/>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M.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Aytül</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Kasapoğlu da Türkiye’de sağlık sosyolojisi alanında araştırmalar yapan bir diğer isimdir. Kasapoğlu’nun 1982 yılında yazmış olduğu “Sağlık Örgütlerinde Personelin Sosyal İlişkileri” isimli doktora tezi, bu alandaki ilk çalışmaların arasında yer almaktadır. Bunlara ek olarak Kasapoğlu’nun sağlık sosyolojisi ile alakalı “Sağlık Sosyolojisi” ve “Madalyonun İki Yüzü: Hastalık ve Sağlık” adlı kitapları mevcuttur. Bunun dışında birçok dergide yayınlanmış makaleleri bulunmaktadır.</a:t>
            </a:r>
          </a:p>
          <a:p>
            <a:pPr marL="343080" indent="-342360" algn="just">
              <a:buClr>
                <a:srgbClr val="B31166"/>
              </a:buClr>
              <a:buFont typeface="Wingdings" pitchFamily="2" charset="2"/>
              <a:buChar char="Ø"/>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3080" indent="-342360" algn="just">
              <a:buClr>
                <a:srgbClr val="B31166"/>
              </a:buClr>
              <a:buFont typeface="Wingdings" pitchFamily="2" charset="2"/>
              <a:buChar char="Ø"/>
            </a:pPr>
            <a:endParaRPr lang="tr-TR" sz="36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470</TotalTime>
  <Words>1470</Words>
  <Application>Microsoft Office PowerPoint</Application>
  <PresentationFormat>Ekran Gösterisi (4:3)</PresentationFormat>
  <Paragraphs>131</Paragraphs>
  <Slides>17</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17</vt:i4>
      </vt:variant>
    </vt:vector>
  </HeadingPairs>
  <TitlesOfParts>
    <vt:vector size="24"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1.SAĞLIK SOSYOLOJİSİNE GİRİŞ</vt:lpstr>
      <vt:lpstr>PowerPoint Sunusu</vt:lpstr>
      <vt:lpstr>PowerPoint Sunusu</vt:lpstr>
      <vt:lpstr> </vt:lpstr>
      <vt:lpstr> </vt:lpstr>
      <vt:lpstr>PowerPoint Sunusu</vt:lpstr>
      <vt:lpstr>PowerPoint Sunusu</vt:lpstr>
      <vt:lpstr>PowerPoint Sunusu</vt:lpstr>
      <vt:lpstr>2.SAĞLIK SOSYOLOJİSİNİN GELİŞİMİ</vt:lpstr>
      <vt:lpstr>PowerPoint Sunusu</vt:lpstr>
      <vt:lpstr>3.SAĞLIK SOSYOLOJİSİNDE KURAMSAL YAKLAŞIMLAR </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60</cp:revision>
  <dcterms:created xsi:type="dcterms:W3CDTF">2019-12-10T17:31:29Z</dcterms:created>
  <dcterms:modified xsi:type="dcterms:W3CDTF">2021-11-04T16:21:31Z</dcterms:modified>
</cp:coreProperties>
</file>