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8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88" r:id="rId15"/>
    <p:sldId id="276" r:id="rId16"/>
    <p:sldId id="277" r:id="rId17"/>
    <p:sldId id="296" r:id="rId18"/>
    <p:sldId id="297" r:id="rId19"/>
    <p:sldId id="274" r:id="rId20"/>
    <p:sldId id="294" r:id="rId21"/>
    <p:sldId id="289" r:id="rId22"/>
    <p:sldId id="295" r:id="rId23"/>
    <p:sldId id="290" r:id="rId24"/>
    <p:sldId id="291" r:id="rId25"/>
    <p:sldId id="292" r:id="rId26"/>
    <p:sldId id="293" r:id="rId27"/>
    <p:sldId id="278" r:id="rId28"/>
    <p:sldId id="264" r:id="rId29"/>
    <p:sldId id="263" r:id="rId30"/>
    <p:sldId id="261" r:id="rId31"/>
    <p:sldId id="262" r:id="rId32"/>
    <p:sldId id="260" r:id="rId33"/>
    <p:sldId id="259" r:id="rId34"/>
  </p:sldIdLst>
  <p:sldSz cx="9144000" cy="6858000" type="screen4x3"/>
  <p:notesSz cx="7069138" cy="92900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9" autoAdjust="0"/>
    <p:restoredTop sz="9463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3675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3675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9" tIns="46740" rIns="93479" bIns="4674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D995892-02C7-4E9C-AEF6-C7BBA20744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3675" y="0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1285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6438" y="4413250"/>
            <a:ext cx="5656262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Fare clic per modificare gli stili del testo dello schema</a:t>
            </a:r>
          </a:p>
          <a:p>
            <a:pPr lvl="1"/>
            <a:r>
              <a:rPr lang="fr-FR" noProof="0" smtClean="0"/>
              <a:t>Secondo livello</a:t>
            </a:r>
          </a:p>
          <a:p>
            <a:pPr lvl="2"/>
            <a:r>
              <a:rPr lang="fr-FR" noProof="0" smtClean="0"/>
              <a:t>Terzo livello</a:t>
            </a:r>
          </a:p>
          <a:p>
            <a:pPr lvl="3"/>
            <a:r>
              <a:rPr lang="fr-FR" noProof="0" smtClean="0"/>
              <a:t>Quarto livello</a:t>
            </a:r>
          </a:p>
          <a:p>
            <a:pPr lvl="4"/>
            <a:r>
              <a:rPr lang="fr-FR" noProof="0" smtClean="0"/>
              <a:t>Quinto livello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3675" y="8823325"/>
            <a:ext cx="3063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8D562B1-B5DB-4757-9CB7-CA1775FC31EA}" type="slidenum">
              <a:rPr lang="fr-FR"/>
              <a:pPr>
                <a:defRPr/>
              </a:pPr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7C1C1-03F9-4582-9C81-52FDDA21093D}" type="slidenum">
              <a:rPr lang="fr-FR"/>
              <a:pPr/>
              <a:t>10</a:t>
            </a:fld>
            <a:endParaRPr lang="fr-FR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F91076-828B-4E23-8AFA-EEFC6F329E3D}" type="slidenum">
              <a:rPr lang="fr-FR"/>
              <a:pPr/>
              <a:t>11</a:t>
            </a:fld>
            <a:endParaRPr lang="fr-FR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7CFE2-3C3F-42F3-85B1-AD282E96D642}" type="slidenum">
              <a:rPr lang="fr-FR"/>
              <a:pPr/>
              <a:t>12</a:t>
            </a:fld>
            <a:endParaRPr lang="fr-FR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3E0CF-0D9A-400D-AC62-00E34D7883E4}" type="slidenum">
              <a:rPr lang="fr-FR"/>
              <a:pPr/>
              <a:t>13</a:t>
            </a:fld>
            <a:endParaRPr lang="fr-FR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BEBBA-3A24-4269-8F4F-FFE2417CF8DD}" type="slidenum">
              <a:rPr lang="fr-FR"/>
              <a:pPr/>
              <a:t>15</a:t>
            </a:fld>
            <a:endParaRPr lang="fr-FR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C9069-0E46-44BC-B5B0-55F659A93D5F}" type="slidenum">
              <a:rPr lang="fr-FR"/>
              <a:pPr/>
              <a:t>16</a:t>
            </a:fld>
            <a:endParaRPr lang="fr-FR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87786-D11E-4683-89FC-EBC0D9D924C0}" type="slidenum">
              <a:rPr lang="fr-FR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1CA2E-2C8D-4CD3-8369-C879CD61EFCA}" type="slidenum">
              <a:rPr lang="fr-FR"/>
              <a:pPr/>
              <a:t>19</a:t>
            </a:fld>
            <a:endParaRPr lang="fr-FR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D211-12BA-4A15-AB5B-6D92D75BE8AE}" type="slidenum">
              <a:rPr lang="fr-FR"/>
              <a:pPr/>
              <a:t>2</a:t>
            </a:fld>
            <a:endParaRPr lang="fr-FR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BEEA4-4105-476D-B2B3-ADB2289AA2E9}" type="slidenum">
              <a:rPr lang="fr-FR"/>
              <a:pPr/>
              <a:t>27</a:t>
            </a:fld>
            <a:endParaRPr lang="fr-FR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20EA3-D864-4206-9B0E-E31236092A5C}" type="slidenum">
              <a:rPr lang="fr-FR"/>
              <a:pPr/>
              <a:t>28</a:t>
            </a:fld>
            <a:endParaRPr lang="fr-FR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60A7A-575B-4617-B086-1747A8AC6497}" type="slidenum">
              <a:rPr lang="fr-FR"/>
              <a:pPr/>
              <a:t>29</a:t>
            </a:fld>
            <a:endParaRPr lang="fr-FR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E8BC1-226B-41F4-9FA6-D9ABD2CA97D0}" type="slidenum">
              <a:rPr lang="fr-FR"/>
              <a:pPr/>
              <a:t>3</a:t>
            </a:fld>
            <a:endParaRPr lang="fr-FR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16730-67C2-4CE4-A112-BBD22CC90614}" type="slidenum">
              <a:rPr lang="fr-FR"/>
              <a:pPr/>
              <a:t>30</a:t>
            </a:fld>
            <a:endParaRPr lang="fr-FR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84F34-A89B-456C-B4D5-389C3EA4384D}" type="slidenum">
              <a:rPr lang="fr-FR"/>
              <a:pPr/>
              <a:t>31</a:t>
            </a:fld>
            <a:endParaRPr lang="fr-FR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665C7-CD14-462F-858C-923DC6E5374A}" type="slidenum">
              <a:rPr lang="fr-FR"/>
              <a:pPr/>
              <a:t>32</a:t>
            </a:fld>
            <a:endParaRPr lang="fr-FR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77D5D-CB2C-4090-9B66-F8D00169DCFC}" type="slidenum">
              <a:rPr lang="fr-FR"/>
              <a:pPr/>
              <a:t>33</a:t>
            </a:fld>
            <a:endParaRPr lang="fr-FR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99574-90F6-4CC0-9B34-ABC1F6E0F7FA}" type="slidenum">
              <a:rPr lang="fr-FR"/>
              <a:pPr/>
              <a:t>4</a:t>
            </a:fld>
            <a:endParaRPr lang="fr-FR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C1A5-3CA4-47A6-B728-A893ED14CB3C}" type="slidenum">
              <a:rPr lang="fr-FR"/>
              <a:pPr/>
              <a:t>5</a:t>
            </a:fld>
            <a:endParaRPr lang="fr-FR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ADAEE-19F2-4C58-8BE7-12F950663A96}" type="slidenum">
              <a:rPr lang="fr-FR"/>
              <a:pPr/>
              <a:t>6</a:t>
            </a:fld>
            <a:endParaRPr lang="fr-FR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41BDE-C2C9-449E-B9DA-ADD8386AA418}" type="slidenum">
              <a:rPr lang="fr-FR"/>
              <a:pPr/>
              <a:t>7</a:t>
            </a:fld>
            <a:endParaRPr lang="fr-FR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B296BB-F4F0-4103-8187-8FE1E3269642}" type="slidenum">
              <a:rPr lang="fr-FR"/>
              <a:pPr/>
              <a:t>8</a:t>
            </a:fld>
            <a:endParaRPr lang="fr-FR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6135-8786-42F0-B83C-B085090C4118}" type="slidenum">
              <a:rPr lang="fr-FR"/>
              <a:pPr/>
              <a:t>9</a:t>
            </a:fld>
            <a:endParaRPr lang="fr-FR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E2067C-97D9-44CD-B489-91BD322926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F5894-72C6-48B8-952D-D2A70C0BCF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5C1E9-CB3F-4F2E-82E7-0449562BED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86A84-0199-4FFF-8761-0DD8DFFF9C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D14C-10C2-4188-A197-842E313B8B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0435-C3E1-4D7B-8629-3B73A62690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D428A-59D7-43DE-AEFC-65B3F3DDAB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9921-E128-45D9-B740-64E9F9BA9C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FDE51-65EA-427A-8DB1-7FF1FBDE73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72AE-EA1F-44D0-80D6-427D7B228E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115FD-10E5-4D42-AA6F-5EF5234092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72D0A-5D62-473B-99C0-A3C55125B6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18D19-9232-48F9-A22D-8948F71E54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9876-303A-4C8F-8100-01713DFADB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2413" cy="6851650"/>
            <a:chOff x="0" y="4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2CCBD5D-550D-4FB9-BF38-697080E867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slide" Target="slide3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2.xml"/><Relationship Id="rId5" Type="http://schemas.openxmlformats.org/officeDocument/2006/relationships/slide" Target="slide33.xml"/><Relationship Id="rId4" Type="http://schemas.openxmlformats.org/officeDocument/2006/relationships/slide" Target="slide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fr-FR" smtClean="0">
              <a:effectLst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620713"/>
            <a:ext cx="7543800" cy="5475287"/>
          </a:xfrm>
          <a:noFill/>
        </p:spPr>
        <p:txBody>
          <a:bodyPr/>
          <a:lstStyle/>
          <a:p>
            <a:r>
              <a:rPr lang="it-IT" smtClean="0">
                <a:effectLst/>
              </a:rPr>
              <a:t>Ma un ruolo ancora + importante per la libertà del pensiero e per incrementare la diffusione delle idee lo dà anche…</a:t>
            </a:r>
            <a:endParaRPr lang="fr-FR" smtClean="0">
              <a:effectLst/>
            </a:endParaRP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1547813" y="3789363"/>
            <a:ext cx="6624637" cy="216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4400">
                <a:solidFill>
                  <a:schemeClr val="bg2"/>
                </a:solidFill>
              </a:rPr>
              <a:t>La Riforma Protestante</a:t>
            </a:r>
            <a:endParaRPr lang="fr-FR" sz="4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dottrina luterana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532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Da qui parte la nuova dottrina molto pessimista:</a:t>
            </a:r>
          </a:p>
          <a:p>
            <a:pPr lvl="1" eaLnBrk="1" hangingPunct="1">
              <a:defRPr/>
            </a:pPr>
            <a:r>
              <a:rPr lang="it-IT" sz="2400" smtClean="0"/>
              <a:t>Dio e uomo sono nettamente distanti</a:t>
            </a:r>
          </a:p>
          <a:p>
            <a:pPr lvl="1" eaLnBrk="1" hangingPunct="1">
              <a:defRPr/>
            </a:pPr>
            <a:r>
              <a:rPr lang="it-IT" sz="2400" smtClean="0"/>
              <a:t>Per la salvezza conta solo la Fede, dono di Dio (Giustificazione per fede)</a:t>
            </a:r>
          </a:p>
          <a:p>
            <a:pPr lvl="1" eaLnBrk="1" hangingPunct="1">
              <a:defRPr/>
            </a:pPr>
            <a:r>
              <a:rPr lang="it-IT" sz="2400" smtClean="0"/>
              <a:t>Le opere buone non servono per la salvezza</a:t>
            </a:r>
          </a:p>
          <a:p>
            <a:pPr lvl="1" eaLnBrk="1" hangingPunct="1">
              <a:defRPr/>
            </a:pPr>
            <a:r>
              <a:rPr lang="it-IT" sz="2400" smtClean="0"/>
              <a:t>Ne consegue che la gerarchia ecclesiastica non serve a niente, ogni fedele ha un suo rapporto intimo con Dio</a:t>
            </a:r>
          </a:p>
          <a:p>
            <a:pPr lvl="1" eaLnBrk="1" hangingPunct="1">
              <a:defRPr/>
            </a:pPr>
            <a:r>
              <a:rPr lang="it-IT" sz="2400" smtClean="0"/>
              <a:t>Tutti sono sacerdoti di se stessi e interpretano liberamente le sacre scritture (Libero esame)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dottrina luterana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Altri punti fondamentali:</a:t>
            </a:r>
          </a:p>
          <a:p>
            <a:pPr lvl="1" eaLnBrk="1" hangingPunct="1">
              <a:defRPr/>
            </a:pPr>
            <a:r>
              <a:rPr lang="it-IT" smtClean="0"/>
              <a:t>Il sacerdote si trasforma in “pastore” della propria comunità con cui condivide lo stile di vita</a:t>
            </a:r>
          </a:p>
          <a:p>
            <a:pPr lvl="1" eaLnBrk="1" hangingPunct="1">
              <a:defRPr/>
            </a:pPr>
            <a:r>
              <a:rPr lang="it-IT" smtClean="0"/>
              <a:t>I Sacramenti non hanno importanza, salvo il Battesimo e l’Eucarestia che sono gli unici citati nel Vangelo</a:t>
            </a:r>
          </a:p>
          <a:p>
            <a:pPr lvl="1" eaLnBrk="1" hangingPunct="1">
              <a:defRPr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Ricapitolando…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 3 cardini del luteranesimo: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2125663" y="3184525"/>
            <a:ext cx="6334125" cy="26241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000" b="1" i="1">
                <a:solidFill>
                  <a:schemeClr val="bg1"/>
                </a:solidFill>
              </a:rPr>
              <a:t>Giustificazione per fede</a:t>
            </a:r>
            <a:r>
              <a:rPr lang="it-IT" b="1">
                <a:solidFill>
                  <a:schemeClr val="bg1"/>
                </a:solidFill>
              </a:rPr>
              <a:t/>
            </a:r>
            <a:br>
              <a:rPr lang="it-IT" b="1">
                <a:solidFill>
                  <a:schemeClr val="bg1"/>
                </a:solidFill>
              </a:rPr>
            </a:br>
            <a:r>
              <a:rPr lang="it-IT">
                <a:solidFill>
                  <a:schemeClr val="bg1"/>
                </a:solidFill>
              </a:rPr>
              <a:t> la salvezza si ottiene direttamente dalla grazia divina e non attraverso le opere guidate dalla Chiesa. Non ci si salva per i propri meriti. Solo Dio può salvare. Di questa salvezza l’uomo non può essere certo finché non muore. In attesa di saperlo deve avere la fede. </a:t>
            </a:r>
            <a:r>
              <a:rPr lang="it-IT" b="1">
                <a:solidFill>
                  <a:schemeClr val="bg1"/>
                </a:solidFill>
              </a:rPr>
              <a:t>Conseguenza pratica</a:t>
            </a:r>
            <a:r>
              <a:rPr lang="it-IT">
                <a:solidFill>
                  <a:schemeClr val="bg1"/>
                </a:solidFill>
              </a:rPr>
              <a:t>: forte individualismo, rifiuto dei sacramenti, del concetto di «opere buone», separazione di civile da religioso (di Stato da Chiesa)... 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827088" y="3087688"/>
            <a:ext cx="7921625" cy="2146300"/>
          </a:xfrm>
          <a:prstGeom prst="foldedCorner">
            <a:avLst>
              <a:gd name="adj" fmla="val 11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1" i="1">
                <a:solidFill>
                  <a:schemeClr val="hlink"/>
                </a:solidFill>
              </a:rPr>
              <a:t>Libero esame delle Scritture</a:t>
            </a:r>
            <a:r>
              <a:rPr lang="it-IT" sz="2000">
                <a:solidFill>
                  <a:schemeClr val="hlink"/>
                </a:solidFill>
              </a:rPr>
              <a:t/>
            </a:r>
            <a:br>
              <a:rPr lang="it-IT" sz="2000">
                <a:solidFill>
                  <a:schemeClr val="hlink"/>
                </a:solidFill>
              </a:rPr>
            </a:br>
            <a:r>
              <a:rPr lang="it-IT" sz="2000">
                <a:solidFill>
                  <a:schemeClr val="hlink"/>
                </a:solidFill>
              </a:rPr>
              <a:t> contro l’interpretazione ufficiale, dogmatica, canonica, della Chiesa. </a:t>
            </a:r>
            <a:r>
              <a:rPr lang="it-IT" sz="2000" b="1">
                <a:solidFill>
                  <a:schemeClr val="hlink"/>
                </a:solidFill>
              </a:rPr>
              <a:t>Conseguenza pratica</a:t>
            </a:r>
            <a:r>
              <a:rPr lang="it-IT" sz="2000">
                <a:solidFill>
                  <a:schemeClr val="hlink"/>
                </a:solidFill>
              </a:rPr>
              <a:t>: forte intellettualismo, nascita di molte comunità nell’ambito delle confessioni protestanti, rifiuto quasi totale della tradizione ecclesiastica cattolica, subordinazione dei sacramenti/riti/culto alla Bibbia...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1763713" y="3068638"/>
            <a:ext cx="6264275" cy="1865312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400" b="1" i="1"/>
              <a:t>Sacerdozio universale dei credenti</a:t>
            </a:r>
            <a:r>
              <a:rPr lang="it-IT" sz="2400" b="1"/>
              <a:t>:</a:t>
            </a:r>
            <a:r>
              <a:rPr lang="it-IT" sz="2000"/>
              <a:t> contro le divisioni gerarchiche fra clero e laici. Conseguenza pratica: fine della struttura tradizionale della Chiesa, fine del monachesimo, sviluppo delle piccole comunità religiose...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4" grpId="1" animBg="1"/>
      <p:bldP spid="35845" grpId="0" animBg="1"/>
      <p:bldP spid="35845" grpId="1" animBg="1"/>
      <p:bldP spid="35846" grpId="0" animBg="1"/>
      <p:bldP spid="358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smtClean="0"/>
              <a:t>Conseguenze del luteranesimo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Molti principi tedeschi, come l’Elettore di Sassonia, seguirono Lutero per:</a:t>
            </a:r>
          </a:p>
          <a:p>
            <a:pPr lvl="1" eaLnBrk="1" hangingPunct="1">
              <a:defRPr/>
            </a:pPr>
            <a:r>
              <a:rPr lang="it-IT" sz="2400" smtClean="0"/>
              <a:t>Non dover più dare soldi al papa</a:t>
            </a:r>
          </a:p>
          <a:p>
            <a:pPr lvl="1" eaLnBrk="1" hangingPunct="1">
              <a:defRPr/>
            </a:pPr>
            <a:r>
              <a:rPr lang="it-IT" sz="2400" smtClean="0"/>
              <a:t>Ribellarsi all’Imperatore (che era cattolico)</a:t>
            </a:r>
          </a:p>
          <a:p>
            <a:pPr lvl="1" eaLnBrk="1" hangingPunct="1">
              <a:defRPr/>
            </a:pPr>
            <a:r>
              <a:rPr lang="it-IT" sz="2400" smtClean="0"/>
              <a:t>Invidia della ricchezza della chiesa cattolica tedesca</a:t>
            </a:r>
          </a:p>
          <a:p>
            <a:pPr lvl="1" eaLnBrk="1" hangingPunct="1">
              <a:defRPr/>
            </a:pPr>
            <a:r>
              <a:rPr lang="it-IT" sz="2400" smtClean="0"/>
              <a:t>Impedire che le ricchezze dei loro sudditi andassero a Roma</a:t>
            </a:r>
          </a:p>
          <a:p>
            <a:pPr eaLnBrk="1" hangingPunct="1">
              <a:defRPr/>
            </a:pPr>
            <a:r>
              <a:rPr lang="it-IT" sz="2800" smtClean="0"/>
              <a:t>Quando nel 1521 l’Imperatore Carlo V decise di far arrestare Lutero per eresia loro lo impedirono e lo protessero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Nasce il termine “Protestantesimo”</a:t>
            </a:r>
            <a:endParaRPr lang="fr-FR" smtClean="0"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1529 Carlo V impone la cancellazione della Riforma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I prìncipi luterani uniti “protestarono” contro questa decisione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Da qui si chiamarono protestanti coloro che aderivano alla riforma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I contrasti col papa si trasformarono in una lunga guerra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pace di Augusta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La guerra parve concludersi nel 1555 con la pace di Augusta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Vi si affermò il principio per cui i sudditi dei principi tedeschi avrebbero dovuto adottare il credo dei propri sovrani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I quali erano liberi di scegliere la religione che volevano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Da ora in poi + fedi possono convivere nello stesso stato.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Il mondo protestante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 espanse molto grazie alla diffusione della stampa e per motivi politici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La Riforma prese anche altre vie simili come il Calvinismo (rigore morale) e l’Anglicanesimo (+ simile al cattolicesimo)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E con Erasmo da Rotterdam che non credeva nella predestinazione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Confronto fra riformatori</a:t>
            </a:r>
            <a:endParaRPr lang="fr-FR" smtClean="0">
              <a:effectLst/>
            </a:endParaRPr>
          </a:p>
        </p:txBody>
      </p:sp>
      <p:graphicFrame>
        <p:nvGraphicFramePr>
          <p:cNvPr id="112733" name="Group 93"/>
          <p:cNvGraphicFramePr>
            <a:graphicFrameLocks noGrp="1"/>
          </p:cNvGraphicFramePr>
          <p:nvPr/>
        </p:nvGraphicFramePr>
        <p:xfrm>
          <a:off x="1066800" y="1628775"/>
          <a:ext cx="7543800" cy="5113340"/>
        </p:xfrm>
        <a:graphic>
          <a:graphicData uri="http://schemas.openxmlformats.org/drawingml/2006/table">
            <a:tbl>
              <a:tblPr/>
              <a:tblGrid>
                <a:gridCol w="2497138"/>
                <a:gridCol w="1439862"/>
                <a:gridCol w="1944688"/>
                <a:gridCol w="166211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Lutero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Calvino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Erasmo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Libero Arbitrio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Predestinazione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Vendita indulgenze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Rottura con Roma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Libera interpretazione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Svalutazione delle opere umane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Salvezza solo per fede</a:t>
                      </a:r>
                      <a:r>
                        <a:rPr kumimoji="0" lang="fr-FR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Sacramenti</a:t>
                      </a:r>
                      <a:r>
                        <a:rPr kumimoji="0" lang="fr-F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BATTESIMO</a:t>
                      </a:r>
                      <a:endParaRPr kumimoji="0" lang="it-IT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COMUNIONE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SI’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 protestanti in Francia</a:t>
            </a:r>
            <a:endParaRPr lang="fr-FR" smtClean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000" b="1" smtClean="0"/>
              <a:t>La forma che si diffuse maggiormente fu il calvinismo che nel 1561 aveva oltre 2000 chiese in F. (gli Ugonotti) </a:t>
            </a:r>
          </a:p>
          <a:p>
            <a:pPr>
              <a:defRPr/>
            </a:pPr>
            <a:r>
              <a:rPr lang="it-IT" sz="2000" b="1" smtClean="0"/>
              <a:t>1562 editto di Caterina de'Medici che dava libertà di culto , ma iniziò (per motivi politici) una guerra di religione lunga oltre trenta anni (Massacro di S.Bartolomeo nel 1572: 20.000 uccisi a sangue freddo)</a:t>
            </a:r>
          </a:p>
          <a:p>
            <a:pPr>
              <a:defRPr/>
            </a:pPr>
            <a:r>
              <a:rPr lang="it-IT" sz="2000" b="1" smtClean="0"/>
              <a:t>8 guerre di religione tra i Guisa cattolici e  i Borbone Ugonotti, fino a Enrico IV di Borbone che divenuto re si converte al cattolicesimo</a:t>
            </a:r>
          </a:p>
          <a:p>
            <a:pPr>
              <a:defRPr/>
            </a:pPr>
            <a:r>
              <a:rPr lang="it-IT" sz="2000" b="1" smtClean="0"/>
              <a:t>nel 1598 fa l'Editto di Nantes: libertà di culto agli Ugonotti in tutta la Francia, eccetto Parigi.</a:t>
            </a:r>
            <a:endParaRPr lang="fr-FR" sz="2000" b="1" smtClean="0"/>
          </a:p>
          <a:p>
            <a:pPr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/>
          <a:srcRect l="20464" t="12254"/>
          <a:stretch>
            <a:fillRect/>
          </a:stretch>
        </p:blipFill>
        <p:spPr bwMode="auto">
          <a:xfrm>
            <a:off x="1403350" y="692150"/>
            <a:ext cx="6769100" cy="615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/>
              <a:t>Diffusione del Protestantesimo</a:t>
            </a:r>
            <a:endParaRPr lang="fr-FR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cause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Corruzione della Chiesa di Roma</a:t>
            </a:r>
          </a:p>
          <a:p>
            <a:pPr eaLnBrk="1" hangingPunct="1">
              <a:defRPr/>
            </a:pPr>
            <a:r>
              <a:rPr lang="it-IT" smtClean="0"/>
              <a:t>Nepotismo</a:t>
            </a:r>
          </a:p>
          <a:p>
            <a:pPr eaLnBrk="1" hangingPunct="1">
              <a:defRPr/>
            </a:pPr>
            <a:r>
              <a:rPr lang="it-IT" smtClean="0"/>
              <a:t>Vendita delle Indulgenze</a:t>
            </a:r>
          </a:p>
          <a:p>
            <a:pPr eaLnBrk="1" hangingPunct="1">
              <a:defRPr/>
            </a:pPr>
            <a:r>
              <a:rPr lang="it-IT" smtClean="0"/>
              <a:t>Costi enormi della chiesa di Roma</a:t>
            </a:r>
          </a:p>
          <a:p>
            <a:pPr eaLnBrk="1" hangingPunct="1">
              <a:defRPr/>
            </a:pPr>
            <a:r>
              <a:rPr lang="it-IT" smtClean="0"/>
              <a:t>Basilica di San Pietro</a:t>
            </a:r>
          </a:p>
          <a:p>
            <a:pPr eaLnBrk="1" hangingPunct="1">
              <a:defRPr/>
            </a:pPr>
            <a:r>
              <a:rPr lang="it-IT" smtClean="0"/>
              <a:t>Distacco dalle altre chiese europee</a:t>
            </a:r>
          </a:p>
          <a:p>
            <a:pPr eaLnBrk="1" hangingPunct="1">
              <a:defRPr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z="4000" smtClean="0">
                <a:effectLst/>
              </a:rPr>
              <a:t>Conseguenze della Riforma nel mondo protestante</a:t>
            </a:r>
            <a:endParaRPr lang="fr-FR" sz="4000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Si perde il concetto di autorità centrale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Ogni credente stabilisce un patto diretto con Dio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La fede diventa un fatto privato e non dipende da imposizioni dall’alto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Nasce il concetto di libertà di coscienza</a:t>
            </a:r>
          </a:p>
          <a:p>
            <a:pPr>
              <a:lnSpc>
                <a:spcPct val="90000"/>
              </a:lnSpc>
            </a:pPr>
            <a:r>
              <a:rPr lang="it-IT" smtClean="0">
                <a:effectLst/>
              </a:rPr>
              <a:t>Nasce il concetto di tolleranza legato all’accettazione di diversi … di vista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La reazione della Chiesa</a:t>
            </a:r>
            <a:endParaRPr lang="fr-FR" smtClean="0">
              <a:effectLst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La reazione cattolica fu immediata e si concretizzò col Concilio di Trento (1545-1563) per riaffermare la centralità del Papa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Nasce la Controriforma</a:t>
            </a:r>
            <a:endParaRPr lang="fr-FR" sz="2800" smtClean="0">
              <a:effectLst/>
            </a:endParaRPr>
          </a:p>
        </p:txBody>
      </p:sp>
      <p:pic>
        <p:nvPicPr>
          <p:cNvPr id="32772" name="Picture 5" descr="concilio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14900" y="2333625"/>
            <a:ext cx="4121150" cy="3090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Il Concilio di Trento</a:t>
            </a:r>
            <a:endParaRPr lang="fr-FR" smtClean="0">
              <a:effectLst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Dialogo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Ordine dei Teatini che fanno voto di povertà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Nomina di Cardinali del rinnovamento</a:t>
            </a:r>
          </a:p>
          <a:p>
            <a:pPr lvl="1"/>
            <a:r>
              <a:rPr lang="it-IT" altLang="zh-CN" smtClean="0">
                <a:effectLst/>
                <a:ea typeface="宋体" charset="-122"/>
              </a:rPr>
              <a:t>Il Papa invita i Luterani in Concilio</a:t>
            </a:r>
          </a:p>
          <a:p>
            <a:pPr lvl="1"/>
            <a:endParaRPr lang="fr-FR" smtClean="0">
              <a:effectLst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Rottura</a:t>
            </a:r>
          </a:p>
          <a:p>
            <a:pPr lvl="1"/>
            <a:r>
              <a:rPr lang="it-IT" smtClean="0">
                <a:effectLst/>
              </a:rPr>
              <a:t>Lotta contro le eresie</a:t>
            </a:r>
          </a:p>
          <a:p>
            <a:pPr lvl="1"/>
            <a:r>
              <a:rPr lang="it-IT" smtClean="0">
                <a:effectLst/>
              </a:rPr>
              <a:t>Tribunale dell’Inquisizione</a:t>
            </a:r>
          </a:p>
          <a:p>
            <a:pPr lvl="1"/>
            <a:r>
              <a:rPr lang="it-IT" smtClean="0">
                <a:effectLst/>
              </a:rPr>
              <a:t>Eretici i cattolici che patteggiano con i protestanti</a:t>
            </a:r>
          </a:p>
          <a:p>
            <a:pPr lvl="1"/>
            <a:r>
              <a:rPr lang="it-IT" smtClean="0">
                <a:effectLst/>
              </a:rPr>
              <a:t>Indice dei libri proibiti</a:t>
            </a:r>
            <a:endParaRPr lang="fr-FR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In sintesi il Concilio…</a:t>
            </a:r>
            <a:endParaRPr lang="fr-FR" smtClean="0">
              <a:effectLst/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3492500" y="1989138"/>
            <a:ext cx="3743325" cy="1295400"/>
          </a:xfrm>
          <a:prstGeom prst="downArrowCallout">
            <a:avLst>
              <a:gd name="adj1" fmla="val 72243"/>
              <a:gd name="adj2" fmla="val 7224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4400"/>
              <a:t>Ristabilì</a:t>
            </a:r>
            <a:endParaRPr lang="fr-FR" sz="4400"/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2484438" y="3357563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Il Libero arbitrio</a:t>
            </a:r>
            <a:endParaRPr lang="fr-FR"/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4284663" y="4076700"/>
            <a:ext cx="2159000" cy="1008063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Tutti i sacramenti</a:t>
            </a:r>
            <a:endParaRPr lang="fr-FR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6156325" y="3357563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L’autorità del Papa</a:t>
            </a:r>
            <a:endParaRPr lang="fr-FR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6300788" y="4652963"/>
            <a:ext cx="23749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Riscrisse il Catechismo</a:t>
            </a:r>
            <a:endParaRPr lang="fr-FR"/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4427538" y="5373688"/>
            <a:ext cx="2159000" cy="1008062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No all’interpretazione delle Scritture</a:t>
            </a:r>
            <a:endParaRPr lang="fr-FR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2268538" y="4724400"/>
            <a:ext cx="1871662" cy="1728788"/>
          </a:xfrm>
          <a:prstGeom prst="leftArrowCallout">
            <a:avLst>
              <a:gd name="adj1" fmla="val 25000"/>
              <a:gd name="adj2" fmla="val 25000"/>
              <a:gd name="adj3" fmla="val 18044"/>
              <a:gd name="adj4" fmla="val 6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/>
              <a:t>Severità e censura</a:t>
            </a:r>
            <a:endParaRPr lang="fr-FR"/>
          </a:p>
        </p:txBody>
      </p:sp>
      <p:sp>
        <p:nvSpPr>
          <p:cNvPr id="95243" name="AutoShape 11"/>
          <p:cNvSpPr>
            <a:spLocks noChangeArrowheads="1"/>
          </p:cNvSpPr>
          <p:nvPr/>
        </p:nvSpPr>
        <p:spPr bwMode="auto">
          <a:xfrm>
            <a:off x="0" y="3284538"/>
            <a:ext cx="2411413" cy="3573462"/>
          </a:xfrm>
          <a:prstGeom prst="vertic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it-IT">
                <a:solidFill>
                  <a:schemeClr val="bg1"/>
                </a:solidFill>
              </a:rPr>
              <a:t>1.Fece i Seminari</a:t>
            </a:r>
          </a:p>
          <a:p>
            <a:pPr algn="ctr"/>
            <a:r>
              <a:rPr lang="it-IT"/>
              <a:t>2.Vietò il matrimonio dei preti</a:t>
            </a:r>
          </a:p>
          <a:p>
            <a:pPr algn="ctr"/>
            <a:r>
              <a:rPr lang="it-IT">
                <a:solidFill>
                  <a:schemeClr val="bg1"/>
                </a:solidFill>
              </a:rPr>
              <a:t>3.Potenziò l’Inquisizione</a:t>
            </a:r>
          </a:p>
          <a:p>
            <a:pPr algn="ctr"/>
            <a:r>
              <a:rPr lang="it-IT"/>
              <a:t>4.Fece l’indice dei libri proibiti</a:t>
            </a:r>
            <a:endParaRPr lang="fr-FR"/>
          </a:p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Conseguenze nel mondo cattolico</a:t>
            </a:r>
            <a:endParaRPr lang="fr-FR" smtClean="0"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Importanti soprattutto sull’educazione, l’Arte e il concetto di autorità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Si fondò l’ordine dei Gesuiti per l’educazione e l’evangelizzazione dei giovani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Si generò un clima di fanatismo religioso e di intolleranza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Caccia alle streghe e guerre di religione</a:t>
            </a:r>
          </a:p>
          <a:p>
            <a:pPr>
              <a:lnSpc>
                <a:spcPct val="90000"/>
              </a:lnSpc>
            </a:pPr>
            <a:r>
              <a:rPr lang="it-IT" sz="2800" smtClean="0">
                <a:effectLst/>
              </a:rPr>
              <a:t>65.000 persone condannate a morte per stregoneria tra il 1560 e il 1660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smtClean="0">
                <a:effectLst/>
              </a:rPr>
              <a:t>L’Arte</a:t>
            </a:r>
            <a:endParaRPr lang="fr-FR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2843213" cy="4464050"/>
          </a:xfrm>
          <a:noFill/>
        </p:spPr>
        <p:txBody>
          <a:bodyPr/>
          <a:lstStyle/>
          <a:p>
            <a:r>
              <a:rPr lang="it-IT" sz="2800" smtClean="0">
                <a:effectLst/>
              </a:rPr>
              <a:t>Si impose un’arte sacra + semplice, popolare e comprensibile da tutti, capace però di stupire il popolo: nasce così il Barocco</a:t>
            </a:r>
            <a:endParaRPr lang="fr-FR" sz="2800" smtClean="0">
              <a:effectLst/>
            </a:endParaRPr>
          </a:p>
        </p:txBody>
      </p:sp>
      <p:sp>
        <p:nvSpPr>
          <p:cNvPr id="36868" name="Rectangle 5"/>
          <p:cNvSpPr>
            <a:spLocks noGrp="1" noChangeArrowheads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endParaRPr lang="fr-FR" sz="2800" smtClean="0">
              <a:effectLst/>
            </a:endParaRPr>
          </a:p>
        </p:txBody>
      </p:sp>
      <p:pic>
        <p:nvPicPr>
          <p:cNvPr id="36869" name="Picture 4" descr="vor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619250"/>
            <a:ext cx="6048375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 descr="AssunzioneCarrac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3675" y="771525"/>
            <a:ext cx="367665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9" name="Picture 5" descr="67_img_b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60350"/>
            <a:ext cx="37592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0" name="Picture 6" descr="359_img_bi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260350"/>
            <a:ext cx="381635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0" y="1989138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8900">
                <a:latin typeface="Castellar" pitchFamily="18" charset="0"/>
              </a:rPr>
              <a:t>Fine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Niccolò V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1200"/>
            <a:ext cx="4151312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Fece il grande Giubileo del 1450</a:t>
            </a:r>
          </a:p>
          <a:p>
            <a:pPr eaLnBrk="1" hangingPunct="1">
              <a:defRPr/>
            </a:pPr>
            <a:r>
              <a:rPr lang="it-IT" sz="2400" smtClean="0"/>
              <a:t>Più politico che religioso esortò invano i principi a soccorrere Bisanzio</a:t>
            </a:r>
          </a:p>
          <a:p>
            <a:pPr eaLnBrk="1" hangingPunct="1">
              <a:defRPr/>
            </a:pPr>
            <a:r>
              <a:rPr lang="it-IT" sz="2400" smtClean="0"/>
              <a:t>Favorì la pacificazione fra gli stati italiani a Lodi</a:t>
            </a:r>
          </a:p>
          <a:p>
            <a:pPr eaLnBrk="1" hangingPunct="1">
              <a:defRPr/>
            </a:pPr>
            <a:r>
              <a:rPr lang="it-IT" sz="2400" smtClean="0"/>
              <a:t>Umanista, diede inizio al mecenatismo papale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fr-FR" sz="2400" smtClean="0"/>
          </a:p>
        </p:txBody>
      </p:sp>
      <p:pic>
        <p:nvPicPr>
          <p:cNvPr id="39941" name="Picture 11" descr="niccolo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989138"/>
            <a:ext cx="39624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Pio II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422275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Ambizioso, colto, raffinato e diplomatico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2 figli illegittimi ma poi si rivede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Amante della cultura più che della dottrina cattolica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Fonda Pienza secondo i nuovi criteri urbanistici dell’umanesimo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Tenne rapporti epistolari con Dracula” e Maometto II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r-FR" sz="2400" smtClean="0"/>
          </a:p>
        </p:txBody>
      </p:sp>
      <p:pic>
        <p:nvPicPr>
          <p:cNvPr id="40965" name="Picture 7" descr="pio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8413" y="1989138"/>
            <a:ext cx="32448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237288"/>
            <a:ext cx="827087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1128713"/>
            <a:ext cx="8894763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400">
                <a:solidFill>
                  <a:srgbClr val="00FF00"/>
                </a:solidFill>
              </a:rPr>
              <a:t>NICCOLO' V</a:t>
            </a:r>
            <a:r>
              <a:rPr lang="it-IT" sz="2000"/>
              <a:t>, </a:t>
            </a:r>
            <a:r>
              <a:rPr lang="it-IT" sz="2000">
                <a:hlinkClick r:id="rId3" action="ppaction://hlinksldjump"/>
              </a:rPr>
              <a:t>Tommaso Parentucelli</a:t>
            </a:r>
            <a:r>
              <a:rPr lang="it-IT" sz="2000"/>
              <a:t>, di Sarzana (1447-1455)</a:t>
            </a:r>
            <a:br>
              <a:rPr lang="it-IT" sz="2000"/>
            </a:br>
            <a:r>
              <a:rPr lang="it-IT" sz="2000"/>
              <a:t>CALLISTO III, Alonso de Borja, spagnolo (1455-1458)</a:t>
            </a:r>
            <a:br>
              <a:rPr lang="it-IT" sz="2000"/>
            </a:br>
            <a:r>
              <a:rPr lang="it-IT" sz="2400">
                <a:solidFill>
                  <a:srgbClr val="00FF00"/>
                </a:solidFill>
              </a:rPr>
              <a:t>PIO II</a:t>
            </a:r>
            <a:r>
              <a:rPr lang="it-IT" sz="2000"/>
              <a:t>, </a:t>
            </a:r>
            <a:r>
              <a:rPr lang="it-IT" sz="2000">
                <a:hlinkClick r:id="rId4" action="ppaction://hlinksldjump"/>
              </a:rPr>
              <a:t>Enea Silvio Piccolomini</a:t>
            </a:r>
            <a:r>
              <a:rPr lang="it-IT" sz="2000"/>
              <a:t>, di Siena (1458-1464)</a:t>
            </a:r>
            <a:br>
              <a:rPr lang="it-IT" sz="2000"/>
            </a:br>
            <a:r>
              <a:rPr lang="it-IT" sz="2000"/>
              <a:t>PAOLO II, Pietro Barbo, di Venezia (1464-1471)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SISTO IV</a:t>
            </a:r>
            <a:r>
              <a:rPr lang="it-IT" sz="2000"/>
              <a:t>, </a:t>
            </a:r>
            <a:r>
              <a:rPr lang="it-IT" sz="2000">
                <a:hlinkClick r:id="rId5" action="ppaction://hlinksldjump"/>
              </a:rPr>
              <a:t>Francesco della Rovere</a:t>
            </a:r>
            <a:r>
              <a:rPr lang="it-IT" sz="2000"/>
              <a:t>, di Savona (1471-1484)</a:t>
            </a:r>
            <a:br>
              <a:rPr lang="it-IT" sz="2000"/>
            </a:br>
            <a:r>
              <a:rPr lang="it-IT" sz="2000"/>
              <a:t>INNOCENZO VIII, G. B. Cibo, genovese (1484-1492)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ALESSANDRO VI</a:t>
            </a:r>
            <a:r>
              <a:rPr lang="it-IT" sz="2000"/>
              <a:t>, </a:t>
            </a:r>
            <a:r>
              <a:rPr lang="it-IT" sz="2000">
                <a:hlinkClick r:id="rId6" action="ppaction://hlinksldjump"/>
              </a:rPr>
              <a:t>Rodrigo de Borja</a:t>
            </a:r>
            <a:r>
              <a:rPr lang="it-IT" sz="2000"/>
              <a:t>, spagnolo (1492-1503)</a:t>
            </a:r>
            <a:br>
              <a:rPr lang="it-IT" sz="2000"/>
            </a:br>
            <a:r>
              <a:rPr lang="it-IT" sz="2000"/>
              <a:t>PIO III, Francesco Todeschini-Piccolomini, di Siena (1503)</a:t>
            </a:r>
            <a:br>
              <a:rPr lang="it-IT" sz="2000"/>
            </a:br>
            <a:r>
              <a:rPr lang="it-IT" sz="2000"/>
              <a:t>GIULIO II, Giuliano della Rovere, di Savona (1503-1513)</a:t>
            </a:r>
            <a:br>
              <a:rPr lang="it-IT" sz="2000"/>
            </a:br>
            <a:r>
              <a:rPr lang="it-IT" sz="2400">
                <a:solidFill>
                  <a:srgbClr val="FF0000"/>
                </a:solidFill>
              </a:rPr>
              <a:t>LEONE X</a:t>
            </a:r>
            <a:r>
              <a:rPr lang="it-IT" sz="2000"/>
              <a:t>, </a:t>
            </a:r>
            <a:r>
              <a:rPr lang="it-IT" sz="2000">
                <a:hlinkClick r:id="rId7" action="ppaction://hlinksldjump"/>
              </a:rPr>
              <a:t>Giovanni de' Medici</a:t>
            </a:r>
            <a:r>
              <a:rPr lang="it-IT" sz="2000"/>
              <a:t>, di Firenze  (1513-1521)</a:t>
            </a:r>
            <a:br>
              <a:rPr lang="it-IT" sz="2000"/>
            </a:br>
            <a:r>
              <a:rPr lang="it-IT" sz="2000"/>
              <a:t>ADRIANO VI, Adriano Florenz di Utrecht, Olanda(1522-1523)</a:t>
            </a:r>
            <a:br>
              <a:rPr lang="it-IT" sz="2000"/>
            </a:br>
            <a:r>
              <a:rPr lang="it-IT" sz="2000"/>
              <a:t>CLEMENTE VII, Giulio de' Medici, di Firenze (1523-1534)</a:t>
            </a:r>
            <a:br>
              <a:rPr lang="it-IT" sz="2000"/>
            </a:br>
            <a:r>
              <a:rPr lang="it-IT" sz="2000"/>
              <a:t>PAOLO III, Alessandro Farnese, romano  (1534-1549)</a:t>
            </a:r>
            <a:br>
              <a:rPr lang="it-IT" sz="2000"/>
            </a:br>
            <a:r>
              <a:rPr lang="it-IT" sz="2000"/>
              <a:t>GIULIO III, Giovan Maria Ciocchi, romano  (1550-1555)</a:t>
            </a:r>
            <a:br>
              <a:rPr lang="it-IT" sz="2000"/>
            </a:br>
            <a:r>
              <a:rPr lang="it-IT" sz="2000"/>
              <a:t>MARCELLO II, Marcello Cervini, di Montepulciano (1555)</a:t>
            </a:r>
            <a:br>
              <a:rPr lang="it-IT" sz="2000"/>
            </a:br>
            <a:r>
              <a:rPr lang="it-IT" sz="2000"/>
              <a:t>PAOLO IV, Gian Pietro Carafa, di Napoli (1555-1559)</a:t>
            </a:r>
            <a:br>
              <a:rPr lang="it-IT" sz="2000"/>
            </a:br>
            <a:r>
              <a:rPr lang="it-IT" sz="2000"/>
              <a:t>PIO IV, Giovan Angelo de' Medici, di Milano (1560-1565)</a:t>
            </a:r>
            <a:br>
              <a:rPr lang="it-IT" sz="2000"/>
            </a:br>
            <a:endParaRPr lang="it-IT" sz="20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I Papi del periodo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Leone X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Figlio di Lorenzo il Magnifico</a:t>
            </a:r>
          </a:p>
          <a:p>
            <a:pPr eaLnBrk="1" hangingPunct="1">
              <a:defRPr/>
            </a:pPr>
            <a:r>
              <a:rPr lang="it-IT" sz="2800" smtClean="0"/>
              <a:t>Cardinale a 13 anni</a:t>
            </a:r>
          </a:p>
          <a:p>
            <a:pPr eaLnBrk="1" hangingPunct="1">
              <a:defRPr/>
            </a:pPr>
            <a:r>
              <a:rPr lang="it-IT" sz="2800" smtClean="0"/>
              <a:t>Famoso per il tariffario delle indulgenze</a:t>
            </a:r>
          </a:p>
          <a:p>
            <a:pPr eaLnBrk="1" hangingPunct="1">
              <a:defRPr/>
            </a:pPr>
            <a:r>
              <a:rPr lang="it-IT" sz="2800" smtClean="0"/>
              <a:t>Apogeo del Rinascimento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fr-FR" sz="2800" smtClean="0"/>
          </a:p>
        </p:txBody>
      </p:sp>
      <p:pic>
        <p:nvPicPr>
          <p:cNvPr id="41989" name="Picture 7" descr="leone_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060575"/>
            <a:ext cx="38004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991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3860800"/>
            <a:ext cx="576262" cy="5048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252413" y="1611313"/>
            <a:ext cx="8891587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2000"/>
              <a:t>Un ecclesiastico che incorresse in peccato carnale, sia con suore, sia con cugine, nipoti o figliocce, sia, infine, con un'altra qualsiasi donna, sarà assolto, mediante il pagamento di 67 libbre, 12 soldi. </a:t>
            </a:r>
          </a:p>
          <a:p>
            <a:pPr algn="ctr">
              <a:tabLst>
                <a:tab pos="457200" algn="l"/>
              </a:tabLst>
            </a:pPr>
            <a:endParaRPr lang="it-IT" sz="2000"/>
          </a:p>
          <a:p>
            <a:pPr algn="ctr">
              <a:tabLst>
                <a:tab pos="457200" algn="l"/>
              </a:tabLst>
            </a:pPr>
            <a:r>
              <a:rPr lang="it-IT" sz="2000"/>
              <a:t>Se l'ecclesiastico, oltre al peccato di fornicazione chiedesse d'essere assolto dal peccato contro natura o di bestialità, dovrà pagare 219 libbre, 15 soldi. Ma se avesse commesso peccato contro natura con bambini o bestie e non con una donna, pagherà solamente 131 libbre, 15 soldi. </a:t>
            </a:r>
          </a:p>
          <a:p>
            <a:pPr algn="ctr">
              <a:tabLst>
                <a:tab pos="457200" algn="l"/>
              </a:tabLst>
            </a:pPr>
            <a:endParaRPr lang="it-IT" sz="2000"/>
          </a:p>
          <a:p>
            <a:pPr algn="ctr">
              <a:tabLst>
                <a:tab pos="457200" algn="l"/>
              </a:tabLst>
            </a:pPr>
            <a:r>
              <a:rPr lang="it-IT" sz="2000"/>
              <a:t>Il sacerdote che deflorasse una vergine, pagherà 2 libbre, 8 soldi.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La religiosa che ambisse la dignità di abbadessa dopo essersi data a uno o più uomini simultaneamente o successivamente, all'interno o fuori del convento, pagherà 131 libbre, 15 soldi.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I sacerdoti che volessero vivere in concubinato con i loro parenti, pagheranno 76 libbre, 1 soldo. </a:t>
            </a:r>
          </a:p>
          <a:p>
            <a:pPr algn="ctr">
              <a:tabLst>
                <a:tab pos="457200" algn="l"/>
              </a:tabLst>
            </a:pPr>
            <a:r>
              <a:rPr lang="it-IT" sz="2000"/>
              <a:t>Per ogni peccato di lussuria commesso da un laico, l'assoluzione costerà 27 libbre, 1 soldo; per gli incesti si aggiungerà a coscienza 4 libbre.</a:t>
            </a:r>
            <a:r>
              <a:rPr lang="it-IT"/>
              <a:t> 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077200" cy="14319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smtClean="0"/>
              <a:t>La «Taxa Camarae» di papa Leone X, uno dei punti più alti della corruzione umana</a:t>
            </a:r>
            <a:r>
              <a:rPr lang="it-IT" sz="4000" smtClean="0"/>
              <a:t> </a:t>
            </a:r>
          </a:p>
        </p:txBody>
      </p:sp>
      <p:sp>
        <p:nvSpPr>
          <p:cNvPr id="43012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Alessandro VI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r-FR" sz="24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3979863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Nipote del papa Callisto III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Ebbe almeno una decina di figli certi e numerose amanti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Savonarola lo attacca come esempio di corruzione e malcostume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Lui lo fa torturare e bruciare in piazza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/>
              <a:t>Famoso per il trattato di Tordesillas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smtClean="0"/>
          </a:p>
        </p:txBody>
      </p:sp>
      <p:sp>
        <p:nvSpPr>
          <p:cNvPr id="44037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453313" y="6237288"/>
            <a:ext cx="1222375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44038" name="Picture 7" descr="Alessandro V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989138"/>
            <a:ext cx="337026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Sisto IV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smtClean="0"/>
              <a:t>Amante delle Arti e delle Lettere</a:t>
            </a:r>
          </a:p>
          <a:p>
            <a:pPr eaLnBrk="1" hangingPunct="1">
              <a:defRPr/>
            </a:pPr>
            <a:r>
              <a:rPr lang="it-IT" sz="2800" smtClean="0"/>
              <a:t>Fece costruire la Cappella Sistina</a:t>
            </a:r>
          </a:p>
          <a:p>
            <a:pPr eaLnBrk="1" hangingPunct="1">
              <a:defRPr/>
            </a:pPr>
            <a:r>
              <a:rPr lang="it-IT" sz="2800" smtClean="0"/>
              <a:t>Era corrotto e si impegnò a creare nuovi principati da lasciare ai figli illegittimi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fr-FR" sz="2800" smtClean="0"/>
          </a:p>
        </p:txBody>
      </p:sp>
      <p:pic>
        <p:nvPicPr>
          <p:cNvPr id="45061" name="Picture 7" descr="sisto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133600"/>
            <a:ext cx="381635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AutoShape 8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300788" y="6237288"/>
            <a:ext cx="1223962" cy="62071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La vendita delle Indulgenze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Era la pratica più scandalosa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si diceva che Gesù e i santi avevano creato un grande tesoro di Indulgenze cui il papa e il clero potevano far accedere i fedeli, i quali per veder rimesse le loro pene erano disposti a pagare ingenti somme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Si poteva pagare per i vivi, ma anche per i morti , per abbreviare la permanenza in Purgatorio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Naturalmente la Chiesa incassava per sé tutti i soldi ricavati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smtClean="0">
                <a:solidFill>
                  <a:schemeClr val="hlink"/>
                </a:solidFill>
              </a:rPr>
              <a:t>“Quando il soldo tintinna nella cassa, l’anima del defunto in Paradiso passa”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8201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Un caso clamoroso avvenne nel 1515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Alberto Hohenzollern, che aveva già 2 importanti vescovadi aveva chiesto anche il vescovado + importante di Germania, quello di Magonza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Il cumulo di cariche era vietato, ma il papa Leone X fece capire che se si pagava era possibile chiudere un occhio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Alberto si fece prestare la somma richiesta dai Fugger e col Papa organizzò un bando di indulgenze in modo da rientrare dal prestito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smtClean="0"/>
              <a:t>Gli introiti delle offerte vennero spartite a metà: una parte per i Fugger, l'altra al papa per finire la basilica di S. Pietro.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 Wittenberg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Gli esattori papali arrivarono anche a Wittenberg</a:t>
            </a:r>
          </a:p>
          <a:p>
            <a:pPr eaLnBrk="1" hangingPunct="1">
              <a:defRPr/>
            </a:pPr>
            <a:r>
              <a:rPr lang="it-IT" smtClean="0"/>
              <a:t>Qui ad accoglierli c’era un monaco agostiniano che esortava i suoi fedeli a non pagare nulla</a:t>
            </a:r>
          </a:p>
          <a:p>
            <a:pPr eaLnBrk="1" hangingPunct="1">
              <a:defRPr/>
            </a:pPr>
            <a:r>
              <a:rPr lang="it-IT" smtClean="0"/>
              <a:t>Il suo nome era Martin Lutero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Martin Lutero 1483-1546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fr-FR" sz="2800" smtClean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Monaco e professore a Wittenberg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Ideatore del Protestantesimo luterano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/>
              <a:t>Unificatore della lingua tedesca moderna con la traduzione della Bibbia</a:t>
            </a:r>
          </a:p>
        </p:txBody>
      </p:sp>
      <p:pic>
        <p:nvPicPr>
          <p:cNvPr id="18437" name="Picture 7" descr="lute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989138"/>
            <a:ext cx="37973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 95 tesi di Wittenberg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297363" cy="4543425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smtClean="0"/>
              <a:t>Nel 1517 Lutero affisse sulla porta di una chiesa a Wittenberg (nella Turingia) 95 tesi contro la corruzione nella chiesa contro il commercio delle indulgenze </a:t>
            </a:r>
          </a:p>
          <a:p>
            <a:pPr eaLnBrk="1" hangingPunct="1">
              <a:defRPr/>
            </a:pPr>
            <a:r>
              <a:rPr lang="it-IT" sz="2400" smtClean="0"/>
              <a:t>Con questo atto spacca l’unità della Chiesa romana</a:t>
            </a:r>
          </a:p>
          <a:p>
            <a:pPr eaLnBrk="1" hangingPunct="1">
              <a:defRPr/>
            </a:pPr>
            <a:r>
              <a:rPr lang="it-IT" sz="2400" smtClean="0"/>
              <a:t>nega al Papa di concedere ciò che secondo L. solo Dio può concedere 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fr-FR" sz="2400" smtClean="0"/>
          </a:p>
        </p:txBody>
      </p:sp>
      <p:pic>
        <p:nvPicPr>
          <p:cNvPr id="19461" name="Picture 7" descr="95te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7988" y="1989138"/>
            <a:ext cx="3225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Alcune tesi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981200"/>
            <a:ext cx="8891587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000" b="1" smtClean="0"/>
              <a:t>43.</a:t>
            </a:r>
            <a:r>
              <a:rPr lang="it-IT" sz="2000" smtClean="0"/>
              <a:t> Si deve insegnare ai cristiani che è meglio dare a un povero o fare un prestito a un bisognoso che non acquistare indulgenze.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44.</a:t>
            </a:r>
            <a:r>
              <a:rPr lang="it-IT" sz="2000" smtClean="0"/>
              <a:t> Poiché la carità cresce con le opere di carità e fa l'uomo migliore, mentre con le indulgenze non diventa migliore ma solo più libero dalla pena.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45. </a:t>
            </a:r>
            <a:r>
              <a:rPr lang="it-IT" sz="2000" smtClean="0"/>
              <a:t>Occorre insegnare ai cristiani che chi vede un bisognoso e trascurandolo dà per le indulgenze si merita non l'indulgenza del papa ma l'indignazione di Dio.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46.</a:t>
            </a:r>
            <a:r>
              <a:rPr lang="it-IT" sz="2000" smtClean="0"/>
              <a:t> Si deve insegnare ai cristiani che se non abbondano i beni superflui, debbono tenere il necessario per la loro casa e non spenderlo per le indulgenze. </a:t>
            </a:r>
            <a:br>
              <a:rPr lang="it-IT" sz="2000" smtClean="0"/>
            </a:br>
            <a:r>
              <a:rPr lang="it-IT" sz="2000" smtClean="0"/>
              <a:t/>
            </a:r>
            <a:br>
              <a:rPr lang="it-IT" sz="2000" smtClean="0"/>
            </a:br>
            <a:r>
              <a:rPr lang="it-IT" sz="2000" b="1" smtClean="0"/>
              <a:t>47. </a:t>
            </a:r>
            <a:r>
              <a:rPr lang="it-IT" sz="2000" smtClean="0"/>
              <a:t>Si deve insegnare ai cristiani che l'acquisto delle indulgenze è libero e non di precetto.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ifless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1255</TotalTime>
  <Words>1593</Words>
  <Application>Microsoft PowerPoint</Application>
  <PresentationFormat>Presentazione su schermo (4:3)</PresentationFormat>
  <Paragraphs>214</Paragraphs>
  <Slides>33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0" baseType="lpstr">
      <vt:lpstr>Tahoma</vt:lpstr>
      <vt:lpstr>Arial</vt:lpstr>
      <vt:lpstr>Wingdings</vt:lpstr>
      <vt:lpstr>Lucida Console</vt:lpstr>
      <vt:lpstr>宋体</vt:lpstr>
      <vt:lpstr>Castellar</vt:lpstr>
      <vt:lpstr>Riflesso</vt:lpstr>
      <vt:lpstr>Diapositiva 1</vt:lpstr>
      <vt:lpstr>Le cause</vt:lpstr>
      <vt:lpstr>I Papi del periodo</vt:lpstr>
      <vt:lpstr>La vendita delle Indulgenze</vt:lpstr>
      <vt:lpstr>“Quando il soldo tintinna nella cassa, l’anima del defunto in Paradiso passa”</vt:lpstr>
      <vt:lpstr>A Wittenberg</vt:lpstr>
      <vt:lpstr>Martin Lutero 1483-1546</vt:lpstr>
      <vt:lpstr>Le 95 tesi di Wittenberg</vt:lpstr>
      <vt:lpstr>Alcune tesi</vt:lpstr>
      <vt:lpstr>La dottrina luterana</vt:lpstr>
      <vt:lpstr>La dottrina luterana 2</vt:lpstr>
      <vt:lpstr>Ricapitolando…</vt:lpstr>
      <vt:lpstr>Conseguenze del luteranesimo</vt:lpstr>
      <vt:lpstr>Nasce il termine “Protestantesimo”</vt:lpstr>
      <vt:lpstr>La pace di Augusta</vt:lpstr>
      <vt:lpstr>Il mondo protestante</vt:lpstr>
      <vt:lpstr>Confronto fra riformatori</vt:lpstr>
      <vt:lpstr>I protestanti in Francia</vt:lpstr>
      <vt:lpstr>Diapositiva 19</vt:lpstr>
      <vt:lpstr>Conseguenze della Riforma nel mondo protestante</vt:lpstr>
      <vt:lpstr>La reazione della Chiesa</vt:lpstr>
      <vt:lpstr>Il Concilio di Trento</vt:lpstr>
      <vt:lpstr>In sintesi il Concilio…</vt:lpstr>
      <vt:lpstr>Conseguenze nel mondo cattolico</vt:lpstr>
      <vt:lpstr>L’Arte</vt:lpstr>
      <vt:lpstr>Diapositiva 26</vt:lpstr>
      <vt:lpstr>Diapositiva 27</vt:lpstr>
      <vt:lpstr>Niccolò V</vt:lpstr>
      <vt:lpstr>Pio II</vt:lpstr>
      <vt:lpstr>Leone X</vt:lpstr>
      <vt:lpstr>La «Taxa Camarae» di papa Leone X, uno dei punti più alti della corruzione umana </vt:lpstr>
      <vt:lpstr>Alessandro VI</vt:lpstr>
      <vt:lpstr>Sisto 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PROTESTANTE</dc:title>
  <dc:creator>marco</dc:creator>
  <cp:lastModifiedBy>HOME</cp:lastModifiedBy>
  <cp:revision>30</cp:revision>
  <dcterms:created xsi:type="dcterms:W3CDTF">2004-02-05T15:55:27Z</dcterms:created>
  <dcterms:modified xsi:type="dcterms:W3CDTF">2020-03-24T15:06:10Z</dcterms:modified>
</cp:coreProperties>
</file>