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Default Extension="wav" ContentType="audio/wav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86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5" r:id="rId14"/>
    <p:sldId id="288" r:id="rId15"/>
    <p:sldId id="276" r:id="rId16"/>
    <p:sldId id="277" r:id="rId17"/>
    <p:sldId id="296" r:id="rId18"/>
    <p:sldId id="297" r:id="rId19"/>
    <p:sldId id="274" r:id="rId20"/>
    <p:sldId id="294" r:id="rId21"/>
    <p:sldId id="289" r:id="rId22"/>
    <p:sldId id="295" r:id="rId23"/>
    <p:sldId id="290" r:id="rId24"/>
    <p:sldId id="291" r:id="rId25"/>
    <p:sldId id="292" r:id="rId26"/>
    <p:sldId id="293" r:id="rId27"/>
    <p:sldId id="278" r:id="rId28"/>
    <p:sldId id="264" r:id="rId29"/>
    <p:sldId id="263" r:id="rId30"/>
    <p:sldId id="261" r:id="rId31"/>
    <p:sldId id="262" r:id="rId32"/>
    <p:sldId id="260" r:id="rId33"/>
    <p:sldId id="259" r:id="rId34"/>
  </p:sldIdLst>
  <p:sldSz cx="9144000" cy="6858000" type="screen4x3"/>
  <p:notesSz cx="7069138" cy="929005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9" autoAdjust="0"/>
    <p:restoredTop sz="94634" autoAdjust="0"/>
  </p:normalViewPr>
  <p:slideViewPr>
    <p:cSldViewPr>
      <p:cViewPr varScale="1">
        <p:scale>
          <a:sx n="69" d="100"/>
          <a:sy n="69" d="100"/>
        </p:scale>
        <p:origin x="-90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967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38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79" tIns="46740" rIns="93479" bIns="46740" numCol="1" anchor="t" anchorCtr="0" compatLnSpc="1">
            <a:prstTxWarp prst="textNoShape">
              <a:avLst/>
            </a:prstTxWarp>
          </a:bodyPr>
          <a:lstStyle>
            <a:lvl1pPr defTabSz="935038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03675" y="0"/>
            <a:ext cx="30638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79" tIns="46740" rIns="93479" bIns="46740" numCol="1" anchor="t" anchorCtr="0" compatLnSpc="1">
            <a:prstTxWarp prst="textNoShape">
              <a:avLst/>
            </a:prstTxWarp>
          </a:bodyPr>
          <a:lstStyle>
            <a:lvl1pPr algn="r" defTabSz="935038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3325"/>
            <a:ext cx="30638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79" tIns="46740" rIns="93479" bIns="46740" numCol="1" anchor="b" anchorCtr="0" compatLnSpc="1">
            <a:prstTxWarp prst="textNoShape">
              <a:avLst/>
            </a:prstTxWarp>
          </a:bodyPr>
          <a:lstStyle>
            <a:lvl1pPr defTabSz="935038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03675" y="8823325"/>
            <a:ext cx="30638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479" tIns="46740" rIns="93479" bIns="46740" numCol="1" anchor="b" anchorCtr="0" compatLnSpc="1">
            <a:prstTxWarp prst="textNoShape">
              <a:avLst/>
            </a:prstTxWarp>
          </a:bodyPr>
          <a:lstStyle>
            <a:lvl1pPr algn="r" defTabSz="935038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BD995892-02C7-4E9C-AEF6-C7BBA20744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38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03675" y="0"/>
            <a:ext cx="30638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60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12850" y="696913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6438" y="4413250"/>
            <a:ext cx="5656262" cy="417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Fare clic per modificare gli stili del testo dello schema</a:t>
            </a:r>
          </a:p>
          <a:p>
            <a:pPr lvl="1"/>
            <a:r>
              <a:rPr lang="fr-FR" noProof="0" smtClean="0"/>
              <a:t>Secondo livello</a:t>
            </a:r>
          </a:p>
          <a:p>
            <a:pPr lvl="2"/>
            <a:r>
              <a:rPr lang="fr-FR" noProof="0" smtClean="0"/>
              <a:t>Terzo livello</a:t>
            </a:r>
          </a:p>
          <a:p>
            <a:pPr lvl="3"/>
            <a:r>
              <a:rPr lang="fr-FR" noProof="0" smtClean="0"/>
              <a:t>Quarto livello</a:t>
            </a:r>
          </a:p>
          <a:p>
            <a:pPr lvl="4"/>
            <a:r>
              <a:rPr lang="fr-FR" noProof="0" smtClean="0"/>
              <a:t>Quinto livello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3325"/>
            <a:ext cx="30638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03675" y="8823325"/>
            <a:ext cx="30638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F8D562B1-B5DB-4757-9CB7-CA1775FC31EA}" type="slidenum">
              <a:rPr lang="fr-FR"/>
              <a:pPr>
                <a:defRPr/>
              </a:pPr>
              <a:t>‹N›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27C1C1-03F9-4582-9C81-52FDDA21093D}" type="slidenum">
              <a:rPr lang="fr-FR"/>
              <a:pPr/>
              <a:t>10</a:t>
            </a:fld>
            <a:endParaRPr lang="fr-FR"/>
          </a:p>
        </p:txBody>
      </p:sp>
      <p:sp>
        <p:nvSpPr>
          <p:cNvPr id="655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F91076-828B-4E23-8AFA-EEFC6F329E3D}" type="slidenum">
              <a:rPr lang="fr-FR"/>
              <a:pPr/>
              <a:t>11</a:t>
            </a:fld>
            <a:endParaRPr lang="fr-FR"/>
          </a:p>
        </p:txBody>
      </p:sp>
      <p:sp>
        <p:nvSpPr>
          <p:cNvPr id="665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97CFE2-3C3F-42F3-85B1-AD282E96D642}" type="slidenum">
              <a:rPr lang="fr-FR"/>
              <a:pPr/>
              <a:t>12</a:t>
            </a:fld>
            <a:endParaRPr lang="fr-FR"/>
          </a:p>
        </p:txBody>
      </p:sp>
      <p:sp>
        <p:nvSpPr>
          <p:cNvPr id="675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63E0CF-0D9A-400D-AC62-00E34D7883E4}" type="slidenum">
              <a:rPr lang="fr-FR"/>
              <a:pPr/>
              <a:t>13</a:t>
            </a:fld>
            <a:endParaRPr lang="fr-FR"/>
          </a:p>
        </p:txBody>
      </p:sp>
      <p:sp>
        <p:nvSpPr>
          <p:cNvPr id="686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5BEBBA-3A24-4269-8F4F-FFE2417CF8DD}" type="slidenum">
              <a:rPr lang="fr-FR"/>
              <a:pPr/>
              <a:t>15</a:t>
            </a:fld>
            <a:endParaRPr lang="fr-FR"/>
          </a:p>
        </p:txBody>
      </p:sp>
      <p:sp>
        <p:nvSpPr>
          <p:cNvPr id="706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EC9069-0E46-44BC-B5B0-55F659A93D5F}" type="slidenum">
              <a:rPr lang="fr-FR"/>
              <a:pPr/>
              <a:t>16</a:t>
            </a:fld>
            <a:endParaRPr lang="fr-FR"/>
          </a:p>
        </p:txBody>
      </p:sp>
      <p:sp>
        <p:nvSpPr>
          <p:cNvPr id="716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7373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887786-D11E-4683-89FC-EBC0D9D924C0}" type="slidenum">
              <a:rPr lang="fr-FR"/>
              <a:pPr/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41CA2E-2C8D-4CD3-8369-C879CD61EFCA}" type="slidenum">
              <a:rPr lang="fr-FR"/>
              <a:pPr/>
              <a:t>19</a:t>
            </a:fld>
            <a:endParaRPr lang="fr-FR"/>
          </a:p>
        </p:txBody>
      </p:sp>
      <p:sp>
        <p:nvSpPr>
          <p:cNvPr id="747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59D211-12BA-4A15-AB5B-6D92D75BE8AE}" type="slidenum">
              <a:rPr lang="fr-FR"/>
              <a:pPr/>
              <a:t>2</a:t>
            </a:fld>
            <a:endParaRPr lang="fr-FR"/>
          </a:p>
        </p:txBody>
      </p:sp>
      <p:sp>
        <p:nvSpPr>
          <p:cNvPr id="573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9BEEA4-4105-476D-B2B3-ADB2289AA2E9}" type="slidenum">
              <a:rPr lang="fr-FR"/>
              <a:pPr/>
              <a:t>27</a:t>
            </a:fld>
            <a:endParaRPr lang="fr-FR"/>
          </a:p>
        </p:txBody>
      </p:sp>
      <p:sp>
        <p:nvSpPr>
          <p:cNvPr id="829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D20EA3-D864-4206-9B0E-E31236092A5C}" type="slidenum">
              <a:rPr lang="fr-FR"/>
              <a:pPr/>
              <a:t>28</a:t>
            </a:fld>
            <a:endParaRPr lang="fr-FR"/>
          </a:p>
        </p:txBody>
      </p:sp>
      <p:sp>
        <p:nvSpPr>
          <p:cNvPr id="839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560A7A-575B-4617-B086-1747A8AC6497}" type="slidenum">
              <a:rPr lang="fr-FR"/>
              <a:pPr/>
              <a:t>29</a:t>
            </a:fld>
            <a:endParaRPr lang="fr-FR"/>
          </a:p>
        </p:txBody>
      </p:sp>
      <p:sp>
        <p:nvSpPr>
          <p:cNvPr id="849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0E8BC1-226B-41F4-9FA6-D9ABD2CA97D0}" type="slidenum">
              <a:rPr lang="fr-FR"/>
              <a:pPr/>
              <a:t>3</a:t>
            </a:fld>
            <a:endParaRPr lang="fr-FR"/>
          </a:p>
        </p:txBody>
      </p:sp>
      <p:sp>
        <p:nvSpPr>
          <p:cNvPr id="5837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016730-67C2-4CE4-A112-BBD22CC90614}" type="slidenum">
              <a:rPr lang="fr-FR"/>
              <a:pPr/>
              <a:t>30</a:t>
            </a:fld>
            <a:endParaRPr lang="fr-FR"/>
          </a:p>
        </p:txBody>
      </p:sp>
      <p:sp>
        <p:nvSpPr>
          <p:cNvPr id="860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484F34-A89B-456C-B4D5-389C3EA4384D}" type="slidenum">
              <a:rPr lang="fr-FR"/>
              <a:pPr/>
              <a:t>31</a:t>
            </a:fld>
            <a:endParaRPr lang="fr-FR"/>
          </a:p>
        </p:txBody>
      </p:sp>
      <p:sp>
        <p:nvSpPr>
          <p:cNvPr id="870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3665C7-CD14-462F-858C-923DC6E5374A}" type="slidenum">
              <a:rPr lang="fr-FR"/>
              <a:pPr/>
              <a:t>32</a:t>
            </a:fld>
            <a:endParaRPr lang="fr-FR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D77D5D-CB2C-4090-9B66-F8D00169DCFC}" type="slidenum">
              <a:rPr lang="fr-FR"/>
              <a:pPr/>
              <a:t>33</a:t>
            </a:fld>
            <a:endParaRPr lang="fr-FR"/>
          </a:p>
        </p:txBody>
      </p:sp>
      <p:sp>
        <p:nvSpPr>
          <p:cNvPr id="890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8399574-90F6-4CC0-9B34-ABC1F6E0F7FA}" type="slidenum">
              <a:rPr lang="fr-FR"/>
              <a:pPr/>
              <a:t>4</a:t>
            </a:fld>
            <a:endParaRPr lang="fr-FR"/>
          </a:p>
        </p:txBody>
      </p:sp>
      <p:sp>
        <p:nvSpPr>
          <p:cNvPr id="593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99C1A5-3CA4-47A6-B728-A893ED14CB3C}" type="slidenum">
              <a:rPr lang="fr-FR"/>
              <a:pPr/>
              <a:t>5</a:t>
            </a:fld>
            <a:endParaRPr lang="fr-FR"/>
          </a:p>
        </p:txBody>
      </p:sp>
      <p:sp>
        <p:nvSpPr>
          <p:cNvPr id="604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6ADAEE-19F2-4C58-8BE7-12F950663A96}" type="slidenum">
              <a:rPr lang="fr-FR"/>
              <a:pPr/>
              <a:t>6</a:t>
            </a:fld>
            <a:endParaRPr lang="fr-FR"/>
          </a:p>
        </p:txBody>
      </p:sp>
      <p:sp>
        <p:nvSpPr>
          <p:cNvPr id="614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341BDE-C2C9-449E-B9DA-ADD8386AA418}" type="slidenum">
              <a:rPr lang="fr-FR"/>
              <a:pPr/>
              <a:t>7</a:t>
            </a:fld>
            <a:endParaRPr lang="fr-FR"/>
          </a:p>
        </p:txBody>
      </p:sp>
      <p:sp>
        <p:nvSpPr>
          <p:cNvPr id="624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B296BB-F4F0-4103-8187-8FE1E3269642}" type="slidenum">
              <a:rPr lang="fr-FR"/>
              <a:pPr/>
              <a:t>8</a:t>
            </a:fld>
            <a:endParaRPr lang="fr-FR"/>
          </a:p>
        </p:txBody>
      </p:sp>
      <p:sp>
        <p:nvSpPr>
          <p:cNvPr id="634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EB6135-8786-42F0-B83C-B085090C4118}" type="slidenum">
              <a:rPr lang="fr-FR"/>
              <a:pPr/>
              <a:t>9</a:t>
            </a:fld>
            <a:endParaRPr lang="fr-FR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2413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</p:grpSp>
      </p:grpSp>
      <p:sp>
        <p:nvSpPr>
          <p:cNvPr id="6160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6161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DE2067C-97D9-44CD-B489-91BD3229266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F5894-72C6-48B8-952D-D2A70C0BCF7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65C1E9-CB3F-4F2E-82E7-0449562BEDC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1066800" y="1981200"/>
            <a:ext cx="75438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86A84-0199-4FFF-8761-0DD8DFFF9CF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olo, contenut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8D14C-10C2-4188-A197-842E313B8B7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olo, test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A00435-C3E1-4D7B-8629-3B73A626903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D428A-59D7-43DE-AEFC-65B3F3DDAB2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D69921-E128-45D9-B740-64E9F9BA9CD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FDE51-65EA-427A-8DB1-7FF1FBDE731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A72AE-EA1F-44D0-80D6-427D7B228E9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D115FD-10E5-4D42-AA6F-5EF52340926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72D0A-5D62-473B-99C0-A3C55125B6A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fr-FR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18D19-9232-48F9-A22D-8948F71E546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fr-FR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29876-303A-4C8F-8100-01713DFADB0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2413" cy="6851650"/>
            <a:chOff x="0" y="4"/>
            <a:chExt cx="5758" cy="4316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r-FR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512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512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512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512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513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5131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513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513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  <p:sp>
            <p:nvSpPr>
              <p:cNvPr id="5134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fr-FR"/>
              </a:p>
            </p:txBody>
          </p:sp>
        </p:grpSp>
      </p:grpSp>
      <p:sp>
        <p:nvSpPr>
          <p:cNvPr id="5135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38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2CCBD5D-550D-4FB9-BF38-697080E867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8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7" Type="http://schemas.openxmlformats.org/officeDocument/2006/relationships/slide" Target="slide30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2.xml"/><Relationship Id="rId5" Type="http://schemas.openxmlformats.org/officeDocument/2006/relationships/slide" Target="slide33.xml"/><Relationship Id="rId4" Type="http://schemas.openxmlformats.org/officeDocument/2006/relationships/slide" Target="slide29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Relationship Id="rId4" Type="http://schemas.openxmlformats.org/officeDocument/2006/relationships/slide" Target="slide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fr-FR" smtClean="0">
              <a:effectLst/>
            </a:endParaRPr>
          </a:p>
        </p:txBody>
      </p:sp>
      <p:sp>
        <p:nvSpPr>
          <p:cNvPr id="1229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66800" y="620713"/>
            <a:ext cx="7543800" cy="5475287"/>
          </a:xfrm>
          <a:noFill/>
        </p:spPr>
        <p:txBody>
          <a:bodyPr/>
          <a:lstStyle/>
          <a:p>
            <a:r>
              <a:rPr lang="it-IT" smtClean="0">
                <a:effectLst/>
              </a:rPr>
              <a:t>Ma un ruolo ancora + importante per la libertà del pensiero e per incrementare la diffusione delle idee lo dà anche…</a:t>
            </a:r>
            <a:endParaRPr lang="fr-FR" smtClean="0">
              <a:effectLst/>
            </a:endParaRPr>
          </a:p>
        </p:txBody>
      </p:sp>
      <p:sp>
        <p:nvSpPr>
          <p:cNvPr id="82950" name="AutoShape 6"/>
          <p:cNvSpPr>
            <a:spLocks noChangeArrowheads="1"/>
          </p:cNvSpPr>
          <p:nvPr/>
        </p:nvSpPr>
        <p:spPr bwMode="auto">
          <a:xfrm>
            <a:off x="1547813" y="3789363"/>
            <a:ext cx="6624637" cy="216058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4400">
                <a:solidFill>
                  <a:schemeClr val="bg2"/>
                </a:solidFill>
              </a:rPr>
              <a:t>La Riforma Protestante</a:t>
            </a:r>
            <a:endParaRPr lang="fr-FR" sz="440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82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La dottrina luterana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981200"/>
            <a:ext cx="8532812" cy="4114800"/>
          </a:xfrm>
        </p:spPr>
        <p:txBody>
          <a:bodyPr/>
          <a:lstStyle/>
          <a:p>
            <a:pPr eaLnBrk="1" hangingPunct="1">
              <a:defRPr/>
            </a:pPr>
            <a:r>
              <a:rPr lang="it-IT" sz="2800" smtClean="0"/>
              <a:t>Da qui parte la nuova dottrina molto pessimista:</a:t>
            </a:r>
          </a:p>
          <a:p>
            <a:pPr lvl="1" eaLnBrk="1" hangingPunct="1">
              <a:defRPr/>
            </a:pPr>
            <a:r>
              <a:rPr lang="it-IT" sz="2400" smtClean="0"/>
              <a:t>Dio e uomo sono nettamente distanti</a:t>
            </a:r>
          </a:p>
          <a:p>
            <a:pPr lvl="1" eaLnBrk="1" hangingPunct="1">
              <a:defRPr/>
            </a:pPr>
            <a:r>
              <a:rPr lang="it-IT" sz="2400" smtClean="0"/>
              <a:t>Per la salvezza conta solo la Fede, dono di Dio (Giustificazione per fede)</a:t>
            </a:r>
          </a:p>
          <a:p>
            <a:pPr lvl="1" eaLnBrk="1" hangingPunct="1">
              <a:defRPr/>
            </a:pPr>
            <a:r>
              <a:rPr lang="it-IT" sz="2400" smtClean="0"/>
              <a:t>Le opere buone non servono per la salvezza</a:t>
            </a:r>
          </a:p>
          <a:p>
            <a:pPr lvl="1" eaLnBrk="1" hangingPunct="1">
              <a:defRPr/>
            </a:pPr>
            <a:r>
              <a:rPr lang="it-IT" sz="2400" smtClean="0"/>
              <a:t>Ne consegue che la gerarchia ecclesiastica non serve a niente, ogni fedele ha un suo rapporto intimo con Dio</a:t>
            </a:r>
          </a:p>
          <a:p>
            <a:pPr lvl="1" eaLnBrk="1" hangingPunct="1">
              <a:defRPr/>
            </a:pPr>
            <a:r>
              <a:rPr lang="it-IT" sz="2400" smtClean="0"/>
              <a:t>Tutti sono sacerdoti di se stessi e interpretano liberamente le sacre scritture (Libero esame)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La dottrina luterana 2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Altri punti fondamentali:</a:t>
            </a:r>
          </a:p>
          <a:p>
            <a:pPr lvl="1" eaLnBrk="1" hangingPunct="1">
              <a:defRPr/>
            </a:pPr>
            <a:r>
              <a:rPr lang="it-IT" smtClean="0"/>
              <a:t>Il sacerdote si trasforma in “pastore” della propria comunità con cui condivide lo stile di vita</a:t>
            </a:r>
          </a:p>
          <a:p>
            <a:pPr lvl="1" eaLnBrk="1" hangingPunct="1">
              <a:defRPr/>
            </a:pPr>
            <a:r>
              <a:rPr lang="it-IT" smtClean="0"/>
              <a:t>I Sacramenti non hanno importanza, salvo il Battesimo e l’Eucarestia che sono gli unici citati nel Vangelo</a:t>
            </a:r>
          </a:p>
          <a:p>
            <a:pPr lvl="1" eaLnBrk="1" hangingPunct="1">
              <a:defRPr/>
            </a:pP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Ricapitolando…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I 3 cardini del luteranesimo:</a:t>
            </a:r>
          </a:p>
        </p:txBody>
      </p:sp>
      <p:sp>
        <p:nvSpPr>
          <p:cNvPr id="35844" name="AutoShape 4"/>
          <p:cNvSpPr>
            <a:spLocks noChangeArrowheads="1"/>
          </p:cNvSpPr>
          <p:nvPr/>
        </p:nvSpPr>
        <p:spPr bwMode="auto">
          <a:xfrm>
            <a:off x="2125663" y="3184525"/>
            <a:ext cx="6334125" cy="2624138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it-IT" sz="2000" b="1" i="1">
                <a:solidFill>
                  <a:schemeClr val="bg1"/>
                </a:solidFill>
              </a:rPr>
              <a:t>Giustificazione per fede</a:t>
            </a:r>
            <a:r>
              <a:rPr lang="it-IT" b="1">
                <a:solidFill>
                  <a:schemeClr val="bg1"/>
                </a:solidFill>
              </a:rPr>
              <a:t/>
            </a:r>
            <a:br>
              <a:rPr lang="it-IT" b="1">
                <a:solidFill>
                  <a:schemeClr val="bg1"/>
                </a:solidFill>
              </a:rPr>
            </a:br>
            <a:r>
              <a:rPr lang="it-IT">
                <a:solidFill>
                  <a:schemeClr val="bg1"/>
                </a:solidFill>
              </a:rPr>
              <a:t> la salvezza si ottiene direttamente dalla grazia divina e non attraverso le opere guidate dalla Chiesa. Non ci si salva per i propri meriti. Solo Dio può salvare. Di questa salvezza l’uomo non può essere certo finché non muore. In attesa di saperlo deve avere la fede. </a:t>
            </a:r>
            <a:r>
              <a:rPr lang="it-IT" b="1">
                <a:solidFill>
                  <a:schemeClr val="bg1"/>
                </a:solidFill>
              </a:rPr>
              <a:t>Conseguenza pratica</a:t>
            </a:r>
            <a:r>
              <a:rPr lang="it-IT">
                <a:solidFill>
                  <a:schemeClr val="bg1"/>
                </a:solidFill>
              </a:rPr>
              <a:t>: forte individualismo, rifiuto dei sacramenti, del concetto di «opere buone», separazione di civile da religioso (di Stato da Chiesa)... </a:t>
            </a:r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827088" y="3087688"/>
            <a:ext cx="7921625" cy="2146300"/>
          </a:xfrm>
          <a:prstGeom prst="foldedCorner">
            <a:avLst>
              <a:gd name="adj" fmla="val 11653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it-IT" sz="2400" b="1" i="1">
                <a:solidFill>
                  <a:schemeClr val="hlink"/>
                </a:solidFill>
              </a:rPr>
              <a:t>Libero esame delle Scritture</a:t>
            </a:r>
            <a:r>
              <a:rPr lang="it-IT" sz="2000">
                <a:solidFill>
                  <a:schemeClr val="hlink"/>
                </a:solidFill>
              </a:rPr>
              <a:t/>
            </a:r>
            <a:br>
              <a:rPr lang="it-IT" sz="2000">
                <a:solidFill>
                  <a:schemeClr val="hlink"/>
                </a:solidFill>
              </a:rPr>
            </a:br>
            <a:r>
              <a:rPr lang="it-IT" sz="2000">
                <a:solidFill>
                  <a:schemeClr val="hlink"/>
                </a:solidFill>
              </a:rPr>
              <a:t> contro l’interpretazione ufficiale, dogmatica, canonica, della Chiesa. </a:t>
            </a:r>
            <a:r>
              <a:rPr lang="it-IT" sz="2000" b="1">
                <a:solidFill>
                  <a:schemeClr val="hlink"/>
                </a:solidFill>
              </a:rPr>
              <a:t>Conseguenza pratica</a:t>
            </a:r>
            <a:r>
              <a:rPr lang="it-IT" sz="2000">
                <a:solidFill>
                  <a:schemeClr val="hlink"/>
                </a:solidFill>
              </a:rPr>
              <a:t>: forte intellettualismo, nascita di molte comunità nell’ambito delle confessioni protestanti, rifiuto quasi totale della tradizione ecclesiastica cattolica, subordinazione dei sacramenti/riti/culto alla Bibbia...</a:t>
            </a:r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1763713" y="3068638"/>
            <a:ext cx="6264275" cy="1865312"/>
          </a:xfrm>
          <a:prstGeom prst="foldedCorner">
            <a:avLst>
              <a:gd name="adj" fmla="val 12500"/>
            </a:avLst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it-IT" sz="2400" b="1" i="1"/>
              <a:t>Sacerdozio universale dei credenti</a:t>
            </a:r>
            <a:r>
              <a:rPr lang="it-IT" sz="2400" b="1"/>
              <a:t>:</a:t>
            </a:r>
            <a:r>
              <a:rPr lang="it-IT" sz="2000"/>
              <a:t> contro le divisioni gerarchiche fra clero e laici. Conseguenza pratica: fine della struttura tradizionale della Chiesa, fine del monachesimo, sviluppo delle piccole comunità religiose...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358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44" grpId="1" animBg="1"/>
      <p:bldP spid="35845" grpId="0" animBg="1"/>
      <p:bldP spid="35845" grpId="1" animBg="1"/>
      <p:bldP spid="35846" grpId="0" animBg="1"/>
      <p:bldP spid="35846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600" smtClean="0"/>
              <a:t>Conseguenze del luteranesimo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144000" cy="4114800"/>
          </a:xfrm>
        </p:spPr>
        <p:txBody>
          <a:bodyPr/>
          <a:lstStyle/>
          <a:p>
            <a:pPr eaLnBrk="1" hangingPunct="1">
              <a:defRPr/>
            </a:pPr>
            <a:r>
              <a:rPr lang="it-IT" sz="2800" smtClean="0"/>
              <a:t>Molti principi tedeschi, come l’Elettore di Sassonia, seguirono Lutero per:</a:t>
            </a:r>
          </a:p>
          <a:p>
            <a:pPr lvl="1" eaLnBrk="1" hangingPunct="1">
              <a:defRPr/>
            </a:pPr>
            <a:r>
              <a:rPr lang="it-IT" sz="2400" smtClean="0"/>
              <a:t>Non dover più dare soldi al papa</a:t>
            </a:r>
          </a:p>
          <a:p>
            <a:pPr lvl="1" eaLnBrk="1" hangingPunct="1">
              <a:defRPr/>
            </a:pPr>
            <a:r>
              <a:rPr lang="it-IT" sz="2400" smtClean="0"/>
              <a:t>Ribellarsi all’Imperatore (che era cattolico)</a:t>
            </a:r>
          </a:p>
          <a:p>
            <a:pPr lvl="1" eaLnBrk="1" hangingPunct="1">
              <a:defRPr/>
            </a:pPr>
            <a:r>
              <a:rPr lang="it-IT" sz="2400" smtClean="0"/>
              <a:t>Invidia della ricchezza della chiesa cattolica tedesca</a:t>
            </a:r>
          </a:p>
          <a:p>
            <a:pPr lvl="1" eaLnBrk="1" hangingPunct="1">
              <a:defRPr/>
            </a:pPr>
            <a:r>
              <a:rPr lang="it-IT" sz="2400" smtClean="0"/>
              <a:t>Impedire che le ricchezze dei loro sudditi andassero a Roma</a:t>
            </a:r>
          </a:p>
          <a:p>
            <a:pPr eaLnBrk="1" hangingPunct="1">
              <a:defRPr/>
            </a:pPr>
            <a:r>
              <a:rPr lang="it-IT" sz="2800" smtClean="0"/>
              <a:t>Quando nel 1521 l’Imperatore Carlo V decise di far arrestare Lutero per eresia loro lo impedirono e lo protessero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mtClean="0">
                <a:effectLst/>
              </a:rPr>
              <a:t>Nasce il termine “Protestantesimo”</a:t>
            </a:r>
            <a:endParaRPr lang="fr-FR" smtClean="0">
              <a:effectLst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mtClean="0">
                <a:effectLst/>
              </a:rPr>
              <a:t>1529 Carlo V impone la cancellazione della Riforma</a:t>
            </a:r>
          </a:p>
          <a:p>
            <a:pPr>
              <a:lnSpc>
                <a:spcPct val="90000"/>
              </a:lnSpc>
            </a:pPr>
            <a:r>
              <a:rPr lang="it-IT" smtClean="0">
                <a:effectLst/>
              </a:rPr>
              <a:t>I prìncipi luterani uniti “protestarono” contro questa decisione</a:t>
            </a:r>
          </a:p>
          <a:p>
            <a:pPr>
              <a:lnSpc>
                <a:spcPct val="90000"/>
              </a:lnSpc>
            </a:pPr>
            <a:r>
              <a:rPr lang="it-IT" smtClean="0">
                <a:effectLst/>
              </a:rPr>
              <a:t>Da qui si chiamarono protestanti coloro che aderivano alla riforma</a:t>
            </a:r>
          </a:p>
          <a:p>
            <a:pPr>
              <a:lnSpc>
                <a:spcPct val="90000"/>
              </a:lnSpc>
            </a:pPr>
            <a:r>
              <a:rPr lang="it-IT" smtClean="0">
                <a:effectLst/>
              </a:rPr>
              <a:t>I contrasti col papa si trasformarono in una lunga guerra</a:t>
            </a:r>
            <a:endParaRPr lang="fr-FR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La pace di Augusta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smtClean="0"/>
              <a:t>La guerra parve concludersi nel 1555 con la pace di Augusta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smtClean="0"/>
              <a:t>Vi si affermò il principio per cui i sudditi dei principi tedeschi avrebbero dovuto adottare il credo dei propri sovrani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smtClean="0"/>
              <a:t>I quali erano liberi di scegliere la religione che volevano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smtClean="0"/>
              <a:t>Da ora in poi + fedi possono convivere nello stesso stato.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Il mondo protestante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mtClean="0"/>
              <a:t>Si espanse molto grazie alla diffusione della stampa e per motivi politici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mtClean="0"/>
              <a:t>La Riforma prese anche altre vie simili come il Calvinismo (rigore morale) e l’Anglicanesimo (+ simile al cattolicesimo)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mtClean="0"/>
              <a:t>E con Erasmo da Rotterdam che non credeva nella predestinazione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mtClean="0">
                <a:effectLst/>
              </a:rPr>
              <a:t>Confronto fra riformatori</a:t>
            </a:r>
            <a:endParaRPr lang="fr-FR" smtClean="0">
              <a:effectLst/>
            </a:endParaRPr>
          </a:p>
        </p:txBody>
      </p:sp>
      <p:graphicFrame>
        <p:nvGraphicFramePr>
          <p:cNvPr id="112733" name="Group 93"/>
          <p:cNvGraphicFramePr>
            <a:graphicFrameLocks noGrp="1"/>
          </p:cNvGraphicFramePr>
          <p:nvPr/>
        </p:nvGraphicFramePr>
        <p:xfrm>
          <a:off x="1066800" y="1628775"/>
          <a:ext cx="7543800" cy="5113340"/>
        </p:xfrm>
        <a:graphic>
          <a:graphicData uri="http://schemas.openxmlformats.org/drawingml/2006/table">
            <a:tbl>
              <a:tblPr/>
              <a:tblGrid>
                <a:gridCol w="2497138"/>
                <a:gridCol w="1439862"/>
                <a:gridCol w="1944688"/>
                <a:gridCol w="1662112"/>
              </a:tblGrid>
              <a:tr h="5381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Lutero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Calvino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Erasmo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Libero Arbitrio</a:t>
                      </a:r>
                      <a:r>
                        <a:rPr kumimoji="0" lang="fr-FR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 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Predestinazione</a:t>
                      </a:r>
                      <a:r>
                        <a:rPr kumimoji="0" lang="fr-FR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 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Vendita indulgenze</a:t>
                      </a:r>
                      <a:r>
                        <a:rPr kumimoji="0" lang="fr-FR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 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Rottura con Roma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86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Libera interpretazione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9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65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Svalutazione delle opere umane</a:t>
                      </a:r>
                      <a:r>
                        <a:rPr kumimoji="0" lang="fr-FR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 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4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Salvezza solo per fede</a:t>
                      </a:r>
                      <a:r>
                        <a:rPr kumimoji="0" lang="fr-FR" altLang="zh-CN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 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Sacramenti</a:t>
                      </a:r>
                      <a:r>
                        <a:rPr kumimoji="0" lang="fr-FR" altLang="zh-CN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 </a:t>
                      </a:r>
                      <a:endParaRPr kumimoji="0" lang="fr-F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BATTESIMO</a:t>
                      </a:r>
                      <a:endParaRPr kumimoji="0" lang="it-IT" altLang="zh-CN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宋体" charset="-122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宋体" charset="-122"/>
                        </a:rPr>
                        <a:t>COMUNIONE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NO</a:t>
                      </a: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SI’</a:t>
                      </a:r>
                      <a:endParaRPr kumimoji="0" lang="fr-F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12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smtClean="0"/>
              <a:t>I protestanti in Francia</a:t>
            </a:r>
            <a:endParaRPr lang="fr-FR" smtClean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000" b="1" smtClean="0"/>
              <a:t>La forma che si diffuse maggiormente fu il calvinismo che nel 1561 aveva oltre 2000 chiese in F. (gli Ugonotti) </a:t>
            </a:r>
          </a:p>
          <a:p>
            <a:pPr>
              <a:defRPr/>
            </a:pPr>
            <a:r>
              <a:rPr lang="it-IT" sz="2000" b="1" smtClean="0"/>
              <a:t>1562 editto di Caterina de'Medici che dava libertà di culto , ma iniziò (per motivi politici) una guerra di religione lunga oltre trenta anni (Massacro di S.Bartolomeo nel 1572: 20.000 uccisi a sangue freddo)</a:t>
            </a:r>
          </a:p>
          <a:p>
            <a:pPr>
              <a:defRPr/>
            </a:pPr>
            <a:r>
              <a:rPr lang="it-IT" sz="2000" b="1" smtClean="0"/>
              <a:t>8 guerre di religione tra i Guisa cattolici e  i Borbone Ugonotti, fino a Enrico IV di Borbone che divenuto re si converte al cattolicesimo</a:t>
            </a:r>
          </a:p>
          <a:p>
            <a:pPr>
              <a:defRPr/>
            </a:pPr>
            <a:r>
              <a:rPr lang="it-IT" sz="2000" b="1" smtClean="0"/>
              <a:t>nel 1598 fa l'Editto di Nantes: libertà di culto agli Ugonotti in tutta la Francia, eccetto Parigi.</a:t>
            </a:r>
            <a:endParaRPr lang="fr-FR" sz="2000" b="1" smtClean="0"/>
          </a:p>
          <a:p>
            <a:pPr>
              <a:defRPr/>
            </a:pPr>
            <a:endParaRPr lang="fr-F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4"/>
          <p:cNvPicPr>
            <a:picLocks noChangeAspect="1" noChangeArrowheads="1"/>
          </p:cNvPicPr>
          <p:nvPr/>
        </p:nvPicPr>
        <p:blipFill>
          <a:blip r:embed="rId3"/>
          <a:srcRect l="20464" t="12254"/>
          <a:stretch>
            <a:fillRect/>
          </a:stretch>
        </p:blipFill>
        <p:spPr bwMode="auto">
          <a:xfrm>
            <a:off x="1403350" y="692150"/>
            <a:ext cx="6769100" cy="615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3600"/>
              <a:t>Diffusione del Protestantesimo</a:t>
            </a:r>
            <a:endParaRPr lang="fr-FR" sz="3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Le cause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Corruzione della Chiesa di Roma</a:t>
            </a:r>
          </a:p>
          <a:p>
            <a:pPr eaLnBrk="1" hangingPunct="1">
              <a:defRPr/>
            </a:pPr>
            <a:r>
              <a:rPr lang="it-IT" smtClean="0"/>
              <a:t>Nepotismo</a:t>
            </a:r>
          </a:p>
          <a:p>
            <a:pPr eaLnBrk="1" hangingPunct="1">
              <a:defRPr/>
            </a:pPr>
            <a:r>
              <a:rPr lang="it-IT" smtClean="0"/>
              <a:t>Vendita delle Indulgenze</a:t>
            </a:r>
          </a:p>
          <a:p>
            <a:pPr eaLnBrk="1" hangingPunct="1">
              <a:defRPr/>
            </a:pPr>
            <a:r>
              <a:rPr lang="it-IT" smtClean="0"/>
              <a:t>Costi enormi della chiesa di Roma</a:t>
            </a:r>
          </a:p>
          <a:p>
            <a:pPr eaLnBrk="1" hangingPunct="1">
              <a:defRPr/>
            </a:pPr>
            <a:r>
              <a:rPr lang="it-IT" smtClean="0"/>
              <a:t>Basilica di San Pietro</a:t>
            </a:r>
          </a:p>
          <a:p>
            <a:pPr eaLnBrk="1" hangingPunct="1">
              <a:defRPr/>
            </a:pPr>
            <a:r>
              <a:rPr lang="it-IT" smtClean="0"/>
              <a:t>Distacco dalle altre chiese europee</a:t>
            </a:r>
          </a:p>
          <a:p>
            <a:pPr eaLnBrk="1" hangingPunct="1">
              <a:defRPr/>
            </a:pPr>
            <a:endParaRPr lang="it-I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z="4000" smtClean="0">
                <a:effectLst/>
              </a:rPr>
              <a:t>Conseguenze della Riforma nel mondo protestante</a:t>
            </a:r>
            <a:endParaRPr lang="fr-FR" sz="4000" smtClean="0">
              <a:effectLst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mtClean="0">
                <a:effectLst/>
              </a:rPr>
              <a:t>Si perde il concetto di autorità centrale</a:t>
            </a:r>
          </a:p>
          <a:p>
            <a:pPr>
              <a:lnSpc>
                <a:spcPct val="90000"/>
              </a:lnSpc>
            </a:pPr>
            <a:r>
              <a:rPr lang="it-IT" smtClean="0">
                <a:effectLst/>
              </a:rPr>
              <a:t>Ogni credente stabilisce un patto diretto con Dio</a:t>
            </a:r>
          </a:p>
          <a:p>
            <a:pPr>
              <a:lnSpc>
                <a:spcPct val="90000"/>
              </a:lnSpc>
            </a:pPr>
            <a:r>
              <a:rPr lang="it-IT" smtClean="0">
                <a:effectLst/>
              </a:rPr>
              <a:t>La fede diventa un fatto privato e non dipende da imposizioni dall’alto</a:t>
            </a:r>
          </a:p>
          <a:p>
            <a:pPr>
              <a:lnSpc>
                <a:spcPct val="90000"/>
              </a:lnSpc>
            </a:pPr>
            <a:r>
              <a:rPr lang="it-IT" smtClean="0">
                <a:effectLst/>
              </a:rPr>
              <a:t>Nasce il concetto di libertà di coscienza</a:t>
            </a:r>
          </a:p>
          <a:p>
            <a:pPr>
              <a:lnSpc>
                <a:spcPct val="90000"/>
              </a:lnSpc>
            </a:pPr>
            <a:r>
              <a:rPr lang="it-IT" smtClean="0">
                <a:effectLst/>
              </a:rPr>
              <a:t>Nasce il concetto di tolleranza legato all’accettazione di diversi … di vista</a:t>
            </a:r>
            <a:endParaRPr lang="fr-FR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mtClean="0">
                <a:effectLst/>
              </a:rPr>
              <a:t>La reazione della Chiesa</a:t>
            </a:r>
            <a:endParaRPr lang="fr-FR" smtClean="0">
              <a:effectLst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800" smtClean="0">
                <a:effectLst/>
              </a:rPr>
              <a:t>La reazione cattolica fu immediata e si concretizzò col Concilio di Trento (1545-1563) per riaffermare la centralità del Papa</a:t>
            </a:r>
          </a:p>
          <a:p>
            <a:pPr>
              <a:lnSpc>
                <a:spcPct val="90000"/>
              </a:lnSpc>
            </a:pPr>
            <a:r>
              <a:rPr lang="it-IT" sz="2800" smtClean="0">
                <a:effectLst/>
              </a:rPr>
              <a:t>Nasce la Controriforma</a:t>
            </a:r>
            <a:endParaRPr lang="fr-FR" sz="2800" smtClean="0">
              <a:effectLst/>
            </a:endParaRPr>
          </a:p>
        </p:txBody>
      </p:sp>
      <p:pic>
        <p:nvPicPr>
          <p:cNvPr id="32772" name="Picture 5" descr="concilio"/>
          <p:cNvPicPr>
            <a:picLocks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914900" y="2333625"/>
            <a:ext cx="4121150" cy="30908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mtClean="0">
                <a:effectLst/>
              </a:rPr>
              <a:t>Il Concilio di Trento</a:t>
            </a:r>
            <a:endParaRPr lang="fr-FR" smtClean="0">
              <a:effectLst/>
            </a:endParaRPr>
          </a:p>
        </p:txBody>
      </p:sp>
      <p:sp>
        <p:nvSpPr>
          <p:cNvPr id="33795" name="Rectangle 4"/>
          <p:cNvSpPr>
            <a:spLocks noGrp="1" noChangeArrowheads="1"/>
          </p:cNvSpPr>
          <p:nvPr>
            <p:ph type="body" sz="half" idx="1"/>
          </p:nvPr>
        </p:nvSpPr>
        <p:spPr>
          <a:noFill/>
        </p:spPr>
        <p:txBody>
          <a:bodyPr/>
          <a:lstStyle/>
          <a:p>
            <a:r>
              <a:rPr lang="it-IT" smtClean="0">
                <a:effectLst/>
              </a:rPr>
              <a:t>Dialogo</a:t>
            </a:r>
          </a:p>
          <a:p>
            <a:pPr lvl="1"/>
            <a:r>
              <a:rPr lang="it-IT" altLang="zh-CN" smtClean="0">
                <a:effectLst/>
                <a:ea typeface="宋体" charset="-122"/>
              </a:rPr>
              <a:t>Ordine dei Teatini che fanno voto di povertà</a:t>
            </a:r>
          </a:p>
          <a:p>
            <a:pPr lvl="1"/>
            <a:r>
              <a:rPr lang="it-IT" altLang="zh-CN" smtClean="0">
                <a:effectLst/>
                <a:ea typeface="宋体" charset="-122"/>
              </a:rPr>
              <a:t>Nomina di Cardinali del rinnovamento</a:t>
            </a:r>
          </a:p>
          <a:p>
            <a:pPr lvl="1"/>
            <a:r>
              <a:rPr lang="it-IT" altLang="zh-CN" smtClean="0">
                <a:effectLst/>
                <a:ea typeface="宋体" charset="-122"/>
              </a:rPr>
              <a:t>Il Papa invita i Luterani in Concilio</a:t>
            </a:r>
          </a:p>
          <a:p>
            <a:pPr lvl="1"/>
            <a:endParaRPr lang="fr-FR" smtClean="0">
              <a:effectLst/>
            </a:endParaRPr>
          </a:p>
        </p:txBody>
      </p:sp>
      <p:sp>
        <p:nvSpPr>
          <p:cNvPr id="33796" name="Rectangle 5"/>
          <p:cNvSpPr>
            <a:spLocks noGrp="1" noChangeArrowheads="1"/>
          </p:cNvSpPr>
          <p:nvPr>
            <p:ph type="body" sz="half" idx="2"/>
          </p:nvPr>
        </p:nvSpPr>
        <p:spPr>
          <a:noFill/>
        </p:spPr>
        <p:txBody>
          <a:bodyPr/>
          <a:lstStyle/>
          <a:p>
            <a:r>
              <a:rPr lang="it-IT" smtClean="0">
                <a:effectLst/>
              </a:rPr>
              <a:t>Rottura</a:t>
            </a:r>
          </a:p>
          <a:p>
            <a:pPr lvl="1"/>
            <a:r>
              <a:rPr lang="it-IT" smtClean="0">
                <a:effectLst/>
              </a:rPr>
              <a:t>Lotta contro le eresie</a:t>
            </a:r>
          </a:p>
          <a:p>
            <a:pPr lvl="1"/>
            <a:r>
              <a:rPr lang="it-IT" smtClean="0">
                <a:effectLst/>
              </a:rPr>
              <a:t>Tribunale dell’Inquisizione</a:t>
            </a:r>
          </a:p>
          <a:p>
            <a:pPr lvl="1"/>
            <a:r>
              <a:rPr lang="it-IT" smtClean="0">
                <a:effectLst/>
              </a:rPr>
              <a:t>Eretici i cattolici che patteggiano con i protestanti</a:t>
            </a:r>
          </a:p>
          <a:p>
            <a:pPr lvl="1"/>
            <a:r>
              <a:rPr lang="it-IT" smtClean="0">
                <a:effectLst/>
              </a:rPr>
              <a:t>Indice dei libri proibiti</a:t>
            </a:r>
            <a:endParaRPr lang="fr-FR" smtClean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mtClean="0">
                <a:effectLst/>
              </a:rPr>
              <a:t>In sintesi il Concilio…</a:t>
            </a:r>
            <a:endParaRPr lang="fr-FR" smtClean="0">
              <a:effectLst/>
            </a:endParaRPr>
          </a:p>
        </p:txBody>
      </p:sp>
      <p:sp>
        <p:nvSpPr>
          <p:cNvPr id="95236" name="AutoShape 4"/>
          <p:cNvSpPr>
            <a:spLocks noChangeArrowheads="1"/>
          </p:cNvSpPr>
          <p:nvPr/>
        </p:nvSpPr>
        <p:spPr bwMode="auto">
          <a:xfrm>
            <a:off x="3492500" y="1989138"/>
            <a:ext cx="3743325" cy="1295400"/>
          </a:xfrm>
          <a:prstGeom prst="downArrowCallout">
            <a:avLst>
              <a:gd name="adj1" fmla="val 72243"/>
              <a:gd name="adj2" fmla="val 72243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4400"/>
              <a:t>Ristabilì</a:t>
            </a:r>
            <a:endParaRPr lang="fr-FR" sz="4400"/>
          </a:p>
        </p:txBody>
      </p:sp>
      <p:sp>
        <p:nvSpPr>
          <p:cNvPr id="95237" name="AutoShape 5"/>
          <p:cNvSpPr>
            <a:spLocks noChangeArrowheads="1"/>
          </p:cNvSpPr>
          <p:nvPr/>
        </p:nvSpPr>
        <p:spPr bwMode="auto">
          <a:xfrm>
            <a:off x="2484438" y="3357563"/>
            <a:ext cx="2159000" cy="1008062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Il Libero arbitrio</a:t>
            </a:r>
            <a:endParaRPr lang="fr-FR"/>
          </a:p>
        </p:txBody>
      </p:sp>
      <p:sp>
        <p:nvSpPr>
          <p:cNvPr id="95238" name="AutoShape 6"/>
          <p:cNvSpPr>
            <a:spLocks noChangeArrowheads="1"/>
          </p:cNvSpPr>
          <p:nvPr/>
        </p:nvSpPr>
        <p:spPr bwMode="auto">
          <a:xfrm>
            <a:off x="4284663" y="4076700"/>
            <a:ext cx="2159000" cy="1008063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Tutti i sacramenti</a:t>
            </a:r>
            <a:endParaRPr lang="fr-FR"/>
          </a:p>
        </p:txBody>
      </p:sp>
      <p:sp>
        <p:nvSpPr>
          <p:cNvPr id="95239" name="AutoShape 7"/>
          <p:cNvSpPr>
            <a:spLocks noChangeArrowheads="1"/>
          </p:cNvSpPr>
          <p:nvPr/>
        </p:nvSpPr>
        <p:spPr bwMode="auto">
          <a:xfrm>
            <a:off x="6156325" y="3357563"/>
            <a:ext cx="2159000" cy="1008062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L’autorità del Papa</a:t>
            </a:r>
            <a:endParaRPr lang="fr-FR"/>
          </a:p>
        </p:txBody>
      </p:sp>
      <p:sp>
        <p:nvSpPr>
          <p:cNvPr id="95240" name="AutoShape 8"/>
          <p:cNvSpPr>
            <a:spLocks noChangeArrowheads="1"/>
          </p:cNvSpPr>
          <p:nvPr/>
        </p:nvSpPr>
        <p:spPr bwMode="auto">
          <a:xfrm>
            <a:off x="6300788" y="4652963"/>
            <a:ext cx="2374900" cy="1008062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/>
              <a:t>Riscrisse il Catechismo</a:t>
            </a:r>
            <a:endParaRPr lang="fr-FR"/>
          </a:p>
        </p:txBody>
      </p:sp>
      <p:sp>
        <p:nvSpPr>
          <p:cNvPr id="95241" name="AutoShape 9"/>
          <p:cNvSpPr>
            <a:spLocks noChangeArrowheads="1"/>
          </p:cNvSpPr>
          <p:nvPr/>
        </p:nvSpPr>
        <p:spPr bwMode="auto">
          <a:xfrm>
            <a:off x="4427538" y="5373688"/>
            <a:ext cx="2159000" cy="1008062"/>
          </a:xfrm>
          <a:prstGeom prst="roundRect">
            <a:avLst>
              <a:gd name="adj" fmla="val 16667"/>
            </a:avLst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it-IT"/>
              <a:t>No all’interpretazione delle Scritture</a:t>
            </a:r>
            <a:endParaRPr lang="fr-FR"/>
          </a:p>
        </p:txBody>
      </p:sp>
      <p:sp>
        <p:nvSpPr>
          <p:cNvPr id="95242" name="AutoShape 10"/>
          <p:cNvSpPr>
            <a:spLocks noChangeArrowheads="1"/>
          </p:cNvSpPr>
          <p:nvPr/>
        </p:nvSpPr>
        <p:spPr bwMode="auto">
          <a:xfrm>
            <a:off x="2268538" y="4724400"/>
            <a:ext cx="1871662" cy="1728788"/>
          </a:xfrm>
          <a:prstGeom prst="leftArrowCallout">
            <a:avLst>
              <a:gd name="adj1" fmla="val 25000"/>
              <a:gd name="adj2" fmla="val 25000"/>
              <a:gd name="adj3" fmla="val 18044"/>
              <a:gd name="adj4" fmla="val 66667"/>
            </a:avLst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it-IT"/>
              <a:t>Severità e censura</a:t>
            </a:r>
            <a:endParaRPr lang="fr-FR"/>
          </a:p>
        </p:txBody>
      </p:sp>
      <p:sp>
        <p:nvSpPr>
          <p:cNvPr id="95243" name="AutoShape 11"/>
          <p:cNvSpPr>
            <a:spLocks noChangeArrowheads="1"/>
          </p:cNvSpPr>
          <p:nvPr/>
        </p:nvSpPr>
        <p:spPr bwMode="auto">
          <a:xfrm>
            <a:off x="0" y="3284538"/>
            <a:ext cx="2411413" cy="3573462"/>
          </a:xfrm>
          <a:prstGeom prst="verticalScroll">
            <a:avLst>
              <a:gd name="adj" fmla="val 12500"/>
            </a:avLst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it-IT">
                <a:solidFill>
                  <a:schemeClr val="bg1"/>
                </a:solidFill>
              </a:rPr>
              <a:t>1.Fece i Seminari</a:t>
            </a:r>
          </a:p>
          <a:p>
            <a:pPr algn="ctr"/>
            <a:r>
              <a:rPr lang="it-IT"/>
              <a:t>2.Vietò il matrimonio dei preti</a:t>
            </a:r>
          </a:p>
          <a:p>
            <a:pPr algn="ctr"/>
            <a:r>
              <a:rPr lang="it-IT">
                <a:solidFill>
                  <a:schemeClr val="bg1"/>
                </a:solidFill>
              </a:rPr>
              <a:t>3.Potenziò l’Inquisizione</a:t>
            </a:r>
          </a:p>
          <a:p>
            <a:pPr algn="ctr"/>
            <a:r>
              <a:rPr lang="it-IT"/>
              <a:t>4.Fece l’indice dei libri proibiti</a:t>
            </a:r>
            <a:endParaRPr lang="fr-FR"/>
          </a:p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952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7" dur="500"/>
                                        <p:tgtEl>
                                          <p:spTgt spid="952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2" dur="500"/>
                                        <p:tgtEl>
                                          <p:spTgt spid="952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500"/>
                                        <p:tgtEl>
                                          <p:spTgt spid="952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952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7" dur="500"/>
                                        <p:tgtEl>
                                          <p:spTgt spid="952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952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 animBg="1"/>
      <p:bldP spid="95237" grpId="0" animBg="1"/>
      <p:bldP spid="95238" grpId="0" animBg="1"/>
      <p:bldP spid="95239" grpId="0" animBg="1"/>
      <p:bldP spid="95240" grpId="0" animBg="1"/>
      <p:bldP spid="95241" grpId="0" animBg="1"/>
      <p:bldP spid="95242" grpId="0" animBg="1"/>
      <p:bldP spid="9524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mtClean="0">
                <a:effectLst/>
              </a:rPr>
              <a:t>Conseguenze nel mondo cattolico</a:t>
            </a:r>
            <a:endParaRPr lang="fr-FR" smtClean="0">
              <a:effectLst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800" smtClean="0">
                <a:effectLst/>
              </a:rPr>
              <a:t>Importanti soprattutto sull’educazione, l’Arte e il concetto di autorità</a:t>
            </a:r>
          </a:p>
          <a:p>
            <a:pPr>
              <a:lnSpc>
                <a:spcPct val="90000"/>
              </a:lnSpc>
            </a:pPr>
            <a:r>
              <a:rPr lang="it-IT" sz="2800" smtClean="0">
                <a:effectLst/>
              </a:rPr>
              <a:t>Si fondò l’ordine dei Gesuiti per l’educazione e l’evangelizzazione dei giovani</a:t>
            </a:r>
          </a:p>
          <a:p>
            <a:pPr>
              <a:lnSpc>
                <a:spcPct val="90000"/>
              </a:lnSpc>
            </a:pPr>
            <a:r>
              <a:rPr lang="it-IT" sz="2800" smtClean="0">
                <a:effectLst/>
              </a:rPr>
              <a:t>Si generò un clima di fanatismo religioso e di intolleranza</a:t>
            </a:r>
          </a:p>
          <a:p>
            <a:pPr>
              <a:lnSpc>
                <a:spcPct val="90000"/>
              </a:lnSpc>
            </a:pPr>
            <a:r>
              <a:rPr lang="it-IT" sz="2800" smtClean="0">
                <a:effectLst/>
              </a:rPr>
              <a:t>Caccia alle streghe e guerre di religione</a:t>
            </a:r>
          </a:p>
          <a:p>
            <a:pPr>
              <a:lnSpc>
                <a:spcPct val="90000"/>
              </a:lnSpc>
            </a:pPr>
            <a:r>
              <a:rPr lang="it-IT" sz="2800" smtClean="0">
                <a:effectLst/>
              </a:rPr>
              <a:t>65.000 persone condannate a morte per stregoneria tra il 1560 e il 1660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mtClean="0">
                <a:effectLst/>
              </a:rPr>
              <a:t>L’Arte</a:t>
            </a:r>
            <a:endParaRPr lang="fr-FR" smtClean="0">
              <a:effectLst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989138"/>
            <a:ext cx="2843213" cy="4464050"/>
          </a:xfrm>
          <a:noFill/>
        </p:spPr>
        <p:txBody>
          <a:bodyPr/>
          <a:lstStyle/>
          <a:p>
            <a:r>
              <a:rPr lang="it-IT" sz="2800" smtClean="0">
                <a:effectLst/>
              </a:rPr>
              <a:t>Si impose un’arte sacra + semplice, popolare e comprensibile da tutti, capace però di stupire il popolo: nasce così il Barocco</a:t>
            </a:r>
            <a:endParaRPr lang="fr-FR" sz="2800" smtClean="0">
              <a:effectLst/>
            </a:endParaRPr>
          </a:p>
        </p:txBody>
      </p:sp>
      <p:sp>
        <p:nvSpPr>
          <p:cNvPr id="36868" name="Rectangle 5"/>
          <p:cNvSpPr>
            <a:spLocks noGrp="1" noChangeArrowheads="1"/>
          </p:cNvSpPr>
          <p:nvPr>
            <p:ph sz="half" idx="2"/>
          </p:nvPr>
        </p:nvSpPr>
        <p:spPr>
          <a:noFill/>
        </p:spPr>
        <p:txBody>
          <a:bodyPr/>
          <a:lstStyle/>
          <a:p>
            <a:endParaRPr lang="fr-FR" sz="2800" smtClean="0">
              <a:effectLst/>
            </a:endParaRPr>
          </a:p>
        </p:txBody>
      </p:sp>
      <p:pic>
        <p:nvPicPr>
          <p:cNvPr id="36869" name="Picture 4" descr="vora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60700" y="1619250"/>
            <a:ext cx="6048375" cy="5065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28" name="Picture 4" descr="AssunzioneCarracc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33675" y="771525"/>
            <a:ext cx="3676650" cy="531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29" name="Picture 5" descr="67_img_bi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27313" y="260350"/>
            <a:ext cx="3759200" cy="635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30" name="Picture 6" descr="359_img_bi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27313" y="260350"/>
            <a:ext cx="3816350" cy="635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3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4"/>
          <p:cNvSpPr txBox="1">
            <a:spLocks noChangeArrowheads="1"/>
          </p:cNvSpPr>
          <p:nvPr/>
        </p:nvSpPr>
        <p:spPr bwMode="auto">
          <a:xfrm>
            <a:off x="0" y="1989138"/>
            <a:ext cx="9144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18900">
                <a:latin typeface="Castellar" pitchFamily="18" charset="0"/>
              </a:rPr>
              <a:t>Fine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Niccolò V</a:t>
            </a:r>
          </a:p>
        </p:txBody>
      </p:sp>
      <p:sp>
        <p:nvSpPr>
          <p:cNvPr id="19465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981200"/>
            <a:ext cx="4151312" cy="4114800"/>
          </a:xfrm>
        </p:spPr>
        <p:txBody>
          <a:bodyPr/>
          <a:lstStyle/>
          <a:p>
            <a:pPr eaLnBrk="1" hangingPunct="1">
              <a:defRPr/>
            </a:pPr>
            <a:r>
              <a:rPr lang="it-IT" sz="2400" smtClean="0"/>
              <a:t>Fece il grande Giubileo del 1450</a:t>
            </a:r>
          </a:p>
          <a:p>
            <a:pPr eaLnBrk="1" hangingPunct="1">
              <a:defRPr/>
            </a:pPr>
            <a:r>
              <a:rPr lang="it-IT" sz="2400" smtClean="0"/>
              <a:t>Più politico che religioso esortò invano i principi a soccorrere Bisanzio</a:t>
            </a:r>
          </a:p>
          <a:p>
            <a:pPr eaLnBrk="1" hangingPunct="1">
              <a:defRPr/>
            </a:pPr>
            <a:r>
              <a:rPr lang="it-IT" sz="2400" smtClean="0"/>
              <a:t>Favorì la pacificazione fra gli stati italiani a Lodi</a:t>
            </a:r>
          </a:p>
          <a:p>
            <a:pPr eaLnBrk="1" hangingPunct="1">
              <a:defRPr/>
            </a:pPr>
            <a:r>
              <a:rPr lang="it-IT" sz="2400" smtClean="0"/>
              <a:t>Umanista, diede inizio al mecenatismo papale</a:t>
            </a:r>
          </a:p>
        </p:txBody>
      </p:sp>
      <p:sp>
        <p:nvSpPr>
          <p:cNvPr id="19466" name="Rectangle 10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endParaRPr lang="fr-FR" sz="2400" smtClean="0"/>
          </a:p>
        </p:txBody>
      </p:sp>
      <p:pic>
        <p:nvPicPr>
          <p:cNvPr id="39941" name="Picture 11" descr="niccolo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1989138"/>
            <a:ext cx="396240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2" name="AutoShape 12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6300788" y="6237288"/>
            <a:ext cx="1223962" cy="620712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Pio II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981200"/>
            <a:ext cx="4222750" cy="4616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Ambizioso, colto, raffinato e diplomatico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2 figli illegittimi ma poi si rivede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Amante della cultura più che della dottrina cattolica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Fonda Pienza secondo i nuovi criteri urbanistici dell’umanesimo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Tenne rapporti epistolari con Dracula” e Maometto II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fr-FR" sz="2400" smtClean="0"/>
          </a:p>
        </p:txBody>
      </p:sp>
      <p:pic>
        <p:nvPicPr>
          <p:cNvPr id="40965" name="Picture 7" descr="pioI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8413" y="1989138"/>
            <a:ext cx="324485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6" name="AutoShape 8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8316913" y="6237288"/>
            <a:ext cx="827087" cy="620712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ChangeArrowheads="1"/>
          </p:cNvSpPr>
          <p:nvPr/>
        </p:nvSpPr>
        <p:spPr bwMode="auto">
          <a:xfrm>
            <a:off x="0" y="1128713"/>
            <a:ext cx="8894763" cy="588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it-IT" sz="2400">
                <a:solidFill>
                  <a:srgbClr val="00FF00"/>
                </a:solidFill>
              </a:rPr>
              <a:t>NICCOLO' V</a:t>
            </a:r>
            <a:r>
              <a:rPr lang="it-IT" sz="2000"/>
              <a:t>, </a:t>
            </a:r>
            <a:r>
              <a:rPr lang="it-IT" sz="2000">
                <a:hlinkClick r:id="rId3" action="ppaction://hlinksldjump"/>
              </a:rPr>
              <a:t>Tommaso Parentucelli</a:t>
            </a:r>
            <a:r>
              <a:rPr lang="it-IT" sz="2000"/>
              <a:t>, di Sarzana (1447-1455)</a:t>
            </a:r>
            <a:br>
              <a:rPr lang="it-IT" sz="2000"/>
            </a:br>
            <a:r>
              <a:rPr lang="it-IT" sz="2000"/>
              <a:t>CALLISTO III, Alonso de Borja, spagnolo (1455-1458)</a:t>
            </a:r>
            <a:br>
              <a:rPr lang="it-IT" sz="2000"/>
            </a:br>
            <a:r>
              <a:rPr lang="it-IT" sz="2400">
                <a:solidFill>
                  <a:srgbClr val="00FF00"/>
                </a:solidFill>
              </a:rPr>
              <a:t>PIO II</a:t>
            </a:r>
            <a:r>
              <a:rPr lang="it-IT" sz="2000"/>
              <a:t>, </a:t>
            </a:r>
            <a:r>
              <a:rPr lang="it-IT" sz="2000">
                <a:hlinkClick r:id="rId4" action="ppaction://hlinksldjump"/>
              </a:rPr>
              <a:t>Enea Silvio Piccolomini</a:t>
            </a:r>
            <a:r>
              <a:rPr lang="it-IT" sz="2000"/>
              <a:t>, di Siena (1458-1464)</a:t>
            </a:r>
            <a:br>
              <a:rPr lang="it-IT" sz="2000"/>
            </a:br>
            <a:r>
              <a:rPr lang="it-IT" sz="2000"/>
              <a:t>PAOLO II, Pietro Barbo, di Venezia (1464-1471)</a:t>
            </a:r>
            <a:br>
              <a:rPr lang="it-IT" sz="2000"/>
            </a:br>
            <a:r>
              <a:rPr lang="it-IT" sz="2400">
                <a:solidFill>
                  <a:srgbClr val="FF0000"/>
                </a:solidFill>
              </a:rPr>
              <a:t>SISTO IV</a:t>
            </a:r>
            <a:r>
              <a:rPr lang="it-IT" sz="2000"/>
              <a:t>, </a:t>
            </a:r>
            <a:r>
              <a:rPr lang="it-IT" sz="2000">
                <a:hlinkClick r:id="rId5" action="ppaction://hlinksldjump"/>
              </a:rPr>
              <a:t>Francesco della Rovere</a:t>
            </a:r>
            <a:r>
              <a:rPr lang="it-IT" sz="2000"/>
              <a:t>, di Savona (1471-1484)</a:t>
            </a:r>
            <a:br>
              <a:rPr lang="it-IT" sz="2000"/>
            </a:br>
            <a:r>
              <a:rPr lang="it-IT" sz="2000"/>
              <a:t>INNOCENZO VIII, G. B. Cibo, genovese (1484-1492)</a:t>
            </a:r>
            <a:br>
              <a:rPr lang="it-IT" sz="2000"/>
            </a:br>
            <a:r>
              <a:rPr lang="it-IT" sz="2400">
                <a:solidFill>
                  <a:srgbClr val="FF0000"/>
                </a:solidFill>
              </a:rPr>
              <a:t>ALESSANDRO VI</a:t>
            </a:r>
            <a:r>
              <a:rPr lang="it-IT" sz="2000"/>
              <a:t>, </a:t>
            </a:r>
            <a:r>
              <a:rPr lang="it-IT" sz="2000">
                <a:hlinkClick r:id="rId6" action="ppaction://hlinksldjump"/>
              </a:rPr>
              <a:t>Rodrigo de Borja</a:t>
            </a:r>
            <a:r>
              <a:rPr lang="it-IT" sz="2000"/>
              <a:t>, spagnolo (1492-1503)</a:t>
            </a:r>
            <a:br>
              <a:rPr lang="it-IT" sz="2000"/>
            </a:br>
            <a:r>
              <a:rPr lang="it-IT" sz="2000"/>
              <a:t>PIO III, Francesco Todeschini-Piccolomini, di Siena (1503)</a:t>
            </a:r>
            <a:br>
              <a:rPr lang="it-IT" sz="2000"/>
            </a:br>
            <a:r>
              <a:rPr lang="it-IT" sz="2000"/>
              <a:t>GIULIO II, Giuliano della Rovere, di Savona (1503-1513)</a:t>
            </a:r>
            <a:br>
              <a:rPr lang="it-IT" sz="2000"/>
            </a:br>
            <a:r>
              <a:rPr lang="it-IT" sz="2400">
                <a:solidFill>
                  <a:srgbClr val="FF0000"/>
                </a:solidFill>
              </a:rPr>
              <a:t>LEONE X</a:t>
            </a:r>
            <a:r>
              <a:rPr lang="it-IT" sz="2000"/>
              <a:t>, </a:t>
            </a:r>
            <a:r>
              <a:rPr lang="it-IT" sz="2000">
                <a:hlinkClick r:id="rId7" action="ppaction://hlinksldjump"/>
              </a:rPr>
              <a:t>Giovanni de' Medici</a:t>
            </a:r>
            <a:r>
              <a:rPr lang="it-IT" sz="2000"/>
              <a:t>, di Firenze  (1513-1521)</a:t>
            </a:r>
            <a:br>
              <a:rPr lang="it-IT" sz="2000"/>
            </a:br>
            <a:r>
              <a:rPr lang="it-IT" sz="2000"/>
              <a:t>ADRIANO VI, Adriano Florenz di Utrecht, Olanda(1522-1523)</a:t>
            </a:r>
            <a:br>
              <a:rPr lang="it-IT" sz="2000"/>
            </a:br>
            <a:r>
              <a:rPr lang="it-IT" sz="2000"/>
              <a:t>CLEMENTE VII, Giulio de' Medici, di Firenze (1523-1534)</a:t>
            </a:r>
            <a:br>
              <a:rPr lang="it-IT" sz="2000"/>
            </a:br>
            <a:r>
              <a:rPr lang="it-IT" sz="2000"/>
              <a:t>PAOLO III, Alessandro Farnese, romano  (1534-1549)</a:t>
            </a:r>
            <a:br>
              <a:rPr lang="it-IT" sz="2000"/>
            </a:br>
            <a:r>
              <a:rPr lang="it-IT" sz="2000"/>
              <a:t>GIULIO III, Giovan Maria Ciocchi, romano  (1550-1555)</a:t>
            </a:r>
            <a:br>
              <a:rPr lang="it-IT" sz="2000"/>
            </a:br>
            <a:r>
              <a:rPr lang="it-IT" sz="2000"/>
              <a:t>MARCELLO II, Marcello Cervini, di Montepulciano (1555)</a:t>
            </a:r>
            <a:br>
              <a:rPr lang="it-IT" sz="2000"/>
            </a:br>
            <a:r>
              <a:rPr lang="it-IT" sz="2000"/>
              <a:t>PAOLO IV, Gian Pietro Carafa, di Napoli (1555-1559)</a:t>
            </a:r>
            <a:br>
              <a:rPr lang="it-IT" sz="2000"/>
            </a:br>
            <a:r>
              <a:rPr lang="it-IT" sz="2000"/>
              <a:t>PIO IV, Giovan Angelo de' Medici, di Milano (1560-1565)</a:t>
            </a:r>
            <a:br>
              <a:rPr lang="it-IT" sz="2000"/>
            </a:br>
            <a:endParaRPr lang="it-IT" sz="200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7543800" cy="1431925"/>
          </a:xfrm>
        </p:spPr>
        <p:txBody>
          <a:bodyPr/>
          <a:lstStyle/>
          <a:p>
            <a:pPr eaLnBrk="1" hangingPunct="1">
              <a:defRPr/>
            </a:pPr>
            <a:r>
              <a:rPr lang="it-IT" smtClean="0"/>
              <a:t>I Papi del periodo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Leone X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smtClean="0"/>
              <a:t>Figlio di Lorenzo il Magnifico</a:t>
            </a:r>
          </a:p>
          <a:p>
            <a:pPr eaLnBrk="1" hangingPunct="1">
              <a:defRPr/>
            </a:pPr>
            <a:r>
              <a:rPr lang="it-IT" sz="2800" smtClean="0"/>
              <a:t>Cardinale a 13 anni</a:t>
            </a:r>
          </a:p>
          <a:p>
            <a:pPr eaLnBrk="1" hangingPunct="1">
              <a:defRPr/>
            </a:pPr>
            <a:r>
              <a:rPr lang="it-IT" sz="2800" smtClean="0"/>
              <a:t>Famoso per il tariffario delle indulgenze</a:t>
            </a:r>
          </a:p>
          <a:p>
            <a:pPr eaLnBrk="1" hangingPunct="1">
              <a:defRPr/>
            </a:pPr>
            <a:r>
              <a:rPr lang="it-IT" sz="2800" smtClean="0"/>
              <a:t>Apogeo del Rinascimento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endParaRPr lang="fr-FR" sz="2800" smtClean="0"/>
          </a:p>
        </p:txBody>
      </p:sp>
      <p:pic>
        <p:nvPicPr>
          <p:cNvPr id="41989" name="Picture 7" descr="leone_x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32363" y="2060575"/>
            <a:ext cx="3800475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90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00788" y="6237288"/>
            <a:ext cx="1223962" cy="620712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1991" name="AutoShape 8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3995738" y="3860800"/>
            <a:ext cx="576262" cy="50482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ChangeArrowheads="1"/>
          </p:cNvSpPr>
          <p:nvPr/>
        </p:nvSpPr>
        <p:spPr bwMode="auto">
          <a:xfrm>
            <a:off x="252413" y="1611313"/>
            <a:ext cx="8891587" cy="527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it-IT" sz="2000"/>
              <a:t>Un ecclesiastico che incorresse in peccato carnale, sia con suore, sia con cugine, nipoti o figliocce, sia, infine, con un'altra qualsiasi donna, sarà assolto, mediante il pagamento di 67 libbre, 12 soldi. </a:t>
            </a:r>
          </a:p>
          <a:p>
            <a:pPr algn="ctr">
              <a:tabLst>
                <a:tab pos="457200" algn="l"/>
              </a:tabLst>
            </a:pPr>
            <a:endParaRPr lang="it-IT" sz="2000"/>
          </a:p>
          <a:p>
            <a:pPr algn="ctr">
              <a:tabLst>
                <a:tab pos="457200" algn="l"/>
              </a:tabLst>
            </a:pPr>
            <a:r>
              <a:rPr lang="it-IT" sz="2000"/>
              <a:t>Se l'ecclesiastico, oltre al peccato di fornicazione chiedesse d'essere assolto dal peccato contro natura o di bestialità, dovrà pagare 219 libbre, 15 soldi. Ma se avesse commesso peccato contro natura con bambini o bestie e non con una donna, pagherà solamente 131 libbre, 15 soldi. </a:t>
            </a:r>
          </a:p>
          <a:p>
            <a:pPr algn="ctr">
              <a:tabLst>
                <a:tab pos="457200" algn="l"/>
              </a:tabLst>
            </a:pPr>
            <a:endParaRPr lang="it-IT" sz="2000"/>
          </a:p>
          <a:p>
            <a:pPr algn="ctr">
              <a:tabLst>
                <a:tab pos="457200" algn="l"/>
              </a:tabLst>
            </a:pPr>
            <a:r>
              <a:rPr lang="it-IT" sz="2000"/>
              <a:t>Il sacerdote che deflorasse una vergine, pagherà 2 libbre, 8 soldi. </a:t>
            </a:r>
          </a:p>
          <a:p>
            <a:pPr algn="ctr">
              <a:tabLst>
                <a:tab pos="457200" algn="l"/>
              </a:tabLst>
            </a:pPr>
            <a:r>
              <a:rPr lang="it-IT" sz="2000"/>
              <a:t>La religiosa che ambisse la dignità di abbadessa dopo essersi data a uno o più uomini simultaneamente o successivamente, all'interno o fuori del convento, pagherà 131 libbre, 15 soldi. </a:t>
            </a:r>
          </a:p>
          <a:p>
            <a:pPr algn="ctr">
              <a:tabLst>
                <a:tab pos="457200" algn="l"/>
              </a:tabLst>
            </a:pPr>
            <a:r>
              <a:rPr lang="it-IT" sz="2000"/>
              <a:t>I sacerdoti che volessero vivere in concubinato con i loro parenti, pagheranno 76 libbre, 1 soldo. </a:t>
            </a:r>
          </a:p>
          <a:p>
            <a:pPr algn="ctr">
              <a:tabLst>
                <a:tab pos="457200" algn="l"/>
              </a:tabLst>
            </a:pPr>
            <a:r>
              <a:rPr lang="it-IT" sz="2000"/>
              <a:t>Per ogni peccato di lussuria commesso da un laico, l'assoluzione costerà 27 libbre, 1 soldo; per gli incesti si aggiungerà a coscienza 4 libbre.</a:t>
            </a:r>
            <a:r>
              <a:rPr lang="it-IT"/>
              <a:t> 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title"/>
          </p:nvPr>
        </p:nvSpPr>
        <p:spPr>
          <a:xfrm>
            <a:off x="755650" y="0"/>
            <a:ext cx="8077200" cy="1431925"/>
          </a:xfrm>
        </p:spPr>
        <p:txBody>
          <a:bodyPr/>
          <a:lstStyle/>
          <a:p>
            <a:pPr eaLnBrk="1" hangingPunct="1">
              <a:defRPr/>
            </a:pPr>
            <a:r>
              <a:rPr lang="it-IT" sz="2800" smtClean="0"/>
              <a:t>La «Taxa Camarae» di papa Leone X, uno dei punti più alti della corruzione umana</a:t>
            </a:r>
            <a:r>
              <a:rPr lang="it-IT" sz="4000" smtClean="0"/>
              <a:t> </a:t>
            </a:r>
          </a:p>
        </p:txBody>
      </p:sp>
      <p:sp>
        <p:nvSpPr>
          <p:cNvPr id="43012" name="Rectangle 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Alessandro VI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fr-FR" sz="2400" smtClean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1981200"/>
            <a:ext cx="3979863" cy="4471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Nipote del papa Callisto III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Ebbe almeno una decina di figli certi e numerose amanti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Savonarola lo attacca come esempio di corruzione e malcostume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Lui lo fa torturare e bruciare in piazza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smtClean="0"/>
              <a:t>Famoso per il trattato di Tordesillas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400" smtClean="0"/>
          </a:p>
        </p:txBody>
      </p:sp>
      <p:sp>
        <p:nvSpPr>
          <p:cNvPr id="44037" name="AutoShape 6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7453313" y="6237288"/>
            <a:ext cx="1222375" cy="620712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pic>
        <p:nvPicPr>
          <p:cNvPr id="44038" name="Picture 7" descr="Alessandro V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1989138"/>
            <a:ext cx="3370263" cy="445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Sisto IV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2800" smtClean="0"/>
              <a:t>Amante delle Arti e delle Lettere</a:t>
            </a:r>
          </a:p>
          <a:p>
            <a:pPr eaLnBrk="1" hangingPunct="1">
              <a:defRPr/>
            </a:pPr>
            <a:r>
              <a:rPr lang="it-IT" sz="2800" smtClean="0"/>
              <a:t>Fece costruire la Cappella Sistina</a:t>
            </a:r>
          </a:p>
          <a:p>
            <a:pPr eaLnBrk="1" hangingPunct="1">
              <a:defRPr/>
            </a:pPr>
            <a:r>
              <a:rPr lang="it-IT" sz="2800" smtClean="0"/>
              <a:t>Era corrotto e si impegnò a creare nuovi principati da lasciare ai figli illegittimi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endParaRPr lang="fr-FR" sz="2800" smtClean="0"/>
          </a:p>
        </p:txBody>
      </p:sp>
      <p:pic>
        <p:nvPicPr>
          <p:cNvPr id="45061" name="Picture 7" descr="sistoIV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2133600"/>
            <a:ext cx="3816350" cy="375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2" name="AutoShape 8">
            <a:hlinkClick r:id="" action="ppaction://hlinkshowjump?jump=lastslideviewed" highlightClick="1"/>
          </p:cNvPr>
          <p:cNvSpPr>
            <a:spLocks noChangeArrowheads="1"/>
          </p:cNvSpPr>
          <p:nvPr/>
        </p:nvSpPr>
        <p:spPr bwMode="auto">
          <a:xfrm>
            <a:off x="6300788" y="6237288"/>
            <a:ext cx="1223962" cy="620712"/>
          </a:xfrm>
          <a:prstGeom prst="actionButtonReturn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La vendita delle Indulgenze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981200"/>
            <a:ext cx="7543800" cy="45434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Era la pratica più scandalosa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si diceva che Gesù e i santi avevano creato un grande tesoro di Indulgenze cui il papa e il clero potevano far accedere i fedeli, i quali per veder rimesse le loro pene erano disposti a pagare ingenti somme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Si poteva pagare per i vivi, ma anche per i morti , per abbreviare la permanenza in Purgatorio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Naturalmente la Chiesa incassava per sé tutti i soldi ricavati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z="3200" smtClean="0">
                <a:solidFill>
                  <a:schemeClr val="hlink"/>
                </a:solidFill>
              </a:rPr>
              <a:t>“Quando il soldo tintinna nella cassa, l’anima del defunto in Paradiso passa”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1200"/>
            <a:ext cx="882015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Un caso clamoroso avvenne nel 1515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Alberto Hohenzollern, che aveva già 2 importanti vescovadi aveva chiesto anche il vescovado + importante di Germania, quello di Magonza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Il cumulo di cariche era vietato, ma il papa Leone X fece capire che se si pagava era possibile chiudere un occhio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Alberto si fece prestare la somma richiesta dai Fugger e col Papa organizzò un bando di indulgenze in modo da rientrare dal prestito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smtClean="0"/>
              <a:t>Gli introiti delle offerte vennero spartite a metà: una parte per i Fugger, l'altra al papa per finire la basilica di S. Pietro.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A Wittenberg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Gli esattori papali arrivarono anche a Wittenberg</a:t>
            </a:r>
          </a:p>
          <a:p>
            <a:pPr eaLnBrk="1" hangingPunct="1">
              <a:defRPr/>
            </a:pPr>
            <a:r>
              <a:rPr lang="it-IT" smtClean="0"/>
              <a:t>Qui ad accoglierli c’era un monaco agostiniano che esortava i suoi fedeli a non pagare nulla</a:t>
            </a:r>
          </a:p>
          <a:p>
            <a:pPr eaLnBrk="1" hangingPunct="1">
              <a:defRPr/>
            </a:pPr>
            <a:r>
              <a:rPr lang="it-IT" smtClean="0"/>
              <a:t>Il suo nome era Martin Lutero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Martin Lutero 1483-1546</a:t>
            </a:r>
          </a:p>
        </p:txBody>
      </p:sp>
      <p:sp>
        <p:nvSpPr>
          <p:cNvPr id="27656" name="Rectangle 8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fr-FR" sz="2800" smtClean="0"/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914900" y="1981200"/>
            <a:ext cx="3695700" cy="46878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smtClean="0"/>
              <a:t>Monaco e professore a Wittenberg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smtClean="0"/>
              <a:t>Ideatore del Protestantesimo luterano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smtClean="0"/>
              <a:t>Unificatore della lingua tedesca moderna con la traduzione della Bibbia</a:t>
            </a:r>
          </a:p>
        </p:txBody>
      </p:sp>
      <p:pic>
        <p:nvPicPr>
          <p:cNvPr id="18437" name="Picture 7" descr="luter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4213" y="1989138"/>
            <a:ext cx="37973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Le 95 tesi di Wittenberg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981200"/>
            <a:ext cx="4297363" cy="4543425"/>
          </a:xfrm>
        </p:spPr>
        <p:txBody>
          <a:bodyPr/>
          <a:lstStyle/>
          <a:p>
            <a:pPr eaLnBrk="1" hangingPunct="1">
              <a:defRPr/>
            </a:pPr>
            <a:r>
              <a:rPr lang="it-IT" sz="2400" smtClean="0"/>
              <a:t>Nel 1517 Lutero affisse sulla porta di una chiesa a Wittenberg (nella Turingia) 95 tesi contro la corruzione nella chiesa contro il commercio delle indulgenze </a:t>
            </a:r>
          </a:p>
          <a:p>
            <a:pPr eaLnBrk="1" hangingPunct="1">
              <a:defRPr/>
            </a:pPr>
            <a:r>
              <a:rPr lang="it-IT" sz="2400" smtClean="0"/>
              <a:t>Con questo atto spacca l’unità della Chiesa romana</a:t>
            </a:r>
          </a:p>
          <a:p>
            <a:pPr eaLnBrk="1" hangingPunct="1">
              <a:defRPr/>
            </a:pPr>
            <a:r>
              <a:rPr lang="it-IT" sz="2400" smtClean="0"/>
              <a:t>nega al Papa di concedere ciò che secondo L. solo Dio può concedere 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defRPr/>
            </a:pPr>
            <a:endParaRPr lang="fr-FR" sz="2400" smtClean="0"/>
          </a:p>
        </p:txBody>
      </p:sp>
      <p:pic>
        <p:nvPicPr>
          <p:cNvPr id="19461" name="Picture 7" descr="95te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7988" y="1989138"/>
            <a:ext cx="322580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smtClean="0"/>
              <a:t>Alcune tesi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2413" y="1981200"/>
            <a:ext cx="8891587" cy="46878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000" b="1" smtClean="0"/>
              <a:t>43.</a:t>
            </a:r>
            <a:r>
              <a:rPr lang="it-IT" sz="2000" smtClean="0"/>
              <a:t> Si deve insegnare ai cristiani che è meglio dare a un povero o fare un prestito a un bisognoso che non acquistare indulgenze. </a:t>
            </a:r>
            <a:br>
              <a:rPr lang="it-IT" sz="2000" smtClean="0"/>
            </a:br>
            <a:r>
              <a:rPr lang="it-IT" sz="2000" smtClean="0"/>
              <a:t/>
            </a:r>
            <a:br>
              <a:rPr lang="it-IT" sz="2000" smtClean="0"/>
            </a:br>
            <a:r>
              <a:rPr lang="it-IT" sz="2000" b="1" smtClean="0"/>
              <a:t>44.</a:t>
            </a:r>
            <a:r>
              <a:rPr lang="it-IT" sz="2000" smtClean="0"/>
              <a:t> Poiché la carità cresce con le opere di carità e fa l'uomo migliore, mentre con le indulgenze non diventa migliore ma solo più libero dalla pena. </a:t>
            </a:r>
            <a:br>
              <a:rPr lang="it-IT" sz="2000" smtClean="0"/>
            </a:br>
            <a:r>
              <a:rPr lang="it-IT" sz="2000" smtClean="0"/>
              <a:t/>
            </a:r>
            <a:br>
              <a:rPr lang="it-IT" sz="2000" smtClean="0"/>
            </a:br>
            <a:r>
              <a:rPr lang="it-IT" sz="2000" b="1" smtClean="0"/>
              <a:t>45. </a:t>
            </a:r>
            <a:r>
              <a:rPr lang="it-IT" sz="2000" smtClean="0"/>
              <a:t>Occorre insegnare ai cristiani che chi vede un bisognoso e trascurandolo dà per le indulgenze si merita non l'indulgenza del papa ma l'indignazione di Dio. </a:t>
            </a:r>
            <a:br>
              <a:rPr lang="it-IT" sz="2000" smtClean="0"/>
            </a:br>
            <a:r>
              <a:rPr lang="it-IT" sz="2000" smtClean="0"/>
              <a:t/>
            </a:r>
            <a:br>
              <a:rPr lang="it-IT" sz="2000" smtClean="0"/>
            </a:br>
            <a:r>
              <a:rPr lang="it-IT" sz="2000" b="1" smtClean="0"/>
              <a:t>46.</a:t>
            </a:r>
            <a:r>
              <a:rPr lang="it-IT" sz="2000" smtClean="0"/>
              <a:t> Si deve insegnare ai cristiani che se non abbondano i beni superflui, debbono tenere il necessario per la loro casa e non spenderlo per le indulgenze. </a:t>
            </a:r>
            <a:br>
              <a:rPr lang="it-IT" sz="2000" smtClean="0"/>
            </a:br>
            <a:r>
              <a:rPr lang="it-IT" sz="2000" smtClean="0"/>
              <a:t/>
            </a:r>
            <a:br>
              <a:rPr lang="it-IT" sz="2000" smtClean="0"/>
            </a:br>
            <a:r>
              <a:rPr lang="it-IT" sz="2000" b="1" smtClean="0"/>
              <a:t>47. </a:t>
            </a:r>
            <a:r>
              <a:rPr lang="it-IT" sz="2000" smtClean="0"/>
              <a:t>Si deve insegnare ai cristiani che l'acquisto delle indulgenze è libero e non di precetto.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flesso">
  <a:themeElements>
    <a:clrScheme name="Riflesso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Rifless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flesso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Shimmer</Template>
  <TotalTime>1255</TotalTime>
  <Words>1593</Words>
  <Application>Microsoft PowerPoint</Application>
  <PresentationFormat>Presentazione su schermo (4:3)</PresentationFormat>
  <Paragraphs>214</Paragraphs>
  <Slides>33</Slides>
  <Notes>33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33</vt:i4>
      </vt:variant>
    </vt:vector>
  </HeadingPairs>
  <TitlesOfParts>
    <vt:vector size="40" baseType="lpstr">
      <vt:lpstr>Tahoma</vt:lpstr>
      <vt:lpstr>Arial</vt:lpstr>
      <vt:lpstr>Wingdings</vt:lpstr>
      <vt:lpstr>Lucida Console</vt:lpstr>
      <vt:lpstr>宋体</vt:lpstr>
      <vt:lpstr>Castellar</vt:lpstr>
      <vt:lpstr>Riflesso</vt:lpstr>
      <vt:lpstr>Diapositiva 1</vt:lpstr>
      <vt:lpstr>Le cause</vt:lpstr>
      <vt:lpstr>I Papi del periodo</vt:lpstr>
      <vt:lpstr>La vendita delle Indulgenze</vt:lpstr>
      <vt:lpstr>“Quando il soldo tintinna nella cassa, l’anima del defunto in Paradiso passa”</vt:lpstr>
      <vt:lpstr>A Wittenberg</vt:lpstr>
      <vt:lpstr>Martin Lutero 1483-1546</vt:lpstr>
      <vt:lpstr>Le 95 tesi di Wittenberg</vt:lpstr>
      <vt:lpstr>Alcune tesi</vt:lpstr>
      <vt:lpstr>La dottrina luterana</vt:lpstr>
      <vt:lpstr>La dottrina luterana 2</vt:lpstr>
      <vt:lpstr>Ricapitolando…</vt:lpstr>
      <vt:lpstr>Conseguenze del luteranesimo</vt:lpstr>
      <vt:lpstr>Nasce il termine “Protestantesimo”</vt:lpstr>
      <vt:lpstr>La pace di Augusta</vt:lpstr>
      <vt:lpstr>Il mondo protestante</vt:lpstr>
      <vt:lpstr>Confronto fra riformatori</vt:lpstr>
      <vt:lpstr>I protestanti in Francia</vt:lpstr>
      <vt:lpstr>Diapositiva 19</vt:lpstr>
      <vt:lpstr>Conseguenze della Riforma nel mondo protestante</vt:lpstr>
      <vt:lpstr>La reazione della Chiesa</vt:lpstr>
      <vt:lpstr>Il Concilio di Trento</vt:lpstr>
      <vt:lpstr>In sintesi il Concilio…</vt:lpstr>
      <vt:lpstr>Conseguenze nel mondo cattolico</vt:lpstr>
      <vt:lpstr>L’Arte</vt:lpstr>
      <vt:lpstr>Diapositiva 26</vt:lpstr>
      <vt:lpstr>Diapositiva 27</vt:lpstr>
      <vt:lpstr>Niccolò V</vt:lpstr>
      <vt:lpstr>Pio II</vt:lpstr>
      <vt:lpstr>Leone X</vt:lpstr>
      <vt:lpstr>La «Taxa Camarae» di papa Leone X, uno dei punti più alti della corruzione umana </vt:lpstr>
      <vt:lpstr>Alessandro VI</vt:lpstr>
      <vt:lpstr>Sisto IV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RIFORMA PROTESTANTE</dc:title>
  <dc:creator>marco</dc:creator>
  <cp:lastModifiedBy>HOME</cp:lastModifiedBy>
  <cp:revision>30</cp:revision>
  <dcterms:created xsi:type="dcterms:W3CDTF">2004-02-05T15:55:27Z</dcterms:created>
  <dcterms:modified xsi:type="dcterms:W3CDTF">2020-03-24T15:06:10Z</dcterms:modified>
</cp:coreProperties>
</file>