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5"/>
  </p:normalViewPr>
  <p:slideViewPr>
    <p:cSldViewPr snapToGrid="0" snapToObjects="1">
      <p:cViewPr varScale="1">
        <p:scale>
          <a:sx n="89" d="100"/>
          <a:sy n="89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FCF4A-B7FE-144E-863F-A77775D58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C3A38-3358-F74D-B9E3-A1A17AC76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F14-C075-7644-A54E-FD4B6E51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CF62C-1C59-EE4A-A7A6-5A78B967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F3DF2-C1AD-BD41-AC71-4D9F7B7B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0159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BCC52-AAAA-B849-A53E-289D275A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FB5CF-5394-9F48-9A35-1AFD3D2AC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E3169-A58A-5840-8883-EB85A950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D621B-8FC9-944D-A062-A2F721F7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3C522-F45C-584B-8C25-8AB5FC91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4117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92DCF2-34EC-474B-8C7B-B2335BBF1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5E8D-B76C-8548-B19B-E28DC3AC4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F3EA8-CED7-EE46-8C8B-43E86858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C7CC1-004D-074B-B4DB-A74D58F2D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68B94-4CCD-DC48-9C26-16BB89826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5129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7877F-C210-E046-880B-73ED5EA25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A6029-D545-C94C-908C-5852367EB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C70FE-D342-F044-AB9A-41884AFC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76BE-3727-1A4E-A15E-1C8C894E5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0213D-4CBC-1446-BFDD-C063BDADD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3025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F763D-9F7B-174E-B91E-208ACF93D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39BD8-72ED-8C40-A14C-C57344E5D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858E9-1345-3D48-AECE-607FC0C5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94C34-3C46-9A4A-8388-C29F23074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69510-7032-9A44-8E2F-DDA5C163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5986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046A-A53E-7143-9184-322B7A6F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F99F8-C7B7-CB4E-832E-3E1BF703C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671B3-5AF0-8D4B-B506-DA5CDB319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D27A5-C1D9-BF4A-9D37-5A4F1F17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4FBE2-FD28-D640-A353-E3C39D1D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B0C9C-B024-F846-8E0F-8D95E0FC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4757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6DBB7-70F4-1246-A152-A007785E4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8596B-B16A-0745-BC70-9ACDA507C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180E-14B7-AA46-BF59-3D70BF351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95AA8-72D6-5740-B693-456EE884D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CA980-58F1-B44A-A6D6-E51B2AD84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ED229-3CAB-0241-BF53-10649AC3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453F4-B6CC-D24A-BD03-1C19DA8D6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D9E86-0673-D44F-9FDF-96FA5070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9526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7BFF-42EA-CE4F-A8FE-CE0C51C06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6CB298-31D0-5340-82C3-3B399B6A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72D3F-9FF1-B644-8E88-6829C50E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193917-0141-1042-B93D-1E642E4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1869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5A7E97-5BC5-CE4A-B6AE-ECD56DE95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F8BF90-F7B0-FC4A-B591-1C5DFA4C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65657-5BAF-614F-97D9-A2172C69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2592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7BCB2-4B32-5940-80F0-A3022813F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0C892-196B-7E42-AC6F-D15412C01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80DA8-F3CC-BB4F-836E-340BFE6A6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36F18-34E8-2349-9D2B-74EFFF791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11FF4-51BB-C940-8725-FD2B6110F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3DB6D-7D1D-1241-A4A8-8EB4279A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482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F2E50-9E2E-674B-B8CB-55AFC6E97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333D2-277C-5146-B02D-8D12130DC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F9541E-EFBC-1140-926E-970A16169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82023-62EB-4B4F-AA28-D8CFB0B9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DF0EF-19B9-3844-A2C2-AD22B3D43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875F5-9A50-CA47-8836-E73270CEE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4469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D1F4E0-BA5C-574F-8A35-D6B42C42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B5D07-A377-E74D-B74A-3C5C59CEC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278C4-05E2-1C43-9E1C-E192CF802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A9C23-3691-984C-B826-05773DE560B7}" type="datetimeFigureOut">
              <a:rPr lang="en-TR" smtClean="0"/>
              <a:t>13.10.2021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D0F9F-5826-8F49-8B43-C901561D8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FDD2F-8E7B-2F49-A33E-6BEE04221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05104-AD40-8B4E-9D03-4DB3DA3E476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4544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general_writing/academic_writing/establishing_arguments/index.html" TargetMode="External"/><Relationship Id="rId2" Type="http://schemas.openxmlformats.org/officeDocument/2006/relationships/hyperlink" Target="https://owl.purdue.edu/owl/general_writing/the_writing_process/thesis_statement_tips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2.latech.edu/~bmagee/removed/thesis.html" TargetMode="External"/><Relationship Id="rId4" Type="http://schemas.openxmlformats.org/officeDocument/2006/relationships/hyperlink" Target="http://writing2.richmond.edu/writing/wweb/thesisexercis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B3DC-19CA-1944-BEF0-239E34E385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THESIS STATEMENT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A699CE-7E61-AB4E-9063-64502747B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65792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0A79-E472-1C42-876F-D53F58AAF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Academic Argument: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91DD2-B041-4A4B-AD01-7D496C16C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It requires </a:t>
            </a:r>
            <a:r>
              <a:rPr lang="en-TR" b="1" dirty="0"/>
              <a:t>persuasion </a:t>
            </a:r>
            <a:r>
              <a:rPr lang="en-TR" dirty="0"/>
              <a:t>– convincing others that you have an interesting, logical point of view on the subject you are studying.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After a brief introduction of your </a:t>
            </a:r>
            <a:r>
              <a:rPr lang="en-TR" b="1" dirty="0"/>
              <a:t>topic</a:t>
            </a:r>
            <a:r>
              <a:rPr lang="en-TR" dirty="0"/>
              <a:t>, you state your point of view on the topic directly and often in one sentence. </a:t>
            </a:r>
            <a:r>
              <a:rPr lang="en-US" dirty="0"/>
              <a:t>T</a:t>
            </a:r>
            <a:r>
              <a:rPr lang="en-TR" dirty="0"/>
              <a:t>his sentence is the </a:t>
            </a:r>
            <a:r>
              <a:rPr lang="en-TR" b="1" dirty="0"/>
              <a:t>thesis statement</a:t>
            </a:r>
            <a:r>
              <a:rPr lang="en-TR" dirty="0"/>
              <a:t>, and it serves as a summary of the argument you’ll make in the rest of your paper. </a:t>
            </a:r>
          </a:p>
          <a:p>
            <a:pPr marL="0" indent="0" algn="r">
              <a:buNone/>
            </a:pPr>
            <a:endParaRPr lang="en-TR" dirty="0"/>
          </a:p>
          <a:p>
            <a:pPr marL="0" indent="0" algn="r">
              <a:buNone/>
            </a:pPr>
            <a:r>
              <a:rPr lang="en-TR" dirty="0"/>
              <a:t>Source: http://www.unc.edu/depts/wcweb</a:t>
            </a:r>
          </a:p>
        </p:txBody>
      </p:sp>
    </p:spTree>
    <p:extLst>
      <p:ext uri="{BB962C8B-B14F-4D97-AF65-F5344CB8AC3E}">
        <p14:creationId xmlns:p14="http://schemas.microsoft.com/office/powerpoint/2010/main" val="261877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4C65F-945C-0441-B2C7-C4A3CB163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A thesis statement: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2C5B2-225A-3A46-AC04-A7ED68130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a road map for the paper; it tells the reader what to expect from the rest of the paper.</a:t>
            </a:r>
          </a:p>
          <a:p>
            <a:r>
              <a:rPr lang="en-US" dirty="0"/>
              <a:t>is an interpretation of a question or subject; it tells the reader how you will interpret the significance of the subject matter under discussion.</a:t>
            </a:r>
          </a:p>
          <a:p>
            <a:r>
              <a:rPr lang="en-US" dirty="0"/>
              <a:t>makes a claim that others might dispute.</a:t>
            </a:r>
          </a:p>
          <a:p>
            <a:r>
              <a:rPr lang="en-US" dirty="0"/>
              <a:t>is usually a single sentence somewhere in your first paragraph that presents your argument to the reader. </a:t>
            </a:r>
          </a:p>
          <a:p>
            <a:pPr marL="0" indent="0">
              <a:buNone/>
            </a:pPr>
            <a:r>
              <a:rPr lang="en-US" dirty="0"/>
              <a:t>The rest of the paper, the body of the essay, gathers and organizes evidence that will persuade the reader of the logic of your interpretation.</a:t>
            </a:r>
          </a:p>
          <a:p>
            <a:pPr marL="0" indent="0" algn="r">
              <a:buNone/>
            </a:pPr>
            <a:r>
              <a:rPr lang="en-TR" dirty="0"/>
              <a:t>Source: http://www.unc.edu/depts/wcweb</a:t>
            </a:r>
          </a:p>
          <a:p>
            <a:pPr marL="0" indent="0" algn="r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9441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E1E1-B18D-AC45-8504-FE15268AF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Developing a thesis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4CFA1-9F5E-F348-9F2B-0121B1DF7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TR" dirty="0"/>
              <a:t>o take a stand on an issue and to support it persuasively. 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Before you develop an argument on any topic:</a:t>
            </a:r>
          </a:p>
          <a:p>
            <a:r>
              <a:rPr lang="en-US" dirty="0"/>
              <a:t>C</a:t>
            </a:r>
            <a:r>
              <a:rPr lang="en-TR" dirty="0"/>
              <a:t>ollect and organize evidence (research)</a:t>
            </a:r>
          </a:p>
          <a:p>
            <a:r>
              <a:rPr lang="en-US" dirty="0"/>
              <a:t>L</a:t>
            </a:r>
            <a:r>
              <a:rPr lang="en-TR" dirty="0"/>
              <a:t>ook for relationships between your research findings (evaluating your sources)</a:t>
            </a:r>
          </a:p>
          <a:p>
            <a:r>
              <a:rPr lang="en-US" dirty="0"/>
              <a:t>T</a:t>
            </a:r>
            <a:r>
              <a:rPr lang="en-TR" dirty="0"/>
              <a:t>hink about the significance of these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279102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8F870-6546-6547-B744-14E141A97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/>
              <a:t>For a strong thesis answer the following: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090D9-20A6-924E-B78C-4092A58C2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I answer the essay question?</a:t>
            </a:r>
          </a:p>
          <a:p>
            <a:r>
              <a:rPr lang="en-GB" dirty="0"/>
              <a:t>Have I taken a position that others might challenge or oppose?</a:t>
            </a:r>
          </a:p>
          <a:p>
            <a:r>
              <a:rPr lang="en-GB" dirty="0"/>
              <a:t>Is my thesis statement specific enough? It shouldn’t be vague or overgeneralised.</a:t>
            </a:r>
          </a:p>
          <a:p>
            <a:pPr algn="just"/>
            <a:r>
              <a:rPr lang="en-GB" dirty="0"/>
              <a:t>Does my thesis pass the “so what?” test? If a reader’s first response is, “so what?” then you need to clarify, to forge a relationship, or to connect to a larger issue.</a:t>
            </a:r>
          </a:p>
          <a:p>
            <a:pPr marL="0" indent="0" algn="r">
              <a:buNone/>
            </a:pPr>
            <a:r>
              <a:rPr lang="en-TR" dirty="0"/>
              <a:t>Source: http://www.unc.edu/depts/wcweb</a:t>
            </a:r>
          </a:p>
          <a:p>
            <a:pPr marL="0" indent="0" algn="r">
              <a:buNone/>
            </a:pPr>
            <a:endParaRPr lang="en-GB" dirty="0"/>
          </a:p>
          <a:p>
            <a:pPr marL="0" indent="0" algn="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65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FD0D0-3756-3748-B9F2-2CCEA1D5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453B6-505D-E444-A888-E3CC7003C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Mark Twain’s </a:t>
            </a:r>
            <a:r>
              <a:rPr lang="en-TR" i="1" dirty="0"/>
              <a:t>Huckleberry Finn </a:t>
            </a:r>
            <a:r>
              <a:rPr lang="en-TR" dirty="0"/>
              <a:t>is a great American novel.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In </a:t>
            </a:r>
            <a:r>
              <a:rPr lang="en-TR" i="1" dirty="0"/>
              <a:t>Huckleberry Finn, </a:t>
            </a:r>
            <a:r>
              <a:rPr lang="en-TR" dirty="0"/>
              <a:t>Mark Twain develops a contrast between life on t</a:t>
            </a:r>
            <a:r>
              <a:rPr lang="en-US" dirty="0"/>
              <a:t>he</a:t>
            </a:r>
            <a:r>
              <a:rPr lang="en-TR" dirty="0"/>
              <a:t> river and life on t</a:t>
            </a:r>
            <a:r>
              <a:rPr lang="en-US" dirty="0"/>
              <a:t>he</a:t>
            </a:r>
            <a:r>
              <a:rPr lang="en-TR" dirty="0"/>
              <a:t> shore.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Through its contrasting river and shore scenes, Twain’s </a:t>
            </a:r>
            <a:r>
              <a:rPr lang="en-TR" i="1" dirty="0"/>
              <a:t>Huckleberry Finn </a:t>
            </a:r>
            <a:r>
              <a:rPr lang="en-TR" dirty="0"/>
              <a:t>suggests that to find the true expression of American Democratic ideals, one must leave “civilized” society and go back to nature. </a:t>
            </a:r>
          </a:p>
          <a:p>
            <a:pPr marL="0" indent="0" algn="r">
              <a:buNone/>
            </a:pPr>
            <a:r>
              <a:rPr lang="en-TR" dirty="0"/>
              <a:t>Source: http://www.unc.edu/depts/wcweb</a:t>
            </a:r>
          </a:p>
          <a:p>
            <a:pPr marL="0" indent="0" algn="r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64040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FD29D-68B6-C64D-B97E-C93E61E58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F8081-742A-8A41-8B98-37259E43F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There are no </a:t>
            </a:r>
            <a:r>
              <a:rPr lang="en-TR" b="1" dirty="0"/>
              <a:t>right or wrong </a:t>
            </a:r>
            <a:r>
              <a:rPr lang="en-TR" dirty="0"/>
              <a:t>statements.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There are </a:t>
            </a:r>
            <a:r>
              <a:rPr lang="en-TR" b="1" dirty="0"/>
              <a:t>weak or strong </a:t>
            </a:r>
            <a:r>
              <a:rPr lang="en-TR" dirty="0"/>
              <a:t>statements.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What matters is formulating a strong thesis statement and then supporting that statement in the rest of the paper with evidence that you gather from your sources. </a:t>
            </a:r>
          </a:p>
        </p:txBody>
      </p:sp>
    </p:spTree>
    <p:extLst>
      <p:ext uri="{BB962C8B-B14F-4D97-AF65-F5344CB8AC3E}">
        <p14:creationId xmlns:p14="http://schemas.microsoft.com/office/powerpoint/2010/main" val="260030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A76EDA-AE35-4441-A64C-23D81BB48BD7}"/>
              </a:ext>
            </a:extLst>
          </p:cNvPr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TR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https://owl.purdue.edu/owl/general_writing/the_writing_process/thesis_statement_tips.html</a:t>
            </a:r>
            <a:endParaRPr lang="en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TR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https://owl.purdue.edu/owl/general_writing/academic_writing/establishing_arguments/index.html</a:t>
            </a:r>
            <a:endParaRPr lang="en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TR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http://writing2.richmond.edu/writing/wweb/thesisexercise.html</a:t>
            </a:r>
            <a:endParaRPr lang="en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TR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https://www2.latech.edu/~bmagee/removed/thesis.html</a:t>
            </a:r>
            <a:endParaRPr lang="en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628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573</Words>
  <Application>Microsoft Macintosh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THESIS STATEMENT</vt:lpstr>
      <vt:lpstr>Academic Argument:</vt:lpstr>
      <vt:lpstr>A thesis statement:</vt:lpstr>
      <vt:lpstr>Developing a thesis means:</vt:lpstr>
      <vt:lpstr>For a strong thesis answer the following:</vt:lpstr>
      <vt:lpstr>Examples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STATEMENT</dc:title>
  <dc:creator>Seda.Peksen</dc:creator>
  <cp:lastModifiedBy>Seda.Peksen</cp:lastModifiedBy>
  <cp:revision>6</cp:revision>
  <dcterms:created xsi:type="dcterms:W3CDTF">2020-09-17T10:43:12Z</dcterms:created>
  <dcterms:modified xsi:type="dcterms:W3CDTF">2021-10-13T11:10:32Z</dcterms:modified>
</cp:coreProperties>
</file>