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318" r:id="rId3"/>
    <p:sldId id="259" r:id="rId4"/>
    <p:sldId id="264" r:id="rId5"/>
    <p:sldId id="262" r:id="rId6"/>
    <p:sldId id="263" r:id="rId7"/>
    <p:sldId id="265" r:id="rId8"/>
    <p:sldId id="317" r:id="rId9"/>
    <p:sldId id="25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764" y="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983C9B-55E4-4EB8-A917-6D26EB79362F}" type="datetimeFigureOut">
              <a:rPr lang="en-GB" smtClean="0"/>
              <a:t>23/07/2020</a:t>
            </a:fld>
            <a:endParaRPr lang="en-GB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8425C5-1C93-49BF-A8E1-9F23CA61D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9048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E795B-B33D-44A7-B60D-908C5A4281E1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996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E3546-302F-41FD-A1A6-8ABFB6E920BA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587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F8AA0-3266-456D-9AA0-24390729FD78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234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9A862-3D74-4DC3-8E3B-C7737D3049C6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131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394B5-7C28-4249-8F56-A2EE15EE7770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7395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F5B77-FDAB-4989-AC97-24525F59D971}" type="datetime1">
              <a:rPr lang="en-GB" smtClean="0"/>
              <a:t>23/07/2020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106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65B8-03AE-4A41-83BD-74B30E669BCA}" type="datetime1">
              <a:rPr lang="en-GB" smtClean="0"/>
              <a:t>23/07/2020</a:t>
            </a:fld>
            <a:endParaRPr lang="en-GB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7563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76B3D-22E7-49E3-8F7A-B08471243A20}" type="datetime1">
              <a:rPr lang="en-GB" smtClean="0"/>
              <a:t>23/07/2020</a:t>
            </a:fld>
            <a:endParaRPr lang="en-GB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768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6120A-4F74-4C46-94D2-300BCED357DD}" type="datetime1">
              <a:rPr lang="en-GB" smtClean="0"/>
              <a:t>23/07/2020</a:t>
            </a:fld>
            <a:endParaRPr lang="en-GB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210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715D4-D24E-4015-B15F-36F15FA0C26E}" type="datetime1">
              <a:rPr lang="en-GB" smtClean="0"/>
              <a:t>23/07/2020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6776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10AC2-5DE2-49AA-9F8A-59A2FD3691A1}" type="datetime1">
              <a:rPr lang="en-GB" smtClean="0"/>
              <a:t>23/07/2020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19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67D38C-8078-4884-807A-04F4491A324C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3349D-C700-482F-A6B7-E5F8D2839D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989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4800" b="1" i="1" dirty="0" smtClean="0"/>
              <a:t>PSİKOMETRİ</a:t>
            </a:r>
            <a:r>
              <a:rPr lang="en-GB" b="1" i="1" dirty="0" smtClean="0"/>
              <a:t/>
            </a:r>
            <a:br>
              <a:rPr lang="en-GB" b="1" i="1" dirty="0" smtClean="0"/>
            </a:br>
            <a:r>
              <a:rPr lang="en-GB" sz="2400" b="1" i="1" dirty="0" err="1" smtClean="0"/>
              <a:t>Psikolojik</a:t>
            </a:r>
            <a:r>
              <a:rPr lang="en-GB" sz="2400" b="1" i="1" dirty="0" smtClean="0"/>
              <a:t> </a:t>
            </a:r>
            <a:r>
              <a:rPr lang="en-GB" sz="2400" b="1" i="1" dirty="0" err="1" smtClean="0"/>
              <a:t>Özelliklerin</a:t>
            </a:r>
            <a:r>
              <a:rPr lang="en-GB" sz="2400" b="1" i="1" dirty="0" smtClean="0"/>
              <a:t> </a:t>
            </a:r>
            <a:r>
              <a:rPr lang="en-GB" sz="2400" b="1" i="1" dirty="0" err="1" smtClean="0"/>
              <a:t>Ölçülmesi</a:t>
            </a:r>
            <a:r>
              <a:rPr lang="en-GB" sz="2400" b="1" i="1" dirty="0" smtClean="0"/>
              <a:t> </a:t>
            </a:r>
            <a:r>
              <a:rPr lang="en-GB" sz="2400" b="1" i="1" dirty="0" err="1" smtClean="0"/>
              <a:t>ve</a:t>
            </a:r>
            <a:r>
              <a:rPr lang="en-GB" sz="2400" b="1" i="1" dirty="0" smtClean="0"/>
              <a:t> </a:t>
            </a:r>
            <a:r>
              <a:rPr lang="en-GB" sz="2400" b="1" i="1" dirty="0" err="1" smtClean="0"/>
              <a:t>Değerlendirilmesi</a:t>
            </a:r>
            <a:endParaRPr lang="en-GB" sz="2400" b="1" i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err="1" smtClean="0"/>
              <a:t>Dr.Ergül</a:t>
            </a:r>
            <a:r>
              <a:rPr lang="en-GB" dirty="0" smtClean="0"/>
              <a:t> </a:t>
            </a:r>
            <a:r>
              <a:rPr lang="en-GB" dirty="0" err="1" smtClean="0"/>
              <a:t>Demir</a:t>
            </a: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198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2204864"/>
            <a:ext cx="8229600" cy="2232248"/>
          </a:xfrm>
        </p:spPr>
        <p:txBody>
          <a:bodyPr>
            <a:noAutofit/>
          </a:bodyPr>
          <a:lstStyle/>
          <a:p>
            <a:pPr algn="l"/>
            <a:r>
              <a:rPr lang="en-GB" b="1" dirty="0" smtClean="0">
                <a:solidFill>
                  <a:srgbClr val="7030A0"/>
                </a:solidFill>
              </a:rPr>
              <a:t>ÜNİTE 1.</a:t>
            </a:r>
            <a:br>
              <a:rPr lang="en-GB" b="1" dirty="0" smtClean="0">
                <a:solidFill>
                  <a:srgbClr val="7030A0"/>
                </a:solidFill>
              </a:rPr>
            </a:br>
            <a:r>
              <a:rPr lang="en-GB" b="1" dirty="0" err="1" smtClean="0">
                <a:solidFill>
                  <a:srgbClr val="7030A0"/>
                </a:solidFill>
              </a:rPr>
              <a:t>Psikometri</a:t>
            </a:r>
            <a:r>
              <a:rPr lang="en-GB" b="1" dirty="0" smtClean="0">
                <a:solidFill>
                  <a:srgbClr val="7030A0"/>
                </a:solidFill>
              </a:rPr>
              <a:t> </a:t>
            </a:r>
            <a:r>
              <a:rPr lang="en-GB" b="1" dirty="0" err="1" smtClean="0">
                <a:solidFill>
                  <a:srgbClr val="7030A0"/>
                </a:solidFill>
              </a:rPr>
              <a:t>ve</a:t>
            </a:r>
            <a:r>
              <a:rPr lang="en-GB" b="1" dirty="0" smtClean="0">
                <a:solidFill>
                  <a:srgbClr val="7030A0"/>
                </a:solidFill>
              </a:rPr>
              <a:t> </a:t>
            </a:r>
            <a:br>
              <a:rPr lang="en-GB" b="1" dirty="0" smtClean="0">
                <a:solidFill>
                  <a:srgbClr val="7030A0"/>
                </a:solidFill>
              </a:rPr>
            </a:br>
            <a:r>
              <a:rPr lang="en-GB" b="1" dirty="0" err="1" smtClean="0">
                <a:solidFill>
                  <a:srgbClr val="7030A0"/>
                </a:solidFill>
              </a:rPr>
              <a:t>Psikometrinin</a:t>
            </a:r>
            <a:r>
              <a:rPr lang="en-GB" b="1" dirty="0" smtClean="0">
                <a:solidFill>
                  <a:srgbClr val="7030A0"/>
                </a:solidFill>
              </a:rPr>
              <a:t> </a:t>
            </a:r>
            <a:r>
              <a:rPr lang="en-GB" b="1" dirty="0" err="1" smtClean="0">
                <a:solidFill>
                  <a:srgbClr val="7030A0"/>
                </a:solidFill>
              </a:rPr>
              <a:t>Tarihsel</a:t>
            </a:r>
            <a:r>
              <a:rPr lang="en-GB" b="1" dirty="0" smtClean="0">
                <a:solidFill>
                  <a:srgbClr val="7030A0"/>
                </a:solidFill>
              </a:rPr>
              <a:t> </a:t>
            </a:r>
            <a:r>
              <a:rPr lang="en-GB" b="1" dirty="0" err="1" smtClean="0">
                <a:solidFill>
                  <a:srgbClr val="7030A0"/>
                </a:solidFill>
              </a:rPr>
              <a:t>Gelişimi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8239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 smtClean="0">
                <a:solidFill>
                  <a:schemeClr val="tx2">
                    <a:lumMod val="75000"/>
                  </a:schemeClr>
                </a:solidFill>
              </a:rPr>
              <a:t>PSİKOMETRİ NEDİR?</a:t>
            </a:r>
            <a:endParaRPr lang="en-GB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i="1" dirty="0" err="1" smtClean="0"/>
              <a:t>Psikometri</a:t>
            </a:r>
            <a:r>
              <a:rPr lang="en-GB" b="1" i="1" dirty="0" smtClean="0"/>
              <a:t> (Psychometrics):</a:t>
            </a:r>
          </a:p>
          <a:p>
            <a:pPr marL="0" indent="0">
              <a:buNone/>
            </a:pPr>
            <a:r>
              <a:rPr lang="en-GB" dirty="0" err="1" smtClean="0"/>
              <a:t>Psikolojik</a:t>
            </a:r>
            <a:r>
              <a:rPr lang="en-GB" dirty="0" smtClean="0"/>
              <a:t> </a:t>
            </a:r>
            <a:r>
              <a:rPr lang="en-GB" dirty="0" err="1" smtClean="0"/>
              <a:t>özelliklerin</a:t>
            </a:r>
            <a:r>
              <a:rPr lang="en-GB" dirty="0" smtClean="0"/>
              <a:t>, </a:t>
            </a:r>
            <a:r>
              <a:rPr lang="en-GB" dirty="0" err="1" smtClean="0"/>
              <a:t>ölçülmesi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değerlendrilmesi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err="1" smtClean="0"/>
              <a:t>Psikolojik</a:t>
            </a:r>
            <a:r>
              <a:rPr lang="en-GB" dirty="0" smtClean="0"/>
              <a:t> </a:t>
            </a:r>
            <a:r>
              <a:rPr lang="en-GB" dirty="0" err="1" smtClean="0"/>
              <a:t>özellikler</a:t>
            </a:r>
            <a:r>
              <a:rPr lang="en-GB" dirty="0" smtClean="0"/>
              <a:t> ?</a:t>
            </a:r>
          </a:p>
          <a:p>
            <a:r>
              <a:rPr lang="en-GB" dirty="0" err="1" smtClean="0"/>
              <a:t>Ölçme</a:t>
            </a:r>
            <a:r>
              <a:rPr lang="en-GB" dirty="0" smtClean="0"/>
              <a:t> ?</a:t>
            </a:r>
          </a:p>
          <a:p>
            <a:r>
              <a:rPr lang="en-GB" dirty="0" err="1" smtClean="0"/>
              <a:t>Değerlendirme</a:t>
            </a:r>
            <a:r>
              <a:rPr lang="en-GB" dirty="0" smtClean="0"/>
              <a:t> ?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3629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i="1" dirty="0" err="1" smtClean="0"/>
              <a:t>Psikolojik</a:t>
            </a:r>
            <a:r>
              <a:rPr lang="en-GB" b="1" i="1" dirty="0" smtClean="0"/>
              <a:t> </a:t>
            </a:r>
            <a:r>
              <a:rPr lang="en-GB" b="1" i="1" dirty="0" err="1" smtClean="0"/>
              <a:t>Özellikler</a:t>
            </a:r>
            <a:endParaRPr lang="en-GB" b="1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err="1" smtClean="0"/>
              <a:t>Doğrudan</a:t>
            </a:r>
            <a:r>
              <a:rPr lang="en-GB" dirty="0" smtClean="0"/>
              <a:t> </a:t>
            </a:r>
            <a:r>
              <a:rPr lang="en-GB" dirty="0" err="1" smtClean="0"/>
              <a:t>ölçülebilir</a:t>
            </a:r>
            <a:r>
              <a:rPr lang="en-GB" dirty="0" smtClean="0"/>
              <a:t> </a:t>
            </a:r>
            <a:r>
              <a:rPr lang="en-GB" dirty="0" err="1" smtClean="0"/>
              <a:t>değildir</a:t>
            </a:r>
            <a:r>
              <a:rPr lang="en-GB" dirty="0" smtClean="0"/>
              <a:t>.  </a:t>
            </a:r>
            <a:r>
              <a:rPr lang="en-GB" dirty="0" err="1" smtClean="0"/>
              <a:t>Dolaylı</a:t>
            </a:r>
            <a:r>
              <a:rPr lang="en-GB" dirty="0" smtClean="0"/>
              <a:t> </a:t>
            </a:r>
            <a:r>
              <a:rPr lang="en-GB" dirty="0" err="1" smtClean="0"/>
              <a:t>ölçülebilen</a:t>
            </a:r>
            <a:r>
              <a:rPr lang="en-GB" dirty="0" smtClean="0"/>
              <a:t> “</a:t>
            </a:r>
            <a:r>
              <a:rPr lang="en-GB" dirty="0" err="1" smtClean="0"/>
              <a:t>örtük</a:t>
            </a:r>
            <a:r>
              <a:rPr lang="en-GB" dirty="0" smtClean="0"/>
              <a:t>” </a:t>
            </a:r>
            <a:r>
              <a:rPr lang="en-GB" dirty="0" err="1" smtClean="0"/>
              <a:t>özelliklerdir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Tanımlama</a:t>
            </a:r>
            <a:r>
              <a:rPr lang="en-GB" dirty="0" smtClean="0"/>
              <a:t> </a:t>
            </a:r>
            <a:r>
              <a:rPr lang="en-GB" dirty="0" err="1" smtClean="0"/>
              <a:t>güçlüğü</a:t>
            </a:r>
            <a:r>
              <a:rPr lang="en-GB" dirty="0" smtClean="0"/>
              <a:t> </a:t>
            </a:r>
            <a:r>
              <a:rPr lang="en-GB" dirty="0" err="1" smtClean="0"/>
              <a:t>vardır</a:t>
            </a:r>
            <a:r>
              <a:rPr lang="en-GB" dirty="0" smtClean="0"/>
              <a:t>. </a:t>
            </a:r>
            <a:r>
              <a:rPr lang="en-GB" dirty="0" err="1" smtClean="0"/>
              <a:t>Aynı</a:t>
            </a:r>
            <a:r>
              <a:rPr lang="en-GB" dirty="0" smtClean="0"/>
              <a:t> </a:t>
            </a:r>
            <a:r>
              <a:rPr lang="en-GB" dirty="0" err="1" smtClean="0"/>
              <a:t>özelliğe</a:t>
            </a:r>
            <a:r>
              <a:rPr lang="en-GB" dirty="0" smtClean="0"/>
              <a:t> </a:t>
            </a:r>
            <a:r>
              <a:rPr lang="en-GB" dirty="0" err="1" smtClean="0"/>
              <a:t>yönelik</a:t>
            </a:r>
            <a:r>
              <a:rPr lang="en-GB" dirty="0" smtClean="0"/>
              <a:t> </a:t>
            </a:r>
            <a:r>
              <a:rPr lang="en-GB" dirty="0" err="1" smtClean="0"/>
              <a:t>farklı</a:t>
            </a:r>
            <a:r>
              <a:rPr lang="en-GB" dirty="0" smtClean="0"/>
              <a:t> </a:t>
            </a:r>
            <a:r>
              <a:rPr lang="en-GB" dirty="0" err="1" smtClean="0"/>
              <a:t>tanımlamalara</a:t>
            </a:r>
            <a:r>
              <a:rPr lang="en-GB" dirty="0" smtClean="0"/>
              <a:t> </a:t>
            </a:r>
            <a:r>
              <a:rPr lang="en-GB" dirty="0" err="1" smtClean="0"/>
              <a:t>rastlamak</a:t>
            </a:r>
            <a:r>
              <a:rPr lang="en-GB" dirty="0" smtClean="0"/>
              <a:t> </a:t>
            </a:r>
            <a:r>
              <a:rPr lang="en-GB" dirty="0" err="1" smtClean="0"/>
              <a:t>mümkündür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Geçerlik</a:t>
            </a:r>
            <a:r>
              <a:rPr lang="en-GB" dirty="0" smtClean="0"/>
              <a:t> </a:t>
            </a:r>
            <a:r>
              <a:rPr lang="en-GB" dirty="0" err="1" smtClean="0"/>
              <a:t>bağlamında</a:t>
            </a:r>
            <a:r>
              <a:rPr lang="en-GB" dirty="0" smtClean="0"/>
              <a:t> </a:t>
            </a:r>
            <a:r>
              <a:rPr lang="en-GB" dirty="0" err="1" smtClean="0"/>
              <a:t>tek</a:t>
            </a:r>
            <a:r>
              <a:rPr lang="en-GB" dirty="0" smtClean="0"/>
              <a:t> </a:t>
            </a:r>
            <a:r>
              <a:rPr lang="en-GB" dirty="0" err="1" smtClean="0"/>
              <a:t>boyutluluğu</a:t>
            </a:r>
            <a:r>
              <a:rPr lang="en-GB" dirty="0" smtClean="0"/>
              <a:t> </a:t>
            </a:r>
            <a:r>
              <a:rPr lang="en-GB" dirty="0" err="1" smtClean="0"/>
              <a:t>sağlamak</a:t>
            </a:r>
            <a:r>
              <a:rPr lang="en-GB" dirty="0" smtClean="0"/>
              <a:t> </a:t>
            </a:r>
            <a:r>
              <a:rPr lang="en-GB" dirty="0" err="1" smtClean="0"/>
              <a:t>güçtür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Ölçme</a:t>
            </a:r>
            <a:r>
              <a:rPr lang="en-GB" dirty="0" smtClean="0"/>
              <a:t> </a:t>
            </a:r>
            <a:r>
              <a:rPr lang="en-GB" dirty="0" err="1" smtClean="0"/>
              <a:t>güçlüğü</a:t>
            </a:r>
            <a:r>
              <a:rPr lang="en-GB" dirty="0" smtClean="0"/>
              <a:t> </a:t>
            </a:r>
            <a:r>
              <a:rPr lang="en-GB" dirty="0" err="1" smtClean="0"/>
              <a:t>vardır</a:t>
            </a:r>
            <a:r>
              <a:rPr lang="en-GB" dirty="0" smtClean="0"/>
              <a:t>. </a:t>
            </a:r>
            <a:r>
              <a:rPr lang="en-GB" dirty="0" err="1" smtClean="0"/>
              <a:t>Standart</a:t>
            </a:r>
            <a:r>
              <a:rPr lang="en-GB" dirty="0" smtClean="0"/>
              <a:t> </a:t>
            </a:r>
            <a:r>
              <a:rPr lang="en-GB" dirty="0" err="1" smtClean="0"/>
              <a:t>ölçme</a:t>
            </a:r>
            <a:r>
              <a:rPr lang="en-GB" dirty="0" smtClean="0"/>
              <a:t> </a:t>
            </a:r>
            <a:r>
              <a:rPr lang="en-GB" dirty="0" err="1" smtClean="0"/>
              <a:t>araçları</a:t>
            </a:r>
            <a:r>
              <a:rPr lang="en-GB" dirty="0" smtClean="0"/>
              <a:t> yok </a:t>
            </a:r>
            <a:r>
              <a:rPr lang="en-GB" dirty="0" err="1" smtClean="0"/>
              <a:t>denecek</a:t>
            </a:r>
            <a:r>
              <a:rPr lang="en-GB" dirty="0" smtClean="0"/>
              <a:t> </a:t>
            </a:r>
            <a:r>
              <a:rPr lang="en-GB" dirty="0" err="1" smtClean="0"/>
              <a:t>kadar</a:t>
            </a:r>
            <a:r>
              <a:rPr lang="en-GB" dirty="0" smtClean="0"/>
              <a:t> </a:t>
            </a:r>
            <a:r>
              <a:rPr lang="en-GB" dirty="0" err="1" smtClean="0"/>
              <a:t>azdır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Ölçmelerin</a:t>
            </a:r>
            <a:r>
              <a:rPr lang="en-GB" dirty="0" smtClean="0"/>
              <a:t> </a:t>
            </a:r>
            <a:r>
              <a:rPr lang="en-GB" dirty="0" err="1" smtClean="0"/>
              <a:t>hassasiyeti</a:t>
            </a:r>
            <a:r>
              <a:rPr lang="en-GB" dirty="0" smtClean="0"/>
              <a:t> </a:t>
            </a:r>
            <a:r>
              <a:rPr lang="en-GB" dirty="0" err="1" smtClean="0"/>
              <a:t>açısından</a:t>
            </a:r>
            <a:r>
              <a:rPr lang="en-GB" dirty="0" smtClean="0"/>
              <a:t> </a:t>
            </a:r>
            <a:r>
              <a:rPr lang="en-GB" dirty="0" err="1" smtClean="0"/>
              <a:t>güçlükler</a:t>
            </a:r>
            <a:r>
              <a:rPr lang="en-GB" dirty="0" smtClean="0"/>
              <a:t> </a:t>
            </a:r>
            <a:r>
              <a:rPr lang="en-GB" dirty="0" err="1" smtClean="0"/>
              <a:t>bulunmaktadır</a:t>
            </a:r>
            <a:r>
              <a:rPr lang="en-GB" dirty="0" smtClean="0"/>
              <a:t>. </a:t>
            </a:r>
            <a:r>
              <a:rPr lang="en-GB" dirty="0" err="1" smtClean="0"/>
              <a:t>Ölçekleme</a:t>
            </a:r>
            <a:r>
              <a:rPr lang="en-GB" dirty="0" smtClean="0"/>
              <a:t> </a:t>
            </a:r>
            <a:r>
              <a:rPr lang="en-GB" dirty="0" err="1" smtClean="0"/>
              <a:t>sorunları</a:t>
            </a:r>
            <a:r>
              <a:rPr lang="en-GB" dirty="0" smtClean="0"/>
              <a:t> </a:t>
            </a:r>
            <a:r>
              <a:rPr lang="en-GB" dirty="0" err="1" smtClean="0"/>
              <a:t>ortaya</a:t>
            </a:r>
            <a:r>
              <a:rPr lang="en-GB" dirty="0" smtClean="0"/>
              <a:t> </a:t>
            </a:r>
            <a:r>
              <a:rPr lang="en-GB" dirty="0" err="1" smtClean="0"/>
              <a:t>çıkabilmektedir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Değişkenlikleri</a:t>
            </a:r>
            <a:r>
              <a:rPr lang="en-GB" dirty="0" smtClean="0"/>
              <a:t> </a:t>
            </a:r>
            <a:r>
              <a:rPr lang="en-GB" dirty="0" err="1" smtClean="0"/>
              <a:t>çok</a:t>
            </a:r>
            <a:r>
              <a:rPr lang="en-GB" dirty="0" smtClean="0"/>
              <a:t> </a:t>
            </a:r>
            <a:r>
              <a:rPr lang="en-GB" dirty="0" err="1" smtClean="0"/>
              <a:t>yüksektir</a:t>
            </a:r>
            <a:r>
              <a:rPr lang="en-GB" dirty="0" smtClean="0"/>
              <a:t>.</a:t>
            </a:r>
          </a:p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306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b="1" i="1" dirty="0" smtClean="0"/>
              <a:t>Ölçme</a:t>
            </a:r>
            <a:endParaRPr lang="tr-TR" b="1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dirty="0" smtClean="0"/>
              <a:t>Ölçme;</a:t>
            </a:r>
          </a:p>
          <a:p>
            <a:r>
              <a:rPr lang="tr-TR" u="sng" dirty="0" smtClean="0"/>
              <a:t>Belli bir özelliğin</a:t>
            </a:r>
            <a:r>
              <a:rPr lang="tr-TR" dirty="0" smtClean="0"/>
              <a:t> gözlenmesi, gözlemlerin sayı ve sembollerle ifade edilmesidir.</a:t>
            </a:r>
          </a:p>
          <a:p>
            <a:r>
              <a:rPr lang="tr-TR" dirty="0" smtClean="0"/>
              <a:t>Niteliklerin sayı ve sembollerle eşlenmesidir.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i="1" dirty="0" smtClean="0"/>
          </a:p>
          <a:p>
            <a:pPr marL="0" indent="0">
              <a:buNone/>
            </a:pPr>
            <a:r>
              <a:rPr lang="tr-TR" i="1" dirty="0" smtClean="0"/>
              <a:t>Ölçmenin konusu, objelerin kendileri değil onların dikkate alınan özellikleridir.</a:t>
            </a:r>
            <a:endParaRPr lang="en-GB" i="1" dirty="0" smtClean="0"/>
          </a:p>
          <a:p>
            <a:pPr marL="0" indent="0" algn="r">
              <a:buNone/>
            </a:pPr>
            <a:r>
              <a:rPr lang="en-GB" i="1" dirty="0" err="1" smtClean="0"/>
              <a:t>Baykul</a:t>
            </a:r>
            <a:r>
              <a:rPr lang="en-GB" i="1" dirty="0" smtClean="0"/>
              <a:t>, 2000</a:t>
            </a:r>
            <a:endParaRPr lang="tr-TR" i="1" dirty="0"/>
          </a:p>
        </p:txBody>
      </p:sp>
      <p:sp>
        <p:nvSpPr>
          <p:cNvPr id="4" name="AutoShape 2" descr="Image result for measurement and evalua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3504" y="21357"/>
            <a:ext cx="1905000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" name="Grup 8"/>
          <p:cNvGrpSpPr/>
          <p:nvPr/>
        </p:nvGrpSpPr>
        <p:grpSpPr>
          <a:xfrm>
            <a:off x="1763688" y="2708920"/>
            <a:ext cx="5112568" cy="2232248"/>
            <a:chOff x="1763688" y="3501008"/>
            <a:chExt cx="4752528" cy="1944216"/>
          </a:xfrm>
        </p:grpSpPr>
        <p:sp>
          <p:nvSpPr>
            <p:cNvPr id="5" name="Oval 4"/>
            <p:cNvSpPr/>
            <p:nvPr/>
          </p:nvSpPr>
          <p:spPr>
            <a:xfrm>
              <a:off x="1763688" y="3501008"/>
              <a:ext cx="1656184" cy="194421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Nitelikler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4860032" y="3501008"/>
              <a:ext cx="1656184" cy="194421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Sayılar ve Semboller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sp>
          <p:nvSpPr>
            <p:cNvPr id="6" name="Aşağı Bükülü Ok 5"/>
            <p:cNvSpPr/>
            <p:nvPr/>
          </p:nvSpPr>
          <p:spPr>
            <a:xfrm>
              <a:off x="3419872" y="4113076"/>
              <a:ext cx="1440160" cy="360040"/>
            </a:xfrm>
            <a:prstGeom prst="curvedDownArrow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b="1">
                <a:solidFill>
                  <a:schemeClr val="tx1"/>
                </a:solidFill>
              </a:endParaRPr>
            </a:p>
          </p:txBody>
        </p:sp>
        <p:sp>
          <p:nvSpPr>
            <p:cNvPr id="8" name="Yuvarlatılmış Dikdörtgen 7"/>
            <p:cNvSpPr/>
            <p:nvPr/>
          </p:nvSpPr>
          <p:spPr>
            <a:xfrm>
              <a:off x="3491880" y="3501008"/>
              <a:ext cx="1184920" cy="612068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Eşleme Kuralı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466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i="1" dirty="0" smtClean="0"/>
              <a:t>Değerlendirme</a:t>
            </a:r>
            <a:endParaRPr lang="tr-TR" b="1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071389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Değerlendirme; tek başına fazlaca bir anlam taşımayan ölçme sonuçlarını, bir ölçüte ya da ölçütler takımına göre anlamlı ve yorumlanabilir hale getirme sürecidir.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>
              <a:buFontTx/>
              <a:buChar char="-"/>
            </a:pPr>
            <a:r>
              <a:rPr lang="en-GB" dirty="0" err="1" smtClean="0"/>
              <a:t>Mutlak</a:t>
            </a:r>
            <a:r>
              <a:rPr lang="en-GB" dirty="0" smtClean="0"/>
              <a:t> </a:t>
            </a:r>
            <a:r>
              <a:rPr lang="en-GB" dirty="0" err="1" smtClean="0"/>
              <a:t>değerlendirme</a:t>
            </a:r>
            <a:endParaRPr lang="en-GB" dirty="0" smtClean="0"/>
          </a:p>
          <a:p>
            <a:pPr>
              <a:buFontTx/>
              <a:buChar char="-"/>
            </a:pPr>
            <a:r>
              <a:rPr lang="en-GB" dirty="0" err="1" smtClean="0"/>
              <a:t>Bağıl</a:t>
            </a:r>
            <a:r>
              <a:rPr lang="en-GB" dirty="0" smtClean="0"/>
              <a:t> </a:t>
            </a:r>
            <a:r>
              <a:rPr lang="en-GB" dirty="0" err="1" smtClean="0"/>
              <a:t>değerlendirme</a:t>
            </a:r>
            <a:endParaRPr lang="en-GB" dirty="0" smtClean="0"/>
          </a:p>
          <a:p>
            <a:pPr marL="0" indent="0" algn="r">
              <a:buNone/>
            </a:pPr>
            <a:r>
              <a:rPr lang="en-GB" dirty="0" err="1" smtClean="0"/>
              <a:t>Turgut&amp;Baykul</a:t>
            </a:r>
            <a:r>
              <a:rPr lang="en-GB" dirty="0" smtClean="0"/>
              <a:t>, 2012</a:t>
            </a:r>
            <a:endParaRPr lang="tr-TR" dirty="0" smtClean="0"/>
          </a:p>
        </p:txBody>
      </p:sp>
      <p:pic>
        <p:nvPicPr>
          <p:cNvPr id="3074" name="Picture 2" descr="Image result for assessme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61739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2894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 smtClean="0">
                <a:solidFill>
                  <a:schemeClr val="tx2">
                    <a:lumMod val="75000"/>
                  </a:schemeClr>
                </a:solidFill>
              </a:rPr>
              <a:t>TARİHSEL GELİŞİM</a:t>
            </a:r>
            <a:endParaRPr lang="en-GB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 err="1" smtClean="0"/>
              <a:t>Sosyolojinin</a:t>
            </a:r>
            <a:r>
              <a:rPr lang="en-GB" dirty="0" smtClean="0"/>
              <a:t> </a:t>
            </a:r>
            <a:r>
              <a:rPr lang="en-GB" dirty="0" err="1" smtClean="0"/>
              <a:t>gelişimi</a:t>
            </a:r>
            <a:r>
              <a:rPr lang="en-GB" dirty="0" smtClean="0"/>
              <a:t> (August Comte)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Hatalar teorisinin birey davranışlarına uyarlanması (</a:t>
            </a:r>
            <a:r>
              <a:rPr lang="tr-TR" dirty="0" err="1" smtClean="0"/>
              <a:t>Quetlet</a:t>
            </a:r>
            <a:r>
              <a:rPr lang="tr-TR" dirty="0" smtClean="0"/>
              <a:t>)</a:t>
            </a:r>
          </a:p>
          <a:p>
            <a:r>
              <a:rPr lang="tr-TR" dirty="0" smtClean="0"/>
              <a:t>Bireyler arası fark (</a:t>
            </a:r>
            <a:r>
              <a:rPr lang="tr-TR" dirty="0" err="1" smtClean="0"/>
              <a:t>Galton</a:t>
            </a:r>
            <a:r>
              <a:rPr lang="tr-TR" dirty="0" smtClean="0"/>
              <a:t>)</a:t>
            </a:r>
          </a:p>
          <a:p>
            <a:endParaRPr lang="en-GB" dirty="0" smtClean="0"/>
          </a:p>
          <a:p>
            <a:r>
              <a:rPr lang="tr-TR" dirty="0" smtClean="0"/>
              <a:t>Fizyolojik Psikolojinin Gelişimi (</a:t>
            </a:r>
            <a:r>
              <a:rPr lang="tr-TR" dirty="0" err="1" smtClean="0"/>
              <a:t>Fechner</a:t>
            </a:r>
            <a:r>
              <a:rPr lang="tr-TR" dirty="0" smtClean="0"/>
              <a:t>)</a:t>
            </a:r>
          </a:p>
          <a:p>
            <a:r>
              <a:rPr lang="en-GB" dirty="0" err="1" smtClean="0"/>
              <a:t>Deneysel</a:t>
            </a:r>
            <a:r>
              <a:rPr lang="en-GB" dirty="0" smtClean="0"/>
              <a:t> </a:t>
            </a:r>
            <a:r>
              <a:rPr lang="en-GB" dirty="0" err="1" smtClean="0"/>
              <a:t>Psikolojinin</a:t>
            </a:r>
            <a:r>
              <a:rPr lang="en-GB" dirty="0" smtClean="0"/>
              <a:t> </a:t>
            </a:r>
            <a:r>
              <a:rPr lang="en-GB" dirty="0" err="1" smtClean="0"/>
              <a:t>Gelişimi</a:t>
            </a:r>
            <a:r>
              <a:rPr lang="en-GB" dirty="0" smtClean="0"/>
              <a:t> (Wundt </a:t>
            </a:r>
            <a:r>
              <a:rPr lang="en-GB" dirty="0" err="1" smtClean="0"/>
              <a:t>Okulları</a:t>
            </a:r>
            <a:r>
              <a:rPr lang="en-GB" dirty="0" smtClean="0"/>
              <a:t>)</a:t>
            </a:r>
          </a:p>
          <a:p>
            <a:endParaRPr lang="en-GB" dirty="0"/>
          </a:p>
          <a:p>
            <a:r>
              <a:rPr lang="en-GB" dirty="0" err="1" smtClean="0"/>
              <a:t>Zekânın</a:t>
            </a:r>
            <a:r>
              <a:rPr lang="en-GB" dirty="0" smtClean="0"/>
              <a:t> </a:t>
            </a:r>
            <a:r>
              <a:rPr lang="en-GB" dirty="0" err="1" smtClean="0"/>
              <a:t>Ölçülmesi</a:t>
            </a:r>
            <a:r>
              <a:rPr lang="en-GB" dirty="0" smtClean="0"/>
              <a:t> (</a:t>
            </a:r>
            <a:r>
              <a:rPr lang="en-GB" dirty="0" err="1" smtClean="0"/>
              <a:t>Standford-Binnet</a:t>
            </a:r>
            <a:r>
              <a:rPr lang="en-GB" dirty="0" smtClean="0"/>
              <a:t>)</a:t>
            </a:r>
          </a:p>
          <a:p>
            <a:r>
              <a:rPr lang="tr-TR" dirty="0" smtClean="0"/>
              <a:t>Başarının ölçülmesi (SAT)</a:t>
            </a:r>
          </a:p>
          <a:p>
            <a:endParaRPr lang="en-GB" dirty="0"/>
          </a:p>
          <a:p>
            <a:r>
              <a:rPr lang="en-GB" dirty="0" err="1" smtClean="0"/>
              <a:t>Tek</a:t>
            </a:r>
            <a:r>
              <a:rPr lang="en-GB" dirty="0" smtClean="0"/>
              <a:t> </a:t>
            </a:r>
            <a:r>
              <a:rPr lang="en-GB" dirty="0" err="1" smtClean="0"/>
              <a:t>Faktör</a:t>
            </a:r>
            <a:r>
              <a:rPr lang="en-GB" dirty="0" smtClean="0"/>
              <a:t> </a:t>
            </a:r>
            <a:r>
              <a:rPr lang="en-GB" dirty="0" err="1" smtClean="0"/>
              <a:t>Kuramı</a:t>
            </a:r>
            <a:r>
              <a:rPr lang="en-GB" dirty="0" smtClean="0"/>
              <a:t> (</a:t>
            </a:r>
            <a:r>
              <a:rPr lang="tr-TR" dirty="0" err="1" smtClean="0"/>
              <a:t>Spearman</a:t>
            </a:r>
            <a:r>
              <a:rPr lang="tr-TR" dirty="0" smtClean="0"/>
              <a:t>, </a:t>
            </a:r>
            <a:r>
              <a:rPr lang="en-GB" dirty="0" err="1" smtClean="0"/>
              <a:t>Thorstone</a:t>
            </a:r>
            <a:r>
              <a:rPr lang="en-GB" dirty="0" smtClean="0"/>
              <a:t>)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Test kuramları (KTK, MTK,...)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3044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GB" b="1" i="1" dirty="0" err="1" smtClean="0"/>
              <a:t>Psikolojik</a:t>
            </a:r>
            <a:r>
              <a:rPr lang="en-GB" b="1" i="1" dirty="0" smtClean="0"/>
              <a:t> Test </a:t>
            </a:r>
            <a:r>
              <a:rPr lang="en-GB" b="1" i="1" dirty="0" err="1" smtClean="0"/>
              <a:t>Etme</a:t>
            </a:r>
            <a:r>
              <a:rPr lang="en-GB" b="1" i="1" dirty="0" smtClean="0"/>
              <a:t> </a:t>
            </a:r>
            <a:r>
              <a:rPr lang="en-GB" b="1" i="1" dirty="0" err="1" smtClean="0"/>
              <a:t>ve</a:t>
            </a:r>
            <a:r>
              <a:rPr lang="en-GB" b="1" i="1" dirty="0" smtClean="0"/>
              <a:t> </a:t>
            </a:r>
            <a:r>
              <a:rPr lang="en-GB" b="1" i="1" dirty="0" err="1" smtClean="0"/>
              <a:t>Değerlendirmelerin</a:t>
            </a:r>
            <a:r>
              <a:rPr lang="en-GB" b="1" i="1" dirty="0" smtClean="0"/>
              <a:t> </a:t>
            </a:r>
            <a:r>
              <a:rPr lang="en-GB" b="1" i="1" dirty="0" err="1" smtClean="0"/>
              <a:t>Bazı</a:t>
            </a:r>
            <a:r>
              <a:rPr lang="en-GB" b="1" i="1" dirty="0" smtClean="0"/>
              <a:t> </a:t>
            </a:r>
            <a:r>
              <a:rPr lang="en-GB" b="1" i="1" dirty="0" err="1" smtClean="0"/>
              <a:t>Varsayımları</a:t>
            </a:r>
            <a:endParaRPr lang="en-GB" b="1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err="1" smtClean="0"/>
              <a:t>Psikolojik</a:t>
            </a:r>
            <a:r>
              <a:rPr lang="en-GB" dirty="0" smtClean="0"/>
              <a:t> </a:t>
            </a:r>
            <a:r>
              <a:rPr lang="en-GB" dirty="0" err="1" smtClean="0"/>
              <a:t>özellikler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yapılar</a:t>
            </a:r>
            <a:r>
              <a:rPr lang="en-GB" dirty="0" smtClean="0"/>
              <a:t> </a:t>
            </a:r>
            <a:r>
              <a:rPr lang="en-GB" dirty="0" err="1" smtClean="0"/>
              <a:t>vardır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Psikolojik</a:t>
            </a:r>
            <a:r>
              <a:rPr lang="en-GB" dirty="0" smtClean="0"/>
              <a:t> </a:t>
            </a:r>
            <a:r>
              <a:rPr lang="en-GB" dirty="0" err="1" smtClean="0"/>
              <a:t>özellikler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yapılar</a:t>
            </a:r>
            <a:r>
              <a:rPr lang="en-GB" dirty="0" smtClean="0"/>
              <a:t> </a:t>
            </a:r>
            <a:r>
              <a:rPr lang="en-GB" dirty="0" err="1" smtClean="0"/>
              <a:t>nicelleştirilebilir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ölçülebilir</a:t>
            </a:r>
            <a:r>
              <a:rPr lang="en-GB" dirty="0" smtClean="0"/>
              <a:t>.</a:t>
            </a:r>
          </a:p>
          <a:p>
            <a:r>
              <a:rPr lang="en-GB" dirty="0" smtClean="0"/>
              <a:t>Test </a:t>
            </a:r>
            <a:r>
              <a:rPr lang="en-GB" dirty="0" err="1" smtClean="0"/>
              <a:t>edilebilir</a:t>
            </a:r>
            <a:r>
              <a:rPr lang="en-GB" dirty="0" smtClean="0"/>
              <a:t> </a:t>
            </a:r>
            <a:r>
              <a:rPr lang="en-GB" dirty="0" err="1" smtClean="0"/>
              <a:t>davranışlar</a:t>
            </a:r>
            <a:r>
              <a:rPr lang="en-GB" dirty="0" smtClean="0"/>
              <a:t>, test </a:t>
            </a:r>
            <a:r>
              <a:rPr lang="en-GB" dirty="0" err="1" smtClean="0"/>
              <a:t>edilemeyen</a:t>
            </a:r>
            <a:r>
              <a:rPr lang="en-GB" dirty="0" smtClean="0"/>
              <a:t> </a:t>
            </a:r>
            <a:r>
              <a:rPr lang="en-GB" dirty="0" err="1" smtClean="0"/>
              <a:t>davranışları</a:t>
            </a:r>
            <a:r>
              <a:rPr lang="en-GB" dirty="0" smtClean="0"/>
              <a:t> </a:t>
            </a:r>
            <a:r>
              <a:rPr lang="en-GB" dirty="0" err="1" smtClean="0"/>
              <a:t>yordar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Testlerin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diğer</a:t>
            </a:r>
            <a:r>
              <a:rPr lang="en-GB" dirty="0" smtClean="0"/>
              <a:t> </a:t>
            </a:r>
            <a:r>
              <a:rPr lang="en-GB" dirty="0" err="1" smtClean="0"/>
              <a:t>ölçme</a:t>
            </a:r>
            <a:r>
              <a:rPr lang="en-GB" dirty="0" smtClean="0"/>
              <a:t> </a:t>
            </a:r>
            <a:r>
              <a:rPr lang="en-GB" dirty="0" err="1" smtClean="0"/>
              <a:t>tekniklerinin</a:t>
            </a:r>
            <a:r>
              <a:rPr lang="en-GB" dirty="0" smtClean="0"/>
              <a:t> </a:t>
            </a:r>
            <a:r>
              <a:rPr lang="en-GB" dirty="0" err="1" smtClean="0"/>
              <a:t>zayıflıkları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üstünlükleri</a:t>
            </a:r>
            <a:r>
              <a:rPr lang="en-GB" dirty="0" smtClean="0"/>
              <a:t> </a:t>
            </a:r>
            <a:r>
              <a:rPr lang="en-GB" dirty="0" err="1" smtClean="0"/>
              <a:t>bulunur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Çeşitli</a:t>
            </a:r>
            <a:r>
              <a:rPr lang="en-GB" dirty="0" smtClean="0"/>
              <a:t> </a:t>
            </a:r>
            <a:r>
              <a:rPr lang="en-GB" dirty="0" err="1" smtClean="0"/>
              <a:t>hata</a:t>
            </a:r>
            <a:r>
              <a:rPr lang="en-GB" dirty="0" smtClean="0"/>
              <a:t> </a:t>
            </a:r>
            <a:r>
              <a:rPr lang="en-GB" dirty="0" err="1" smtClean="0"/>
              <a:t>kaynakları</a:t>
            </a:r>
            <a:r>
              <a:rPr lang="en-GB" dirty="0" smtClean="0"/>
              <a:t>, </a:t>
            </a:r>
            <a:r>
              <a:rPr lang="en-GB" dirty="0" err="1" smtClean="0"/>
              <a:t>değerlendirme</a:t>
            </a:r>
            <a:r>
              <a:rPr lang="en-GB" dirty="0" smtClean="0"/>
              <a:t> </a:t>
            </a:r>
            <a:r>
              <a:rPr lang="en-GB" dirty="0" err="1" smtClean="0"/>
              <a:t>sürecinin</a:t>
            </a:r>
            <a:r>
              <a:rPr lang="en-GB" dirty="0" smtClean="0"/>
              <a:t> </a:t>
            </a:r>
            <a:r>
              <a:rPr lang="en-GB" dirty="0" err="1" smtClean="0"/>
              <a:t>parçasıdır</a:t>
            </a:r>
            <a:endParaRPr lang="en-GB" dirty="0" smtClean="0"/>
          </a:p>
          <a:p>
            <a:r>
              <a:rPr lang="en-GB" dirty="0" smtClean="0"/>
              <a:t>Test </a:t>
            </a:r>
            <a:r>
              <a:rPr lang="en-GB" dirty="0" err="1" smtClean="0"/>
              <a:t>etme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değerlendirme</a:t>
            </a:r>
            <a:r>
              <a:rPr lang="en-GB" dirty="0" smtClean="0"/>
              <a:t>, ail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yansız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şekilde</a:t>
            </a:r>
            <a:r>
              <a:rPr lang="en-GB" dirty="0" smtClean="0"/>
              <a:t> </a:t>
            </a:r>
            <a:r>
              <a:rPr lang="en-GB" dirty="0" err="1" smtClean="0"/>
              <a:t>yürütülebilir</a:t>
            </a:r>
            <a:r>
              <a:rPr lang="en-GB" dirty="0" smtClean="0"/>
              <a:t>.</a:t>
            </a:r>
            <a:endParaRPr lang="en-GB" dirty="0"/>
          </a:p>
          <a:p>
            <a:r>
              <a:rPr lang="en-GB" dirty="0" smtClean="0"/>
              <a:t>Test </a:t>
            </a:r>
            <a:r>
              <a:rPr lang="en-GB" dirty="0" err="1" smtClean="0"/>
              <a:t>etme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değerlendirme</a:t>
            </a:r>
            <a:r>
              <a:rPr lang="en-GB" dirty="0" smtClean="0"/>
              <a:t>, </a:t>
            </a:r>
            <a:r>
              <a:rPr lang="en-GB" dirty="0" err="1" smtClean="0"/>
              <a:t>toplumsal</a:t>
            </a:r>
            <a:r>
              <a:rPr lang="en-GB" dirty="0" smtClean="0"/>
              <a:t> </a:t>
            </a:r>
            <a:r>
              <a:rPr lang="en-GB" dirty="0" err="1" smtClean="0"/>
              <a:t>yarar</a:t>
            </a:r>
            <a:r>
              <a:rPr lang="en-GB" dirty="0" smtClean="0"/>
              <a:t> </a:t>
            </a:r>
            <a:r>
              <a:rPr lang="en-GB" dirty="0" err="1" smtClean="0"/>
              <a:t>sağlar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endParaRPr lang="en-GB" dirty="0"/>
          </a:p>
          <a:p>
            <a:pPr marL="0" indent="0" algn="r">
              <a:buNone/>
            </a:pPr>
            <a:r>
              <a:rPr lang="en-GB" dirty="0" err="1" smtClean="0"/>
              <a:t>Cohen&amp;Swerdik</a:t>
            </a:r>
            <a:r>
              <a:rPr lang="en-GB" dirty="0" smtClean="0"/>
              <a:t>, 2010</a:t>
            </a:r>
          </a:p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8980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err="1" smtClean="0"/>
              <a:t>Kaynaklar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err="1"/>
              <a:t>Baykul</a:t>
            </a:r>
            <a:r>
              <a:rPr lang="tr-TR" dirty="0"/>
              <a:t>, Y. (2000). </a:t>
            </a:r>
            <a:r>
              <a:rPr lang="tr-TR" i="1" dirty="0"/>
              <a:t>Eğitimde ve Psikolojide Ölçme: Klasik Test Teorisi ve Uygulaması. Ankara: </a:t>
            </a:r>
            <a:r>
              <a:rPr lang="tr-TR" dirty="0"/>
              <a:t>ÖSYM Yayınları.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tr-TR" dirty="0" err="1" smtClean="0"/>
              <a:t>Cohen</a:t>
            </a:r>
            <a:r>
              <a:rPr lang="tr-TR" dirty="0"/>
              <a:t>, R.J. &amp; </a:t>
            </a:r>
            <a:r>
              <a:rPr lang="tr-TR" dirty="0" err="1"/>
              <a:t>Swerdik</a:t>
            </a:r>
            <a:r>
              <a:rPr lang="tr-TR" dirty="0"/>
              <a:t>, M.E. (2010). </a:t>
            </a:r>
            <a:r>
              <a:rPr lang="tr-TR" i="1" dirty="0" err="1"/>
              <a:t>Psychological</a:t>
            </a:r>
            <a:r>
              <a:rPr lang="tr-TR" i="1" dirty="0"/>
              <a:t> </a:t>
            </a:r>
            <a:r>
              <a:rPr lang="tr-TR" i="1" dirty="0" err="1"/>
              <a:t>Testing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Assessment</a:t>
            </a:r>
            <a:r>
              <a:rPr lang="tr-TR" i="1" dirty="0"/>
              <a:t> (7th ed.).</a:t>
            </a:r>
            <a:r>
              <a:rPr lang="tr-TR" dirty="0"/>
              <a:t> New York: </a:t>
            </a:r>
            <a:r>
              <a:rPr lang="tr-TR" dirty="0" err="1"/>
              <a:t>McGraw-Hill</a:t>
            </a:r>
            <a:r>
              <a:rPr lang="tr-TR" dirty="0"/>
              <a:t> </a:t>
            </a:r>
            <a:r>
              <a:rPr lang="tr-TR" dirty="0" err="1"/>
              <a:t>Companies</a:t>
            </a:r>
            <a:r>
              <a:rPr lang="tr-TR" dirty="0" smtClean="0"/>
              <a:t>.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tr-TR" dirty="0"/>
              <a:t>Turgut, M.F. ve </a:t>
            </a:r>
            <a:r>
              <a:rPr lang="tr-TR" dirty="0" err="1"/>
              <a:t>Baykul</a:t>
            </a:r>
            <a:r>
              <a:rPr lang="tr-TR" dirty="0"/>
              <a:t>, Y. (2012). </a:t>
            </a:r>
            <a:r>
              <a:rPr lang="tr-TR" i="1" dirty="0"/>
              <a:t>Eğitimde Ölçme ve Değerlendirme. </a:t>
            </a:r>
            <a:r>
              <a:rPr lang="tr-TR" dirty="0"/>
              <a:t>Ankara: </a:t>
            </a:r>
            <a:r>
              <a:rPr lang="tr-TR" dirty="0" err="1"/>
              <a:t>Pegem</a:t>
            </a:r>
            <a:r>
              <a:rPr lang="tr-TR" dirty="0"/>
              <a:t> Akademi.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349D-C700-482F-A6B7-E5F8D2839D1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720839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372</Words>
  <Application>Microsoft Office PowerPoint</Application>
  <PresentationFormat>Ekran Gösterisi (4:3)</PresentationFormat>
  <Paragraphs>80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Calibri</vt:lpstr>
      <vt:lpstr>Ofis Teması</vt:lpstr>
      <vt:lpstr>PSİKOMETRİ Psikolojik Özelliklerin Ölçülmesi ve Değerlendirilmesi</vt:lpstr>
      <vt:lpstr>ÜNİTE 1. Psikometri ve  Psikometrinin Tarihsel Gelişimi</vt:lpstr>
      <vt:lpstr>PSİKOMETRİ NEDİR?</vt:lpstr>
      <vt:lpstr>Psikolojik Özellikler</vt:lpstr>
      <vt:lpstr>Ölçme</vt:lpstr>
      <vt:lpstr>Değerlendirme</vt:lpstr>
      <vt:lpstr>TARİHSEL GELİŞİM</vt:lpstr>
      <vt:lpstr>Psikolojik Test Etme ve Değerlendirmelerin Bazı Varsayımları</vt:lpstr>
      <vt:lpstr>Kaynaklar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PSİKOMETRİ Psikolojik Özelliklerin Ölçülmesi ve Değerlendirilmesi</dc:title>
  <dc:creator>Admin</dc:creator>
  <cp:lastModifiedBy>a</cp:lastModifiedBy>
  <cp:revision>25</cp:revision>
  <dcterms:created xsi:type="dcterms:W3CDTF">2016-10-06T10:48:27Z</dcterms:created>
  <dcterms:modified xsi:type="dcterms:W3CDTF">2020-07-23T08:07:45Z</dcterms:modified>
</cp:coreProperties>
</file>