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1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A5DB56-21AE-AD47-AF0E-B673C9B361BD}" type="doc">
      <dgm:prSet loTypeId="urn:microsoft.com/office/officeart/2005/8/layout/hierarchy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0CBD27-F810-5449-AF1D-76524D6D6630}">
      <dgm:prSet phldrT="[Text]"/>
      <dgm:spPr/>
      <dgm:t>
        <a:bodyPr/>
        <a:lstStyle/>
        <a:p>
          <a:r>
            <a:rPr lang="en-US" dirty="0" err="1" smtClean="0"/>
            <a:t>Kamu</a:t>
          </a:r>
          <a:r>
            <a:rPr lang="en-US" dirty="0" smtClean="0"/>
            <a:t> </a:t>
          </a:r>
          <a:r>
            <a:rPr lang="en-US" dirty="0" err="1" smtClean="0"/>
            <a:t>alacakları</a:t>
          </a:r>
          <a:r>
            <a:rPr lang="en-US" dirty="0" smtClean="0"/>
            <a:t> </a:t>
          </a:r>
          <a:endParaRPr lang="en-US" dirty="0"/>
        </a:p>
      </dgm:t>
    </dgm:pt>
    <dgm:pt modelId="{0CADACEC-C39D-F54D-83F4-27D741FAFA1E}" type="parTrans" cxnId="{819B5F07-A358-854F-868A-9C9700AD81B7}">
      <dgm:prSet/>
      <dgm:spPr/>
      <dgm:t>
        <a:bodyPr/>
        <a:lstStyle/>
        <a:p>
          <a:endParaRPr lang="en-US"/>
        </a:p>
      </dgm:t>
    </dgm:pt>
    <dgm:pt modelId="{498628B1-90E0-A445-ABC3-289265E6CB99}" type="sibTrans" cxnId="{819B5F07-A358-854F-868A-9C9700AD81B7}">
      <dgm:prSet/>
      <dgm:spPr/>
      <dgm:t>
        <a:bodyPr/>
        <a:lstStyle/>
        <a:p>
          <a:endParaRPr lang="en-US"/>
        </a:p>
      </dgm:t>
    </dgm:pt>
    <dgm:pt modelId="{E857F819-6034-7F47-BB94-F3E91DDD173F}">
      <dgm:prSet phldrT="[Text]"/>
      <dgm:spPr/>
      <dgm:t>
        <a:bodyPr/>
        <a:lstStyle/>
        <a:p>
          <a:r>
            <a:rPr lang="en-US" dirty="0" smtClean="0"/>
            <a:t>ASLİ KAMU ALACAKLARI </a:t>
          </a:r>
          <a:endParaRPr lang="en-US" dirty="0"/>
        </a:p>
      </dgm:t>
    </dgm:pt>
    <dgm:pt modelId="{EEEFD394-1414-1E47-9058-C34F6D8572EA}" type="parTrans" cxnId="{6F737862-3A2D-1D41-BF46-23DEC0FDAD36}">
      <dgm:prSet/>
      <dgm:spPr/>
      <dgm:t>
        <a:bodyPr/>
        <a:lstStyle/>
        <a:p>
          <a:endParaRPr lang="en-US"/>
        </a:p>
      </dgm:t>
    </dgm:pt>
    <dgm:pt modelId="{14EF1754-5670-AE4C-8040-196998EE7E01}" type="sibTrans" cxnId="{6F737862-3A2D-1D41-BF46-23DEC0FDAD36}">
      <dgm:prSet/>
      <dgm:spPr/>
      <dgm:t>
        <a:bodyPr/>
        <a:lstStyle/>
        <a:p>
          <a:endParaRPr lang="en-US"/>
        </a:p>
      </dgm:t>
    </dgm:pt>
    <dgm:pt modelId="{C969E7D2-5EA6-784D-B120-28AC90CEFAFF}">
      <dgm:prSet phldrT="[Text]"/>
      <dgm:spPr/>
      <dgm:t>
        <a:bodyPr/>
        <a:lstStyle/>
        <a:p>
          <a:r>
            <a:rPr lang="en-US" dirty="0" smtClean="0"/>
            <a:t>FER’İ KAMU ALACAKALRI  </a:t>
          </a:r>
          <a:endParaRPr lang="en-US" dirty="0"/>
        </a:p>
      </dgm:t>
    </dgm:pt>
    <dgm:pt modelId="{ECA35F2A-1020-B64D-81D9-A8F35A096429}" type="parTrans" cxnId="{019C3973-D120-0A42-BD31-C91E95847290}">
      <dgm:prSet/>
      <dgm:spPr/>
      <dgm:t>
        <a:bodyPr/>
        <a:lstStyle/>
        <a:p>
          <a:endParaRPr lang="en-US"/>
        </a:p>
      </dgm:t>
    </dgm:pt>
    <dgm:pt modelId="{4AF266EE-0AB2-5E47-9C92-141E1BF8826D}" type="sibTrans" cxnId="{019C3973-D120-0A42-BD31-C91E95847290}">
      <dgm:prSet/>
      <dgm:spPr/>
      <dgm:t>
        <a:bodyPr/>
        <a:lstStyle/>
        <a:p>
          <a:endParaRPr lang="en-US"/>
        </a:p>
      </dgm:t>
    </dgm:pt>
    <dgm:pt modelId="{4318FC30-BF88-B04B-A596-1B408E308898}">
      <dgm:prSet phldrT="[Text]"/>
      <dgm:spPr/>
      <dgm:t>
        <a:bodyPr/>
        <a:lstStyle/>
        <a:p>
          <a:r>
            <a:rPr lang="en-US" dirty="0" smtClean="0"/>
            <a:t>KAMU HİZMETLERİ UYGULAMASINDAN DOĞAN ALACAKLAR </a:t>
          </a:r>
          <a:endParaRPr lang="en-US" dirty="0"/>
        </a:p>
      </dgm:t>
    </dgm:pt>
    <dgm:pt modelId="{DC6F8085-D657-0645-BC08-94385D3AF259}" type="parTrans" cxnId="{D33AB887-8E00-0847-9625-F66450F3A3A4}">
      <dgm:prSet/>
      <dgm:spPr/>
    </dgm:pt>
    <dgm:pt modelId="{B186B1EC-5198-AA45-9545-32279C896B04}" type="sibTrans" cxnId="{D33AB887-8E00-0847-9625-F66450F3A3A4}">
      <dgm:prSet/>
      <dgm:spPr/>
    </dgm:pt>
    <dgm:pt modelId="{D0A03B0B-9657-8F4A-94D9-16BCA062F424}">
      <dgm:prSet phldrT="[Text]"/>
      <dgm:spPr/>
      <dgm:t>
        <a:bodyPr/>
        <a:lstStyle/>
        <a:p>
          <a:r>
            <a:rPr lang="en-US" dirty="0" smtClean="0"/>
            <a:t>ÖZEL KANUNLARINA GÖRE AATUHK İLE TAHSİL EDİLEN DİĞER ALACAKLAR</a:t>
          </a:r>
          <a:endParaRPr lang="en-US" dirty="0"/>
        </a:p>
      </dgm:t>
    </dgm:pt>
    <dgm:pt modelId="{11C91CE9-2FE1-184B-B041-61FA03E6D445}" type="parTrans" cxnId="{232A23D8-5336-1441-9C7A-9F3B8BB09F9D}">
      <dgm:prSet/>
      <dgm:spPr/>
    </dgm:pt>
    <dgm:pt modelId="{A1A96636-2609-C946-8D7F-E1D52D1E1C2E}" type="sibTrans" cxnId="{232A23D8-5336-1441-9C7A-9F3B8BB09F9D}">
      <dgm:prSet/>
      <dgm:spPr/>
    </dgm:pt>
    <dgm:pt modelId="{69D32BB6-DDB9-5E47-9389-616400797825}" type="pres">
      <dgm:prSet presAssocID="{2DA5DB56-21AE-AD47-AF0E-B673C9B361B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B4C6CCB-06C8-5D4C-BA4A-B0BAE5C9CA0A}" type="pres">
      <dgm:prSet presAssocID="{200CBD27-F810-5449-AF1D-76524D6D6630}" presName="hierRoot1" presStyleCnt="0"/>
      <dgm:spPr/>
    </dgm:pt>
    <dgm:pt modelId="{C9AC4EAD-C7A0-C14B-8585-C2AC63092A10}" type="pres">
      <dgm:prSet presAssocID="{200CBD27-F810-5449-AF1D-76524D6D6630}" presName="composite" presStyleCnt="0"/>
      <dgm:spPr/>
    </dgm:pt>
    <dgm:pt modelId="{4788DFCE-904D-2B4B-BA4F-EC72B8B26827}" type="pres">
      <dgm:prSet presAssocID="{200CBD27-F810-5449-AF1D-76524D6D6630}" presName="background" presStyleLbl="node0" presStyleIdx="0" presStyleCnt="1"/>
      <dgm:spPr/>
    </dgm:pt>
    <dgm:pt modelId="{BC6D16AC-8B56-774C-9894-47E7280B7175}" type="pres">
      <dgm:prSet presAssocID="{200CBD27-F810-5449-AF1D-76524D6D663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A38948-D1F6-A54F-9340-E8F30197C5C9}" type="pres">
      <dgm:prSet presAssocID="{200CBD27-F810-5449-AF1D-76524D6D6630}" presName="hierChild2" presStyleCnt="0"/>
      <dgm:spPr/>
    </dgm:pt>
    <dgm:pt modelId="{0D7F2FA8-6704-434E-A49D-AA8B0294493D}" type="pres">
      <dgm:prSet presAssocID="{EEEFD394-1414-1E47-9058-C34F6D8572EA}" presName="Name10" presStyleLbl="parChTrans1D2" presStyleIdx="0" presStyleCnt="4"/>
      <dgm:spPr/>
      <dgm:t>
        <a:bodyPr/>
        <a:lstStyle/>
        <a:p>
          <a:endParaRPr lang="en-US"/>
        </a:p>
      </dgm:t>
    </dgm:pt>
    <dgm:pt modelId="{7B8484EB-0E87-BD4C-B892-7E482DB94977}" type="pres">
      <dgm:prSet presAssocID="{E857F819-6034-7F47-BB94-F3E91DDD173F}" presName="hierRoot2" presStyleCnt="0"/>
      <dgm:spPr/>
    </dgm:pt>
    <dgm:pt modelId="{7C161DAD-ED50-A044-B9A4-AA4610256C8D}" type="pres">
      <dgm:prSet presAssocID="{E857F819-6034-7F47-BB94-F3E91DDD173F}" presName="composite2" presStyleCnt="0"/>
      <dgm:spPr/>
    </dgm:pt>
    <dgm:pt modelId="{F7559CDF-4558-974D-B661-92B5CE6142F9}" type="pres">
      <dgm:prSet presAssocID="{E857F819-6034-7F47-BB94-F3E91DDD173F}" presName="background2" presStyleLbl="node2" presStyleIdx="0" presStyleCnt="4"/>
      <dgm:spPr/>
    </dgm:pt>
    <dgm:pt modelId="{4C3F69FC-564C-0740-8E0A-D67A92B4B3DC}" type="pres">
      <dgm:prSet presAssocID="{E857F819-6034-7F47-BB94-F3E91DDD173F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13BEDD1-53A2-7740-9D8C-75414325D823}" type="pres">
      <dgm:prSet presAssocID="{E857F819-6034-7F47-BB94-F3E91DDD173F}" presName="hierChild3" presStyleCnt="0"/>
      <dgm:spPr/>
    </dgm:pt>
    <dgm:pt modelId="{BFBD655F-598F-9249-8D88-B21D771991EC}" type="pres">
      <dgm:prSet presAssocID="{ECA35F2A-1020-B64D-81D9-A8F35A096429}" presName="Name10" presStyleLbl="parChTrans1D2" presStyleIdx="1" presStyleCnt="4"/>
      <dgm:spPr/>
      <dgm:t>
        <a:bodyPr/>
        <a:lstStyle/>
        <a:p>
          <a:endParaRPr lang="en-US"/>
        </a:p>
      </dgm:t>
    </dgm:pt>
    <dgm:pt modelId="{86B12C79-BFBA-A545-9B68-221760275F71}" type="pres">
      <dgm:prSet presAssocID="{C969E7D2-5EA6-784D-B120-28AC90CEFAFF}" presName="hierRoot2" presStyleCnt="0"/>
      <dgm:spPr/>
    </dgm:pt>
    <dgm:pt modelId="{3DCD15FF-8501-B14E-93D5-0C42B795BB37}" type="pres">
      <dgm:prSet presAssocID="{C969E7D2-5EA6-784D-B120-28AC90CEFAFF}" presName="composite2" presStyleCnt="0"/>
      <dgm:spPr/>
    </dgm:pt>
    <dgm:pt modelId="{5DA902FE-CC22-084B-9F2A-D46422DB6650}" type="pres">
      <dgm:prSet presAssocID="{C969E7D2-5EA6-784D-B120-28AC90CEFAFF}" presName="background2" presStyleLbl="node2" presStyleIdx="1" presStyleCnt="4"/>
      <dgm:spPr/>
    </dgm:pt>
    <dgm:pt modelId="{39D77182-1694-E049-973F-FFBB1011750F}" type="pres">
      <dgm:prSet presAssocID="{C969E7D2-5EA6-784D-B120-28AC90CEFAFF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BD3196-1008-0842-94EF-17FF2E8F05AA}" type="pres">
      <dgm:prSet presAssocID="{C969E7D2-5EA6-784D-B120-28AC90CEFAFF}" presName="hierChild3" presStyleCnt="0"/>
      <dgm:spPr/>
    </dgm:pt>
    <dgm:pt modelId="{E9188C0E-04C7-3E42-92D2-370219A07FF9}" type="pres">
      <dgm:prSet presAssocID="{DC6F8085-D657-0645-BC08-94385D3AF259}" presName="Name10" presStyleLbl="parChTrans1D2" presStyleIdx="2" presStyleCnt="4"/>
      <dgm:spPr/>
    </dgm:pt>
    <dgm:pt modelId="{49460121-B45C-4F48-AAB4-C2BC35828646}" type="pres">
      <dgm:prSet presAssocID="{4318FC30-BF88-B04B-A596-1B408E308898}" presName="hierRoot2" presStyleCnt="0"/>
      <dgm:spPr/>
    </dgm:pt>
    <dgm:pt modelId="{67EB9357-BA12-074E-A376-1B7F687D971B}" type="pres">
      <dgm:prSet presAssocID="{4318FC30-BF88-B04B-A596-1B408E308898}" presName="composite2" presStyleCnt="0"/>
      <dgm:spPr/>
    </dgm:pt>
    <dgm:pt modelId="{7D8616CB-0D22-584E-99BD-F8CF726CEEAB}" type="pres">
      <dgm:prSet presAssocID="{4318FC30-BF88-B04B-A596-1B408E308898}" presName="background2" presStyleLbl="node2" presStyleIdx="2" presStyleCnt="4"/>
      <dgm:spPr/>
    </dgm:pt>
    <dgm:pt modelId="{01E08823-3B52-F445-9593-5F9335EF5E9B}" type="pres">
      <dgm:prSet presAssocID="{4318FC30-BF88-B04B-A596-1B408E308898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5D74802-893B-C74D-A784-DE8ABD5D6E8F}" type="pres">
      <dgm:prSet presAssocID="{4318FC30-BF88-B04B-A596-1B408E308898}" presName="hierChild3" presStyleCnt="0"/>
      <dgm:spPr/>
    </dgm:pt>
    <dgm:pt modelId="{5353D182-BDFA-1C45-AB4C-C8AC10E060A0}" type="pres">
      <dgm:prSet presAssocID="{11C91CE9-2FE1-184B-B041-61FA03E6D445}" presName="Name10" presStyleLbl="parChTrans1D2" presStyleIdx="3" presStyleCnt="4"/>
      <dgm:spPr/>
    </dgm:pt>
    <dgm:pt modelId="{44230073-3F00-1645-86BA-FE8BD6A5CADF}" type="pres">
      <dgm:prSet presAssocID="{D0A03B0B-9657-8F4A-94D9-16BCA062F424}" presName="hierRoot2" presStyleCnt="0"/>
      <dgm:spPr/>
    </dgm:pt>
    <dgm:pt modelId="{84935CDC-AAF0-4C4C-9A7D-51C2706F79A9}" type="pres">
      <dgm:prSet presAssocID="{D0A03B0B-9657-8F4A-94D9-16BCA062F424}" presName="composite2" presStyleCnt="0"/>
      <dgm:spPr/>
    </dgm:pt>
    <dgm:pt modelId="{C1D2A911-3087-F74F-8DA8-548D894D2B9A}" type="pres">
      <dgm:prSet presAssocID="{D0A03B0B-9657-8F4A-94D9-16BCA062F424}" presName="background2" presStyleLbl="node2" presStyleIdx="3" presStyleCnt="4"/>
      <dgm:spPr/>
    </dgm:pt>
    <dgm:pt modelId="{37AC0979-A633-0F49-8565-6F04A2E00F9B}" type="pres">
      <dgm:prSet presAssocID="{D0A03B0B-9657-8F4A-94D9-16BCA062F424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510779-613C-6C4B-A868-61A567377D96}" type="pres">
      <dgm:prSet presAssocID="{D0A03B0B-9657-8F4A-94D9-16BCA062F424}" presName="hierChild3" presStyleCnt="0"/>
      <dgm:spPr/>
    </dgm:pt>
  </dgm:ptLst>
  <dgm:cxnLst>
    <dgm:cxn modelId="{FFABAA2C-D608-6A46-B401-57A29CCA12D7}" type="presOf" srcId="{ECA35F2A-1020-B64D-81D9-A8F35A096429}" destId="{BFBD655F-598F-9249-8D88-B21D771991EC}" srcOrd="0" destOrd="0" presId="urn:microsoft.com/office/officeart/2005/8/layout/hierarchy1"/>
    <dgm:cxn modelId="{F2350FDC-400F-2849-A1ED-B1BF11F9B499}" type="presOf" srcId="{D0A03B0B-9657-8F4A-94D9-16BCA062F424}" destId="{37AC0979-A633-0F49-8565-6F04A2E00F9B}" srcOrd="0" destOrd="0" presId="urn:microsoft.com/office/officeart/2005/8/layout/hierarchy1"/>
    <dgm:cxn modelId="{67EFE59E-0070-AE41-9F29-9151A9C92798}" type="presOf" srcId="{E857F819-6034-7F47-BB94-F3E91DDD173F}" destId="{4C3F69FC-564C-0740-8E0A-D67A92B4B3DC}" srcOrd="0" destOrd="0" presId="urn:microsoft.com/office/officeart/2005/8/layout/hierarchy1"/>
    <dgm:cxn modelId="{D33AB887-8E00-0847-9625-F66450F3A3A4}" srcId="{200CBD27-F810-5449-AF1D-76524D6D6630}" destId="{4318FC30-BF88-B04B-A596-1B408E308898}" srcOrd="2" destOrd="0" parTransId="{DC6F8085-D657-0645-BC08-94385D3AF259}" sibTransId="{B186B1EC-5198-AA45-9545-32279C896B04}"/>
    <dgm:cxn modelId="{9A057946-0CF3-5F4A-9834-EEE45899262E}" type="presOf" srcId="{EEEFD394-1414-1E47-9058-C34F6D8572EA}" destId="{0D7F2FA8-6704-434E-A49D-AA8B0294493D}" srcOrd="0" destOrd="0" presId="urn:microsoft.com/office/officeart/2005/8/layout/hierarchy1"/>
    <dgm:cxn modelId="{5AE393A4-7E86-5543-AF27-DC050D5ABBEE}" type="presOf" srcId="{C969E7D2-5EA6-784D-B120-28AC90CEFAFF}" destId="{39D77182-1694-E049-973F-FFBB1011750F}" srcOrd="0" destOrd="0" presId="urn:microsoft.com/office/officeart/2005/8/layout/hierarchy1"/>
    <dgm:cxn modelId="{4E73DF40-A50F-2744-B286-93DE8F27E7B8}" type="presOf" srcId="{11C91CE9-2FE1-184B-B041-61FA03E6D445}" destId="{5353D182-BDFA-1C45-AB4C-C8AC10E060A0}" srcOrd="0" destOrd="0" presId="urn:microsoft.com/office/officeart/2005/8/layout/hierarchy1"/>
    <dgm:cxn modelId="{C0060E44-FE1E-BA47-952B-AB3121AEBE74}" type="presOf" srcId="{2DA5DB56-21AE-AD47-AF0E-B673C9B361BD}" destId="{69D32BB6-DDB9-5E47-9389-616400797825}" srcOrd="0" destOrd="0" presId="urn:microsoft.com/office/officeart/2005/8/layout/hierarchy1"/>
    <dgm:cxn modelId="{019C3973-D120-0A42-BD31-C91E95847290}" srcId="{200CBD27-F810-5449-AF1D-76524D6D6630}" destId="{C969E7D2-5EA6-784D-B120-28AC90CEFAFF}" srcOrd="1" destOrd="0" parTransId="{ECA35F2A-1020-B64D-81D9-A8F35A096429}" sibTransId="{4AF266EE-0AB2-5E47-9C92-141E1BF8826D}"/>
    <dgm:cxn modelId="{819B5F07-A358-854F-868A-9C9700AD81B7}" srcId="{2DA5DB56-21AE-AD47-AF0E-B673C9B361BD}" destId="{200CBD27-F810-5449-AF1D-76524D6D6630}" srcOrd="0" destOrd="0" parTransId="{0CADACEC-C39D-F54D-83F4-27D741FAFA1E}" sibTransId="{498628B1-90E0-A445-ABC3-289265E6CB99}"/>
    <dgm:cxn modelId="{6F737862-3A2D-1D41-BF46-23DEC0FDAD36}" srcId="{200CBD27-F810-5449-AF1D-76524D6D6630}" destId="{E857F819-6034-7F47-BB94-F3E91DDD173F}" srcOrd="0" destOrd="0" parTransId="{EEEFD394-1414-1E47-9058-C34F6D8572EA}" sibTransId="{14EF1754-5670-AE4C-8040-196998EE7E01}"/>
    <dgm:cxn modelId="{232A23D8-5336-1441-9C7A-9F3B8BB09F9D}" srcId="{200CBD27-F810-5449-AF1D-76524D6D6630}" destId="{D0A03B0B-9657-8F4A-94D9-16BCA062F424}" srcOrd="3" destOrd="0" parTransId="{11C91CE9-2FE1-184B-B041-61FA03E6D445}" sibTransId="{A1A96636-2609-C946-8D7F-E1D52D1E1C2E}"/>
    <dgm:cxn modelId="{53CF762B-7E8F-7A48-A017-2DA7D4F5E12A}" type="presOf" srcId="{4318FC30-BF88-B04B-A596-1B408E308898}" destId="{01E08823-3B52-F445-9593-5F9335EF5E9B}" srcOrd="0" destOrd="0" presId="urn:microsoft.com/office/officeart/2005/8/layout/hierarchy1"/>
    <dgm:cxn modelId="{33EBD817-DCF0-6641-8068-CF7B5211DEC0}" type="presOf" srcId="{200CBD27-F810-5449-AF1D-76524D6D6630}" destId="{BC6D16AC-8B56-774C-9894-47E7280B7175}" srcOrd="0" destOrd="0" presId="urn:microsoft.com/office/officeart/2005/8/layout/hierarchy1"/>
    <dgm:cxn modelId="{DCD4ADEB-B991-8545-A72C-6745F37088F4}" type="presOf" srcId="{DC6F8085-D657-0645-BC08-94385D3AF259}" destId="{E9188C0E-04C7-3E42-92D2-370219A07FF9}" srcOrd="0" destOrd="0" presId="urn:microsoft.com/office/officeart/2005/8/layout/hierarchy1"/>
    <dgm:cxn modelId="{9346C311-D5ED-C044-9FBE-772304128C27}" type="presParOf" srcId="{69D32BB6-DDB9-5E47-9389-616400797825}" destId="{4B4C6CCB-06C8-5D4C-BA4A-B0BAE5C9CA0A}" srcOrd="0" destOrd="0" presId="urn:microsoft.com/office/officeart/2005/8/layout/hierarchy1"/>
    <dgm:cxn modelId="{876518F3-DE12-404D-A97C-CEB5DA5F2610}" type="presParOf" srcId="{4B4C6CCB-06C8-5D4C-BA4A-B0BAE5C9CA0A}" destId="{C9AC4EAD-C7A0-C14B-8585-C2AC63092A10}" srcOrd="0" destOrd="0" presId="urn:microsoft.com/office/officeart/2005/8/layout/hierarchy1"/>
    <dgm:cxn modelId="{42CCB29B-E4D8-EC45-970A-7011952861DC}" type="presParOf" srcId="{C9AC4EAD-C7A0-C14B-8585-C2AC63092A10}" destId="{4788DFCE-904D-2B4B-BA4F-EC72B8B26827}" srcOrd="0" destOrd="0" presId="urn:microsoft.com/office/officeart/2005/8/layout/hierarchy1"/>
    <dgm:cxn modelId="{10E4B089-FAB2-E645-B36E-1B9B7041B2E9}" type="presParOf" srcId="{C9AC4EAD-C7A0-C14B-8585-C2AC63092A10}" destId="{BC6D16AC-8B56-774C-9894-47E7280B7175}" srcOrd="1" destOrd="0" presId="urn:microsoft.com/office/officeart/2005/8/layout/hierarchy1"/>
    <dgm:cxn modelId="{7BCE8202-6204-B440-8BBE-EEDFDDDF73F5}" type="presParOf" srcId="{4B4C6CCB-06C8-5D4C-BA4A-B0BAE5C9CA0A}" destId="{96A38948-D1F6-A54F-9340-E8F30197C5C9}" srcOrd="1" destOrd="0" presId="urn:microsoft.com/office/officeart/2005/8/layout/hierarchy1"/>
    <dgm:cxn modelId="{D6748B6C-E16E-4A4F-9E4F-18C82414273F}" type="presParOf" srcId="{96A38948-D1F6-A54F-9340-E8F30197C5C9}" destId="{0D7F2FA8-6704-434E-A49D-AA8B0294493D}" srcOrd="0" destOrd="0" presId="urn:microsoft.com/office/officeart/2005/8/layout/hierarchy1"/>
    <dgm:cxn modelId="{9D75C86D-B058-5042-938C-A1DB701AF211}" type="presParOf" srcId="{96A38948-D1F6-A54F-9340-E8F30197C5C9}" destId="{7B8484EB-0E87-BD4C-B892-7E482DB94977}" srcOrd="1" destOrd="0" presId="urn:microsoft.com/office/officeart/2005/8/layout/hierarchy1"/>
    <dgm:cxn modelId="{06C0925E-5D9E-D24E-AEA2-E664FB5A13E2}" type="presParOf" srcId="{7B8484EB-0E87-BD4C-B892-7E482DB94977}" destId="{7C161DAD-ED50-A044-B9A4-AA4610256C8D}" srcOrd="0" destOrd="0" presId="urn:microsoft.com/office/officeart/2005/8/layout/hierarchy1"/>
    <dgm:cxn modelId="{86A3ADA0-A9A7-AB45-AD56-A0EF9C4A1933}" type="presParOf" srcId="{7C161DAD-ED50-A044-B9A4-AA4610256C8D}" destId="{F7559CDF-4558-974D-B661-92B5CE6142F9}" srcOrd="0" destOrd="0" presId="urn:microsoft.com/office/officeart/2005/8/layout/hierarchy1"/>
    <dgm:cxn modelId="{266C7548-ACE0-A24D-8D79-02AFCE677953}" type="presParOf" srcId="{7C161DAD-ED50-A044-B9A4-AA4610256C8D}" destId="{4C3F69FC-564C-0740-8E0A-D67A92B4B3DC}" srcOrd="1" destOrd="0" presId="urn:microsoft.com/office/officeart/2005/8/layout/hierarchy1"/>
    <dgm:cxn modelId="{1630199A-D633-A64A-8ABA-84A8AD707757}" type="presParOf" srcId="{7B8484EB-0E87-BD4C-B892-7E482DB94977}" destId="{A13BEDD1-53A2-7740-9D8C-75414325D823}" srcOrd="1" destOrd="0" presId="urn:microsoft.com/office/officeart/2005/8/layout/hierarchy1"/>
    <dgm:cxn modelId="{8D36F9C7-1497-2249-B730-39FB4ED44B70}" type="presParOf" srcId="{96A38948-D1F6-A54F-9340-E8F30197C5C9}" destId="{BFBD655F-598F-9249-8D88-B21D771991EC}" srcOrd="2" destOrd="0" presId="urn:microsoft.com/office/officeart/2005/8/layout/hierarchy1"/>
    <dgm:cxn modelId="{2547115F-D7F8-8749-A170-56372377BFC0}" type="presParOf" srcId="{96A38948-D1F6-A54F-9340-E8F30197C5C9}" destId="{86B12C79-BFBA-A545-9B68-221760275F71}" srcOrd="3" destOrd="0" presId="urn:microsoft.com/office/officeart/2005/8/layout/hierarchy1"/>
    <dgm:cxn modelId="{22274684-5178-8F4F-98F0-6526A9004719}" type="presParOf" srcId="{86B12C79-BFBA-A545-9B68-221760275F71}" destId="{3DCD15FF-8501-B14E-93D5-0C42B795BB37}" srcOrd="0" destOrd="0" presId="urn:microsoft.com/office/officeart/2005/8/layout/hierarchy1"/>
    <dgm:cxn modelId="{2CB7F2B1-36A7-714F-B768-A9FD605E5C7D}" type="presParOf" srcId="{3DCD15FF-8501-B14E-93D5-0C42B795BB37}" destId="{5DA902FE-CC22-084B-9F2A-D46422DB6650}" srcOrd="0" destOrd="0" presId="urn:microsoft.com/office/officeart/2005/8/layout/hierarchy1"/>
    <dgm:cxn modelId="{94C84DA9-F525-FE4F-BBFF-75F9DDD53686}" type="presParOf" srcId="{3DCD15FF-8501-B14E-93D5-0C42B795BB37}" destId="{39D77182-1694-E049-973F-FFBB1011750F}" srcOrd="1" destOrd="0" presId="urn:microsoft.com/office/officeart/2005/8/layout/hierarchy1"/>
    <dgm:cxn modelId="{F153A080-2FEB-8541-A495-54E96E893387}" type="presParOf" srcId="{86B12C79-BFBA-A545-9B68-221760275F71}" destId="{60BD3196-1008-0842-94EF-17FF2E8F05AA}" srcOrd="1" destOrd="0" presId="urn:microsoft.com/office/officeart/2005/8/layout/hierarchy1"/>
    <dgm:cxn modelId="{36D198FD-4D47-8744-92A0-A7BD31CF5ECB}" type="presParOf" srcId="{96A38948-D1F6-A54F-9340-E8F30197C5C9}" destId="{E9188C0E-04C7-3E42-92D2-370219A07FF9}" srcOrd="4" destOrd="0" presId="urn:microsoft.com/office/officeart/2005/8/layout/hierarchy1"/>
    <dgm:cxn modelId="{F7FB8B4B-FDA4-8C4C-A530-C199245C18B9}" type="presParOf" srcId="{96A38948-D1F6-A54F-9340-E8F30197C5C9}" destId="{49460121-B45C-4F48-AAB4-C2BC35828646}" srcOrd="5" destOrd="0" presId="urn:microsoft.com/office/officeart/2005/8/layout/hierarchy1"/>
    <dgm:cxn modelId="{02029691-7E87-B944-BE78-AD27F506DF65}" type="presParOf" srcId="{49460121-B45C-4F48-AAB4-C2BC35828646}" destId="{67EB9357-BA12-074E-A376-1B7F687D971B}" srcOrd="0" destOrd="0" presId="urn:microsoft.com/office/officeart/2005/8/layout/hierarchy1"/>
    <dgm:cxn modelId="{A812435E-7CD3-064F-B4CA-41D5D25650B8}" type="presParOf" srcId="{67EB9357-BA12-074E-A376-1B7F687D971B}" destId="{7D8616CB-0D22-584E-99BD-F8CF726CEEAB}" srcOrd="0" destOrd="0" presId="urn:microsoft.com/office/officeart/2005/8/layout/hierarchy1"/>
    <dgm:cxn modelId="{236155D9-5F32-C248-8C14-062327BFBEB2}" type="presParOf" srcId="{67EB9357-BA12-074E-A376-1B7F687D971B}" destId="{01E08823-3B52-F445-9593-5F9335EF5E9B}" srcOrd="1" destOrd="0" presId="urn:microsoft.com/office/officeart/2005/8/layout/hierarchy1"/>
    <dgm:cxn modelId="{AA258CDB-969B-6949-992B-4403761972C7}" type="presParOf" srcId="{49460121-B45C-4F48-AAB4-C2BC35828646}" destId="{85D74802-893B-C74D-A784-DE8ABD5D6E8F}" srcOrd="1" destOrd="0" presId="urn:microsoft.com/office/officeart/2005/8/layout/hierarchy1"/>
    <dgm:cxn modelId="{4944E21D-A307-DC41-B916-1E6DB574B815}" type="presParOf" srcId="{96A38948-D1F6-A54F-9340-E8F30197C5C9}" destId="{5353D182-BDFA-1C45-AB4C-C8AC10E060A0}" srcOrd="6" destOrd="0" presId="urn:microsoft.com/office/officeart/2005/8/layout/hierarchy1"/>
    <dgm:cxn modelId="{7D731967-D08D-A14B-A17D-BC4A72B3AA5E}" type="presParOf" srcId="{96A38948-D1F6-A54F-9340-E8F30197C5C9}" destId="{44230073-3F00-1645-86BA-FE8BD6A5CADF}" srcOrd="7" destOrd="0" presId="urn:microsoft.com/office/officeart/2005/8/layout/hierarchy1"/>
    <dgm:cxn modelId="{6BDE4E1D-64F6-AF4B-9A44-C9E9F3F1BB31}" type="presParOf" srcId="{44230073-3F00-1645-86BA-FE8BD6A5CADF}" destId="{84935CDC-AAF0-4C4C-9A7D-51C2706F79A9}" srcOrd="0" destOrd="0" presId="urn:microsoft.com/office/officeart/2005/8/layout/hierarchy1"/>
    <dgm:cxn modelId="{CC2DB15D-4DE1-794F-AB41-1F0515A4728D}" type="presParOf" srcId="{84935CDC-AAF0-4C4C-9A7D-51C2706F79A9}" destId="{C1D2A911-3087-F74F-8DA8-548D894D2B9A}" srcOrd="0" destOrd="0" presId="urn:microsoft.com/office/officeart/2005/8/layout/hierarchy1"/>
    <dgm:cxn modelId="{1C00CB2C-03FF-2246-8116-C90526AB2B21}" type="presParOf" srcId="{84935CDC-AAF0-4C4C-9A7D-51C2706F79A9}" destId="{37AC0979-A633-0F49-8565-6F04A2E00F9B}" srcOrd="1" destOrd="0" presId="urn:microsoft.com/office/officeart/2005/8/layout/hierarchy1"/>
    <dgm:cxn modelId="{F7745460-F752-C449-A0AF-FDB49E4D04D9}" type="presParOf" srcId="{44230073-3F00-1645-86BA-FE8BD6A5CADF}" destId="{77510779-613C-6C4B-A868-61A567377D9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3D182-BDFA-1C45-AB4C-C8AC10E060A0}">
      <dsp:nvSpPr>
        <dsp:cNvPr id="0" name=""/>
        <dsp:cNvSpPr/>
      </dsp:nvSpPr>
      <dsp:spPr>
        <a:xfrm>
          <a:off x="4153290" y="1933429"/>
          <a:ext cx="3261342" cy="5173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2570"/>
              </a:lnTo>
              <a:lnTo>
                <a:pt x="3261342" y="352570"/>
              </a:lnTo>
              <a:lnTo>
                <a:pt x="3261342" y="517367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188C0E-04C7-3E42-92D2-370219A07FF9}">
      <dsp:nvSpPr>
        <dsp:cNvPr id="0" name=""/>
        <dsp:cNvSpPr/>
      </dsp:nvSpPr>
      <dsp:spPr>
        <a:xfrm>
          <a:off x="4153290" y="1933429"/>
          <a:ext cx="1087114" cy="5173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2570"/>
              </a:lnTo>
              <a:lnTo>
                <a:pt x="1087114" y="352570"/>
              </a:lnTo>
              <a:lnTo>
                <a:pt x="1087114" y="517367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BD655F-598F-9249-8D88-B21D771991EC}">
      <dsp:nvSpPr>
        <dsp:cNvPr id="0" name=""/>
        <dsp:cNvSpPr/>
      </dsp:nvSpPr>
      <dsp:spPr>
        <a:xfrm>
          <a:off x="3066176" y="1933429"/>
          <a:ext cx="1087114" cy="517367"/>
        </a:xfrm>
        <a:custGeom>
          <a:avLst/>
          <a:gdLst/>
          <a:ahLst/>
          <a:cxnLst/>
          <a:rect l="0" t="0" r="0" b="0"/>
          <a:pathLst>
            <a:path>
              <a:moveTo>
                <a:pt x="1087114" y="0"/>
              </a:moveTo>
              <a:lnTo>
                <a:pt x="1087114" y="352570"/>
              </a:lnTo>
              <a:lnTo>
                <a:pt x="0" y="352570"/>
              </a:lnTo>
              <a:lnTo>
                <a:pt x="0" y="517367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7F2FA8-6704-434E-A49D-AA8B0294493D}">
      <dsp:nvSpPr>
        <dsp:cNvPr id="0" name=""/>
        <dsp:cNvSpPr/>
      </dsp:nvSpPr>
      <dsp:spPr>
        <a:xfrm>
          <a:off x="891948" y="1933429"/>
          <a:ext cx="3261342" cy="517367"/>
        </a:xfrm>
        <a:custGeom>
          <a:avLst/>
          <a:gdLst/>
          <a:ahLst/>
          <a:cxnLst/>
          <a:rect l="0" t="0" r="0" b="0"/>
          <a:pathLst>
            <a:path>
              <a:moveTo>
                <a:pt x="3261342" y="0"/>
              </a:moveTo>
              <a:lnTo>
                <a:pt x="3261342" y="352570"/>
              </a:lnTo>
              <a:lnTo>
                <a:pt x="0" y="352570"/>
              </a:lnTo>
              <a:lnTo>
                <a:pt x="0" y="517367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88DFCE-904D-2B4B-BA4F-EC72B8B26827}">
      <dsp:nvSpPr>
        <dsp:cNvPr id="0" name=""/>
        <dsp:cNvSpPr/>
      </dsp:nvSpPr>
      <dsp:spPr>
        <a:xfrm>
          <a:off x="3263833" y="803818"/>
          <a:ext cx="1778913" cy="11296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6D16AC-8B56-774C-9894-47E7280B7175}">
      <dsp:nvSpPr>
        <dsp:cNvPr id="0" name=""/>
        <dsp:cNvSpPr/>
      </dsp:nvSpPr>
      <dsp:spPr>
        <a:xfrm>
          <a:off x="3461490" y="991593"/>
          <a:ext cx="1778913" cy="11296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Kamu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alacakları</a:t>
          </a:r>
          <a:r>
            <a:rPr lang="en-US" sz="1300" kern="1200" dirty="0" smtClean="0"/>
            <a:t> </a:t>
          </a:r>
          <a:endParaRPr lang="en-US" sz="1300" kern="1200" dirty="0"/>
        </a:p>
      </dsp:txBody>
      <dsp:txXfrm>
        <a:off x="3494575" y="1024678"/>
        <a:ext cx="1712743" cy="1063440"/>
      </dsp:txXfrm>
    </dsp:sp>
    <dsp:sp modelId="{F7559CDF-4558-974D-B661-92B5CE6142F9}">
      <dsp:nvSpPr>
        <dsp:cNvPr id="0" name=""/>
        <dsp:cNvSpPr/>
      </dsp:nvSpPr>
      <dsp:spPr>
        <a:xfrm>
          <a:off x="2491" y="2450796"/>
          <a:ext cx="1778913" cy="11296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C3F69FC-564C-0740-8E0A-D67A92B4B3DC}">
      <dsp:nvSpPr>
        <dsp:cNvPr id="0" name=""/>
        <dsp:cNvSpPr/>
      </dsp:nvSpPr>
      <dsp:spPr>
        <a:xfrm>
          <a:off x="200148" y="2638570"/>
          <a:ext cx="1778913" cy="11296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ASLİ KAMU ALACAKLARI </a:t>
          </a:r>
          <a:endParaRPr lang="en-US" sz="1300" kern="1200" dirty="0"/>
        </a:p>
      </dsp:txBody>
      <dsp:txXfrm>
        <a:off x="233233" y="2671655"/>
        <a:ext cx="1712743" cy="1063440"/>
      </dsp:txXfrm>
    </dsp:sp>
    <dsp:sp modelId="{5DA902FE-CC22-084B-9F2A-D46422DB6650}">
      <dsp:nvSpPr>
        <dsp:cNvPr id="0" name=""/>
        <dsp:cNvSpPr/>
      </dsp:nvSpPr>
      <dsp:spPr>
        <a:xfrm>
          <a:off x="2176719" y="2450796"/>
          <a:ext cx="1778913" cy="11296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9D77182-1694-E049-973F-FFBB1011750F}">
      <dsp:nvSpPr>
        <dsp:cNvPr id="0" name=""/>
        <dsp:cNvSpPr/>
      </dsp:nvSpPr>
      <dsp:spPr>
        <a:xfrm>
          <a:off x="2374376" y="2638570"/>
          <a:ext cx="1778913" cy="11296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FER’İ KAMU ALACAKALRI  </a:t>
          </a:r>
          <a:endParaRPr lang="en-US" sz="1300" kern="1200" dirty="0"/>
        </a:p>
      </dsp:txBody>
      <dsp:txXfrm>
        <a:off x="2407461" y="2671655"/>
        <a:ext cx="1712743" cy="1063440"/>
      </dsp:txXfrm>
    </dsp:sp>
    <dsp:sp modelId="{7D8616CB-0D22-584E-99BD-F8CF726CEEAB}">
      <dsp:nvSpPr>
        <dsp:cNvPr id="0" name=""/>
        <dsp:cNvSpPr/>
      </dsp:nvSpPr>
      <dsp:spPr>
        <a:xfrm>
          <a:off x="4350947" y="2450796"/>
          <a:ext cx="1778913" cy="11296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1E08823-3B52-F445-9593-5F9335EF5E9B}">
      <dsp:nvSpPr>
        <dsp:cNvPr id="0" name=""/>
        <dsp:cNvSpPr/>
      </dsp:nvSpPr>
      <dsp:spPr>
        <a:xfrm>
          <a:off x="4548604" y="2638570"/>
          <a:ext cx="1778913" cy="11296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KAMU HİZMETLERİ UYGULAMASINDAN DOĞAN ALACAKLAR </a:t>
          </a:r>
          <a:endParaRPr lang="en-US" sz="1300" kern="1200" dirty="0"/>
        </a:p>
      </dsp:txBody>
      <dsp:txXfrm>
        <a:off x="4581689" y="2671655"/>
        <a:ext cx="1712743" cy="1063440"/>
      </dsp:txXfrm>
    </dsp:sp>
    <dsp:sp modelId="{C1D2A911-3087-F74F-8DA8-548D894D2B9A}">
      <dsp:nvSpPr>
        <dsp:cNvPr id="0" name=""/>
        <dsp:cNvSpPr/>
      </dsp:nvSpPr>
      <dsp:spPr>
        <a:xfrm>
          <a:off x="6525175" y="2450796"/>
          <a:ext cx="1778913" cy="11296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7AC0979-A633-0F49-8565-6F04A2E00F9B}">
      <dsp:nvSpPr>
        <dsp:cNvPr id="0" name=""/>
        <dsp:cNvSpPr/>
      </dsp:nvSpPr>
      <dsp:spPr>
        <a:xfrm>
          <a:off x="6722832" y="2638570"/>
          <a:ext cx="1778913" cy="11296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ÖZEL KANUNLARINA GÖRE AATUHK İLE TAHSİL EDİLEN DİĞER ALACAKLAR</a:t>
          </a:r>
          <a:endParaRPr lang="en-US" sz="1300" kern="1200" dirty="0"/>
        </a:p>
      </dsp:txBody>
      <dsp:txXfrm>
        <a:off x="6755917" y="2671655"/>
        <a:ext cx="1712743" cy="10634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18.01.21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18.01.21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alacağının</a:t>
            </a:r>
            <a:r>
              <a:rPr lang="en-US" dirty="0" smtClean="0"/>
              <a:t> </a:t>
            </a:r>
            <a:r>
              <a:rPr lang="en-US" dirty="0" err="1" smtClean="0"/>
              <a:t>Güvence</a:t>
            </a:r>
            <a:r>
              <a:rPr lang="en-US" dirty="0" smtClean="0"/>
              <a:t> </a:t>
            </a:r>
            <a:r>
              <a:rPr lang="en-US" dirty="0" err="1" smtClean="0"/>
              <a:t>altına</a:t>
            </a:r>
            <a:r>
              <a:rPr lang="en-US" dirty="0" smtClean="0"/>
              <a:t> </a:t>
            </a:r>
            <a:r>
              <a:rPr lang="en-US" dirty="0" err="1" smtClean="0"/>
              <a:t>alınması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VERGİ HUKUKU </a:t>
            </a:r>
            <a:r>
              <a:rPr lang="en-US" dirty="0" smtClean="0"/>
              <a:t>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061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Tahsilata</a:t>
            </a:r>
            <a:r>
              <a:rPr lang="en-US" dirty="0" smtClean="0"/>
              <a:t> </a:t>
            </a:r>
            <a:r>
              <a:rPr lang="en-US" dirty="0" err="1" smtClean="0"/>
              <a:t>iradi</a:t>
            </a:r>
            <a:r>
              <a:rPr lang="en-US" dirty="0" smtClean="0"/>
              <a:t> </a:t>
            </a:r>
            <a:r>
              <a:rPr lang="en-US" dirty="0" err="1" smtClean="0"/>
              <a:t>tahsil</a:t>
            </a:r>
            <a:r>
              <a:rPr lang="en-US" dirty="0" smtClean="0"/>
              <a:t> </a:t>
            </a:r>
            <a:r>
              <a:rPr lang="en-US" dirty="0" err="1" smtClean="0"/>
              <a:t>işlemleri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gayri</a:t>
            </a:r>
            <a:r>
              <a:rPr lang="en-US" dirty="0" smtClean="0"/>
              <a:t> </a:t>
            </a:r>
            <a:r>
              <a:rPr lang="en-US" dirty="0" err="1" smtClean="0"/>
              <a:t>iradi</a:t>
            </a:r>
            <a:r>
              <a:rPr lang="en-US" dirty="0" smtClean="0"/>
              <a:t> </a:t>
            </a:r>
            <a:r>
              <a:rPr lang="en-US" dirty="0" err="1" smtClean="0"/>
              <a:t>güvenlik</a:t>
            </a:r>
            <a:r>
              <a:rPr lang="en-US" dirty="0" smtClean="0"/>
              <a:t> </a:t>
            </a:r>
            <a:r>
              <a:rPr lang="en-US" dirty="0" err="1" smtClean="0"/>
              <a:t>önlemlerini</a:t>
            </a:r>
            <a:r>
              <a:rPr lang="en-US" dirty="0" smtClean="0"/>
              <a:t> de </a:t>
            </a:r>
            <a:r>
              <a:rPr lang="en-US" dirty="0" err="1" smtClean="0"/>
              <a:t>kapsar</a:t>
            </a:r>
            <a:r>
              <a:rPr lang="en-US" dirty="0" smtClean="0"/>
              <a:t>.</a:t>
            </a:r>
          </a:p>
          <a:p>
            <a:r>
              <a:rPr lang="en-US" dirty="0" smtClean="0"/>
              <a:t>6183 </a:t>
            </a:r>
            <a:r>
              <a:rPr lang="en-US" dirty="0" err="1" smtClean="0"/>
              <a:t>sayılı</a:t>
            </a:r>
            <a:r>
              <a:rPr lang="en-US" dirty="0" smtClean="0"/>
              <a:t> </a:t>
            </a:r>
            <a:r>
              <a:rPr lang="en-US" dirty="0" err="1" smtClean="0"/>
              <a:t>AATUHK’nda</a:t>
            </a:r>
            <a:r>
              <a:rPr lang="en-US" dirty="0" smtClean="0"/>
              <a:t> </a:t>
            </a:r>
            <a:r>
              <a:rPr lang="en-US" dirty="0" err="1" smtClean="0"/>
              <a:t>düzenlenmiştir</a:t>
            </a:r>
            <a:r>
              <a:rPr lang="en-US" dirty="0" smtClean="0"/>
              <a:t>.  </a:t>
            </a:r>
          </a:p>
          <a:p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icra</a:t>
            </a:r>
            <a:r>
              <a:rPr lang="en-US" dirty="0" smtClean="0"/>
              <a:t> </a:t>
            </a:r>
            <a:r>
              <a:rPr lang="en-US" dirty="0" err="1" smtClean="0"/>
              <a:t>hukukunun</a:t>
            </a:r>
            <a:r>
              <a:rPr lang="en-US" dirty="0" smtClean="0"/>
              <a:t> </a:t>
            </a:r>
            <a:r>
              <a:rPr lang="en-US" dirty="0" err="1" smtClean="0"/>
              <a:t>konusunu</a:t>
            </a:r>
            <a:r>
              <a:rPr lang="en-US" dirty="0" smtClean="0"/>
              <a:t> </a:t>
            </a:r>
            <a:r>
              <a:rPr lang="en-US" dirty="0" err="1" smtClean="0"/>
              <a:t>oluşturur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00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Kapsama</a:t>
            </a:r>
            <a:r>
              <a:rPr lang="en-US" dirty="0" smtClean="0"/>
              <a:t> </a:t>
            </a:r>
            <a:r>
              <a:rPr lang="en-US" dirty="0" err="1" smtClean="0"/>
              <a:t>alınan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alacağı</a:t>
            </a:r>
            <a:r>
              <a:rPr lang="en-US" dirty="0" smtClean="0"/>
              <a:t> </a:t>
            </a:r>
            <a:r>
              <a:rPr lang="en-US" dirty="0" err="1" smtClean="0"/>
              <a:t>kavramı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AATUHK </a:t>
            </a:r>
            <a:r>
              <a:rPr lang="en-US" dirty="0" err="1" smtClean="0"/>
              <a:t>md.</a:t>
            </a:r>
            <a:r>
              <a:rPr lang="en-US" dirty="0" smtClean="0"/>
              <a:t> 1:</a:t>
            </a:r>
            <a:r>
              <a:rPr lang="en-US" dirty="0"/>
              <a:t>Devlete, </a:t>
            </a:r>
            <a:r>
              <a:rPr lang="en-US" dirty="0" err="1"/>
              <a:t>vilayet</a:t>
            </a:r>
            <a:r>
              <a:rPr lang="en-US" dirty="0"/>
              <a:t> </a:t>
            </a:r>
            <a:r>
              <a:rPr lang="en-US" dirty="0" err="1"/>
              <a:t>hususi</a:t>
            </a:r>
            <a:r>
              <a:rPr lang="en-US" dirty="0"/>
              <a:t> </a:t>
            </a:r>
            <a:r>
              <a:rPr lang="en-US" dirty="0" err="1"/>
              <a:t>idarelerine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belediyelere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vergi</a:t>
            </a:r>
            <a:r>
              <a:rPr lang="en-US" dirty="0"/>
              <a:t>, </a:t>
            </a:r>
            <a:r>
              <a:rPr lang="en-US" dirty="0" err="1"/>
              <a:t>resim</a:t>
            </a:r>
            <a:r>
              <a:rPr lang="en-US" dirty="0"/>
              <a:t>, </a:t>
            </a:r>
            <a:r>
              <a:rPr lang="en-US" dirty="0" err="1"/>
              <a:t>harç</a:t>
            </a:r>
            <a:r>
              <a:rPr lang="en-US" dirty="0"/>
              <a:t>,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tahkik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takiplerine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muhakeme</a:t>
            </a:r>
            <a:r>
              <a:rPr lang="en-US" dirty="0"/>
              <a:t> </a:t>
            </a:r>
            <a:r>
              <a:rPr lang="en-US" dirty="0" err="1"/>
              <a:t>masrafı</a:t>
            </a:r>
            <a:r>
              <a:rPr lang="en-US" dirty="0"/>
              <a:t>, </a:t>
            </a:r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cezası</a:t>
            </a:r>
            <a:r>
              <a:rPr lang="en-US" dirty="0"/>
              <a:t>,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cezası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asli</a:t>
            </a:r>
            <a:r>
              <a:rPr lang="en-US" dirty="0"/>
              <a:t>, </a:t>
            </a:r>
            <a:r>
              <a:rPr lang="en-US" dirty="0" err="1"/>
              <a:t>gecikme</a:t>
            </a:r>
            <a:r>
              <a:rPr lang="en-US" dirty="0"/>
              <a:t> </a:t>
            </a:r>
            <a:r>
              <a:rPr lang="en-US" dirty="0" err="1"/>
              <a:t>zammı</a:t>
            </a:r>
            <a:r>
              <a:rPr lang="en-US" dirty="0"/>
              <a:t>, </a:t>
            </a:r>
            <a:r>
              <a:rPr lang="en-US" dirty="0" err="1"/>
              <a:t>faiz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fer'i</a:t>
            </a:r>
            <a:r>
              <a:rPr lang="en-US" dirty="0"/>
              <a:t> </a:t>
            </a:r>
            <a:r>
              <a:rPr lang="en-US" dirty="0" err="1"/>
              <a:t>amme</a:t>
            </a:r>
            <a:r>
              <a:rPr lang="en-US" dirty="0"/>
              <a:t> </a:t>
            </a:r>
            <a:r>
              <a:rPr lang="en-US" dirty="0" err="1"/>
              <a:t>alacakları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idarelerin</a:t>
            </a:r>
            <a:r>
              <a:rPr lang="en-US" dirty="0"/>
              <a:t> </a:t>
            </a:r>
            <a:r>
              <a:rPr lang="en-US" dirty="0" err="1"/>
              <a:t>akitten</a:t>
            </a:r>
            <a:r>
              <a:rPr lang="en-US" dirty="0"/>
              <a:t>,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fiil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haksız</a:t>
            </a:r>
            <a:r>
              <a:rPr lang="en-US" dirty="0"/>
              <a:t> </a:t>
            </a:r>
            <a:r>
              <a:rPr lang="en-US" dirty="0" err="1"/>
              <a:t>iktisaptan</a:t>
            </a:r>
            <a:r>
              <a:rPr lang="en-US" dirty="0"/>
              <a:t> </a:t>
            </a:r>
            <a:r>
              <a:rPr lang="en-US" dirty="0" err="1"/>
              <a:t>doğanlar</a:t>
            </a:r>
            <a:r>
              <a:rPr lang="en-US" dirty="0"/>
              <a:t> </a:t>
            </a:r>
            <a:r>
              <a:rPr lang="en-US" dirty="0" err="1"/>
              <a:t>dışında</a:t>
            </a:r>
            <a:r>
              <a:rPr lang="en-US" dirty="0"/>
              <a:t> </a:t>
            </a:r>
            <a:r>
              <a:rPr lang="en-US" dirty="0" err="1"/>
              <a:t>kalan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amme</a:t>
            </a:r>
            <a:r>
              <a:rPr lang="en-US" dirty="0"/>
              <a:t> </a:t>
            </a:r>
            <a:r>
              <a:rPr lang="en-US" dirty="0" err="1"/>
              <a:t>hizmetleri</a:t>
            </a:r>
            <a:r>
              <a:rPr lang="en-US" dirty="0"/>
              <a:t> </a:t>
            </a:r>
            <a:r>
              <a:rPr lang="en-US" dirty="0" err="1"/>
              <a:t>tatbikatından</a:t>
            </a:r>
            <a:r>
              <a:rPr lang="en-US" dirty="0"/>
              <a:t> </a:t>
            </a:r>
            <a:r>
              <a:rPr lang="en-US" dirty="0" err="1"/>
              <a:t>mütevellit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alacakları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; </a:t>
            </a:r>
            <a:r>
              <a:rPr lang="en-US" dirty="0" err="1"/>
              <a:t>bunların</a:t>
            </a:r>
            <a:r>
              <a:rPr lang="en-US" dirty="0"/>
              <a:t> </a:t>
            </a:r>
            <a:r>
              <a:rPr lang="en-US" dirty="0" err="1"/>
              <a:t>takip</a:t>
            </a:r>
            <a:r>
              <a:rPr lang="en-US" dirty="0"/>
              <a:t> </a:t>
            </a:r>
            <a:r>
              <a:rPr lang="en-US" dirty="0" err="1"/>
              <a:t>masrafları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kanun</a:t>
            </a:r>
            <a:r>
              <a:rPr lang="en-US" dirty="0"/>
              <a:t> </a:t>
            </a:r>
            <a:r>
              <a:rPr lang="en-US" dirty="0" err="1"/>
              <a:t>hükümleri</a:t>
            </a:r>
            <a:r>
              <a:rPr lang="en-US" dirty="0"/>
              <a:t> </a:t>
            </a:r>
            <a:r>
              <a:rPr lang="en-US" dirty="0" err="1"/>
              <a:t>tatbik</a:t>
            </a:r>
            <a:r>
              <a:rPr lang="en-US" dirty="0"/>
              <a:t> </a:t>
            </a:r>
            <a:r>
              <a:rPr lang="en-US" dirty="0" err="1"/>
              <a:t>olunur</a:t>
            </a:r>
            <a:r>
              <a:rPr lang="en-US" dirty="0"/>
              <a:t>.</a:t>
            </a:r>
          </a:p>
          <a:p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Kanununun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cezalarının</a:t>
            </a:r>
            <a:r>
              <a:rPr lang="en-US" dirty="0"/>
              <a:t> </a:t>
            </a:r>
            <a:r>
              <a:rPr lang="en-US" dirty="0" err="1"/>
              <a:t>tahsil</a:t>
            </a:r>
            <a:r>
              <a:rPr lang="en-US" dirty="0"/>
              <a:t> </a:t>
            </a:r>
            <a:r>
              <a:rPr lang="en-US" dirty="0" err="1"/>
              <a:t>şekli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hapse</a:t>
            </a:r>
            <a:r>
              <a:rPr lang="en-US" dirty="0"/>
              <a:t> </a:t>
            </a:r>
            <a:r>
              <a:rPr lang="en-US" dirty="0" err="1"/>
              <a:t>tahvili</a:t>
            </a:r>
            <a:r>
              <a:rPr lang="en-US" dirty="0"/>
              <a:t> </a:t>
            </a:r>
            <a:r>
              <a:rPr lang="en-US" dirty="0" err="1"/>
              <a:t>hakkındaki</a:t>
            </a:r>
            <a:r>
              <a:rPr lang="en-US" dirty="0"/>
              <a:t> </a:t>
            </a:r>
            <a:r>
              <a:rPr lang="en-US" dirty="0" err="1"/>
              <a:t>hükümleri</a:t>
            </a:r>
            <a:r>
              <a:rPr lang="en-US" dirty="0"/>
              <a:t> </a:t>
            </a:r>
            <a:r>
              <a:rPr lang="en-US" dirty="0" err="1"/>
              <a:t>mahfuzdur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14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84540934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5187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CEBREN TAHSİL İŞLEMLERİ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ÖDEME EMRİ TEBLİĞİ:</a:t>
            </a:r>
          </a:p>
          <a:p>
            <a:r>
              <a:rPr lang="en-US" dirty="0" err="1"/>
              <a:t>Amme</a:t>
            </a:r>
            <a:r>
              <a:rPr lang="en-US" dirty="0"/>
              <a:t> </a:t>
            </a:r>
            <a:r>
              <a:rPr lang="en-US" dirty="0" err="1"/>
              <a:t>alacağını</a:t>
            </a:r>
            <a:r>
              <a:rPr lang="en-US" dirty="0"/>
              <a:t> </a:t>
            </a:r>
            <a:r>
              <a:rPr lang="en-US" dirty="0" err="1"/>
              <a:t>vadesinde</a:t>
            </a:r>
            <a:r>
              <a:rPr lang="en-US" dirty="0"/>
              <a:t> </a:t>
            </a:r>
            <a:r>
              <a:rPr lang="en-US" dirty="0" err="1"/>
              <a:t>ödemiyenlere</a:t>
            </a:r>
            <a:r>
              <a:rPr lang="en-US" dirty="0" smtClean="0"/>
              <a:t>, </a:t>
            </a:r>
            <a:r>
              <a:rPr lang="en-US" dirty="0"/>
              <a:t> 15  </a:t>
            </a:r>
            <a:r>
              <a:rPr lang="en-US" dirty="0" err="1"/>
              <a:t>gün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borçlarını</a:t>
            </a:r>
            <a:r>
              <a:rPr lang="en-US" dirty="0"/>
              <a:t> </a:t>
            </a:r>
            <a:r>
              <a:rPr lang="en-US" dirty="0" err="1"/>
              <a:t>ödemeleri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mal </a:t>
            </a:r>
            <a:r>
              <a:rPr lang="en-US" dirty="0" err="1"/>
              <a:t>bildiriminde</a:t>
            </a:r>
            <a:r>
              <a:rPr lang="en-US" dirty="0"/>
              <a:t> </a:t>
            </a:r>
            <a:r>
              <a:rPr lang="en-US" dirty="0" err="1"/>
              <a:t>bulunmaları</a:t>
            </a:r>
            <a:r>
              <a:rPr lang="en-US" dirty="0"/>
              <a:t> </a:t>
            </a:r>
            <a:r>
              <a:rPr lang="en-US" dirty="0" err="1"/>
              <a:t>lüzumu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"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/>
              <a:t>emri</a:t>
            </a:r>
            <a:r>
              <a:rPr lang="en-US" dirty="0"/>
              <a:t>"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tebliğ</a:t>
            </a:r>
            <a:r>
              <a:rPr lang="en-US" dirty="0"/>
              <a:t> </a:t>
            </a:r>
            <a:r>
              <a:rPr lang="en-US" dirty="0" err="1"/>
              <a:t>olunur</a:t>
            </a:r>
            <a:r>
              <a:rPr lang="en-US" dirty="0"/>
              <a:t>.</a:t>
            </a:r>
          </a:p>
          <a:p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/>
              <a:t>emrinde</a:t>
            </a:r>
            <a:r>
              <a:rPr lang="en-US" dirty="0"/>
              <a:t> </a:t>
            </a:r>
            <a:r>
              <a:rPr lang="en-US" dirty="0" err="1"/>
              <a:t>borcun</a:t>
            </a:r>
            <a:r>
              <a:rPr lang="en-US" dirty="0"/>
              <a:t> </a:t>
            </a:r>
            <a:r>
              <a:rPr lang="en-US" dirty="0" err="1"/>
              <a:t>asıl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ferilerinin</a:t>
            </a:r>
            <a:r>
              <a:rPr lang="en-US" dirty="0"/>
              <a:t> </a:t>
            </a:r>
            <a:r>
              <a:rPr lang="en-US" dirty="0" err="1"/>
              <a:t>mahiyet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miktarları</a:t>
            </a:r>
            <a:r>
              <a:rPr lang="en-US" dirty="0"/>
              <a:t>, </a:t>
            </a:r>
            <a:r>
              <a:rPr lang="en-US" dirty="0" err="1"/>
              <a:t>nereye</a:t>
            </a:r>
            <a:r>
              <a:rPr lang="en-US" dirty="0"/>
              <a:t> </a:t>
            </a:r>
            <a:r>
              <a:rPr lang="en-US" dirty="0" err="1"/>
              <a:t>ödeneceği</a:t>
            </a:r>
            <a:r>
              <a:rPr lang="en-US" dirty="0"/>
              <a:t>, </a:t>
            </a:r>
            <a:r>
              <a:rPr lang="en-US" dirty="0" err="1"/>
              <a:t>müddetinde</a:t>
            </a:r>
            <a:r>
              <a:rPr lang="en-US" dirty="0"/>
              <a:t> </a:t>
            </a:r>
            <a:r>
              <a:rPr lang="en-US" dirty="0" err="1"/>
              <a:t>ödemediği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mal </a:t>
            </a:r>
            <a:r>
              <a:rPr lang="en-US" dirty="0" err="1"/>
              <a:t>bildiriminde</a:t>
            </a:r>
            <a:r>
              <a:rPr lang="en-US" dirty="0"/>
              <a:t> </a:t>
            </a:r>
            <a:r>
              <a:rPr lang="en-US" dirty="0" err="1"/>
              <a:t>bulunmadığı</a:t>
            </a:r>
            <a:r>
              <a:rPr lang="en-US" dirty="0"/>
              <a:t> </a:t>
            </a:r>
            <a:r>
              <a:rPr lang="en-US" dirty="0" err="1"/>
              <a:t>takdirde</a:t>
            </a:r>
            <a:r>
              <a:rPr lang="en-US" dirty="0"/>
              <a:t> </a:t>
            </a:r>
            <a:r>
              <a:rPr lang="en-US" dirty="0" err="1"/>
              <a:t>borcun</a:t>
            </a:r>
            <a:r>
              <a:rPr lang="en-US" dirty="0"/>
              <a:t> </a:t>
            </a:r>
            <a:r>
              <a:rPr lang="en-US" dirty="0" err="1"/>
              <a:t>cebren</a:t>
            </a:r>
            <a:r>
              <a:rPr lang="en-US" dirty="0"/>
              <a:t> </a:t>
            </a:r>
            <a:r>
              <a:rPr lang="en-US" dirty="0" err="1"/>
              <a:t>tahsil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borçlunun</a:t>
            </a:r>
            <a:r>
              <a:rPr lang="en-US" dirty="0"/>
              <a:t> mal </a:t>
            </a:r>
            <a:r>
              <a:rPr lang="en-US" dirty="0" err="1"/>
              <a:t>bildiriminde</a:t>
            </a:r>
            <a:r>
              <a:rPr lang="en-US" dirty="0"/>
              <a:t> </a:t>
            </a:r>
            <a:r>
              <a:rPr lang="en-US" dirty="0" err="1"/>
              <a:t>bulununcaya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ayı</a:t>
            </a:r>
            <a:r>
              <a:rPr lang="en-US" dirty="0"/>
              <a:t> </a:t>
            </a:r>
            <a:r>
              <a:rPr lang="en-US" dirty="0" err="1"/>
              <a:t>geçmemek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hapis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tazyik</a:t>
            </a:r>
            <a:r>
              <a:rPr lang="en-US" dirty="0"/>
              <a:t> </a:t>
            </a:r>
            <a:r>
              <a:rPr lang="en-US" dirty="0" err="1"/>
              <a:t>olunacağı</a:t>
            </a:r>
            <a:r>
              <a:rPr lang="en-US" dirty="0"/>
              <a:t>, </a:t>
            </a:r>
            <a:r>
              <a:rPr lang="en-US" dirty="0" err="1"/>
              <a:t>gerçeğe</a:t>
            </a:r>
            <a:r>
              <a:rPr lang="en-US" dirty="0"/>
              <a:t> </a:t>
            </a:r>
            <a:r>
              <a:rPr lang="en-US" dirty="0" err="1"/>
              <a:t>aykırı</a:t>
            </a:r>
            <a:r>
              <a:rPr lang="en-US" dirty="0"/>
              <a:t> </a:t>
            </a:r>
            <a:r>
              <a:rPr lang="en-US" dirty="0" err="1"/>
              <a:t>bildirimde</a:t>
            </a:r>
            <a:r>
              <a:rPr lang="en-US" dirty="0"/>
              <a:t> </a:t>
            </a:r>
            <a:r>
              <a:rPr lang="en-US" dirty="0" err="1"/>
              <a:t>bulunduğu</a:t>
            </a:r>
            <a:r>
              <a:rPr lang="en-US" dirty="0"/>
              <a:t> </a:t>
            </a:r>
            <a:r>
              <a:rPr lang="en-US" dirty="0" err="1"/>
              <a:t>takdirde</a:t>
            </a:r>
            <a:r>
              <a:rPr lang="en-US" dirty="0"/>
              <a:t> </a:t>
            </a:r>
            <a:r>
              <a:rPr lang="en-US" dirty="0" err="1"/>
              <a:t>hapis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cezalandırılacağı</a:t>
            </a:r>
            <a:r>
              <a:rPr lang="en-US" dirty="0"/>
              <a:t> </a:t>
            </a:r>
            <a:r>
              <a:rPr lang="en-US" dirty="0" err="1"/>
              <a:t>kayıtlı</a:t>
            </a:r>
            <a:r>
              <a:rPr lang="en-US" dirty="0"/>
              <a:t> </a:t>
            </a:r>
            <a:r>
              <a:rPr lang="en-US" dirty="0" err="1"/>
              <a:t>bulunur</a:t>
            </a:r>
            <a:r>
              <a:rPr lang="en-US" dirty="0"/>
              <a:t>. </a:t>
            </a:r>
            <a:r>
              <a:rPr lang="en-US" dirty="0" err="1"/>
              <a:t>Ayrıca</a:t>
            </a:r>
            <a:r>
              <a:rPr lang="en-US" dirty="0"/>
              <a:t>, </a:t>
            </a:r>
            <a:r>
              <a:rPr lang="en-US" dirty="0" err="1"/>
              <a:t>borçlunun</a:t>
            </a:r>
            <a:r>
              <a:rPr lang="en-US" dirty="0"/>
              <a:t> 114 </a:t>
            </a:r>
            <a:r>
              <a:rPr lang="en-US" dirty="0" err="1"/>
              <a:t>üncü</a:t>
            </a:r>
            <a:r>
              <a:rPr lang="en-US" dirty="0"/>
              <a:t> </a:t>
            </a:r>
            <a:r>
              <a:rPr lang="en-US" dirty="0" err="1"/>
              <a:t>maddedeki</a:t>
            </a:r>
            <a:r>
              <a:rPr lang="en-US" dirty="0"/>
              <a:t> </a:t>
            </a:r>
            <a:r>
              <a:rPr lang="en-US" dirty="0" err="1"/>
              <a:t>vazifeleri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vazifeleri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getirmediği</a:t>
            </a:r>
            <a:r>
              <a:rPr lang="en-US" dirty="0"/>
              <a:t> </a:t>
            </a:r>
            <a:r>
              <a:rPr lang="en-US" dirty="0" err="1"/>
              <a:t>takdirde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tatbik</a:t>
            </a:r>
            <a:r>
              <a:rPr lang="en-US" dirty="0"/>
              <a:t> </a:t>
            </a:r>
            <a:r>
              <a:rPr lang="en-US" dirty="0" err="1"/>
              <a:t>edilecek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/>
              <a:t>emrinde</a:t>
            </a:r>
            <a:r>
              <a:rPr lang="en-US" dirty="0"/>
              <a:t> </a:t>
            </a:r>
            <a:r>
              <a:rPr lang="en-US" dirty="0" err="1"/>
              <a:t>kendisine</a:t>
            </a:r>
            <a:r>
              <a:rPr lang="en-US" dirty="0"/>
              <a:t> </a:t>
            </a:r>
            <a:r>
              <a:rPr lang="en-US" dirty="0" err="1"/>
              <a:t>bildirilir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Ödeme</a:t>
            </a:r>
            <a:r>
              <a:rPr lang="en-US" dirty="0" smtClean="0"/>
              <a:t> </a:t>
            </a:r>
            <a:r>
              <a:rPr lang="en-US" dirty="0" err="1" smtClean="0"/>
              <a:t>emrine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yargı</a:t>
            </a:r>
            <a:r>
              <a:rPr lang="en-US" dirty="0" smtClean="0"/>
              <a:t> </a:t>
            </a:r>
            <a:r>
              <a:rPr lang="en-US" dirty="0" err="1" smtClean="0"/>
              <a:t>yolu</a:t>
            </a:r>
            <a:r>
              <a:rPr lang="en-US" dirty="0" smtClean="0"/>
              <a:t> </a:t>
            </a:r>
            <a:r>
              <a:rPr lang="en-US" dirty="0" err="1" smtClean="0"/>
              <a:t>açıktır</a:t>
            </a:r>
            <a:r>
              <a:rPr lang="en-US" dirty="0" smtClean="0"/>
              <a:t>. </a:t>
            </a:r>
            <a:r>
              <a:rPr lang="en-US" dirty="0" err="1" smtClean="0"/>
              <a:t>ancak</a:t>
            </a:r>
            <a:r>
              <a:rPr lang="en-US" dirty="0" smtClean="0"/>
              <a:t> AATUHK </a:t>
            </a:r>
            <a:r>
              <a:rPr lang="en-US" dirty="0" err="1" smtClean="0"/>
              <a:t>md.</a:t>
            </a:r>
            <a:r>
              <a:rPr lang="en-US" dirty="0" smtClean="0"/>
              <a:t> 58 e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sadece</a:t>
            </a:r>
            <a:r>
              <a:rPr lang="en-US" dirty="0" smtClean="0"/>
              <a:t> 3 </a:t>
            </a:r>
            <a:r>
              <a:rPr lang="en-US" dirty="0" err="1" smtClean="0"/>
              <a:t>gerekçe</a:t>
            </a:r>
            <a:r>
              <a:rPr lang="en-US" dirty="0" smtClean="0"/>
              <a:t> </a:t>
            </a:r>
            <a:r>
              <a:rPr lang="en-US" dirty="0" err="1" smtClean="0"/>
              <a:t>ileödeme</a:t>
            </a:r>
            <a:r>
              <a:rPr lang="en-US" dirty="0" smtClean="0"/>
              <a:t> </a:t>
            </a:r>
            <a:r>
              <a:rPr lang="en-US" dirty="0" err="1" smtClean="0"/>
              <a:t>emri</a:t>
            </a:r>
            <a:r>
              <a:rPr lang="en-US" dirty="0" smtClean="0"/>
              <a:t> </a:t>
            </a:r>
            <a:r>
              <a:rPr lang="en-US" dirty="0" err="1" smtClean="0"/>
              <a:t>dava</a:t>
            </a:r>
            <a:r>
              <a:rPr lang="en-US" dirty="0" smtClean="0"/>
              <a:t> </a:t>
            </a:r>
            <a:r>
              <a:rPr lang="en-US" dirty="0" err="1" smtClean="0"/>
              <a:t>konusu</a:t>
            </a:r>
            <a:r>
              <a:rPr lang="en-US" dirty="0" smtClean="0"/>
              <a:t> </a:t>
            </a:r>
            <a:r>
              <a:rPr lang="en-US" dirty="0" err="1" smtClean="0"/>
              <a:t>edilebilir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Kendisine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/>
              <a:t>emri</a:t>
            </a:r>
            <a:r>
              <a:rPr lang="en-US" dirty="0"/>
              <a:t> </a:t>
            </a:r>
            <a:r>
              <a:rPr lang="en-US" dirty="0" err="1"/>
              <a:t>tebliğ</a:t>
            </a:r>
            <a:r>
              <a:rPr lang="en-US" dirty="0"/>
              <a:t> </a:t>
            </a:r>
            <a:r>
              <a:rPr lang="en-US" dirty="0" err="1"/>
              <a:t>olunan</a:t>
            </a:r>
            <a:r>
              <a:rPr lang="en-US" dirty="0"/>
              <a:t> </a:t>
            </a:r>
            <a:r>
              <a:rPr lang="en-US" dirty="0" err="1"/>
              <a:t>şahıs</a:t>
            </a:r>
            <a:r>
              <a:rPr lang="en-US" dirty="0"/>
              <a:t>, </a:t>
            </a:r>
            <a:r>
              <a:rPr lang="en-US" dirty="0" err="1"/>
              <a:t>böyle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borcu</a:t>
            </a:r>
            <a:r>
              <a:rPr lang="en-US" dirty="0"/>
              <a:t> </a:t>
            </a:r>
            <a:r>
              <a:rPr lang="en-US" dirty="0" err="1" smtClean="0"/>
              <a:t>olmadığı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</a:t>
            </a:r>
            <a:r>
              <a:rPr lang="en-US" dirty="0" err="1" smtClean="0"/>
              <a:t>kısmen</a:t>
            </a:r>
            <a:r>
              <a:rPr lang="en-US" dirty="0" smtClean="0"/>
              <a:t> </a:t>
            </a:r>
            <a:r>
              <a:rPr lang="en-US" dirty="0" err="1"/>
              <a:t>ödediği</a:t>
            </a:r>
            <a:r>
              <a:rPr lang="en-US" dirty="0"/>
              <a:t> </a:t>
            </a:r>
            <a:r>
              <a:rPr lang="en-US" dirty="0" err="1" smtClean="0"/>
              <a:t>veya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/>
              <a:t>zamanaşımına</a:t>
            </a:r>
            <a:r>
              <a:rPr lang="en-US" dirty="0"/>
              <a:t> </a:t>
            </a:r>
            <a:r>
              <a:rPr lang="en-US" dirty="0" err="1"/>
              <a:t>uğradığı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Ödeme</a:t>
            </a:r>
            <a:r>
              <a:rPr lang="en-US" dirty="0" smtClean="0"/>
              <a:t> </a:t>
            </a:r>
            <a:r>
              <a:rPr lang="en-US" dirty="0" err="1" smtClean="0"/>
              <a:t>emrine</a:t>
            </a:r>
            <a:r>
              <a:rPr lang="en-US" dirty="0" smtClean="0"/>
              <a:t> </a:t>
            </a:r>
            <a:r>
              <a:rPr lang="en-US" dirty="0" err="1" smtClean="0"/>
              <a:t>dava</a:t>
            </a:r>
            <a:r>
              <a:rPr lang="en-US" dirty="0" smtClean="0"/>
              <a:t> </a:t>
            </a:r>
            <a:r>
              <a:rPr lang="en-US" dirty="0" err="1" smtClean="0"/>
              <a:t>tebliğ</a:t>
            </a:r>
            <a:r>
              <a:rPr lang="en-US" dirty="0" smtClean="0"/>
              <a:t> </a:t>
            </a:r>
            <a:r>
              <a:rPr lang="en-US" dirty="0" err="1"/>
              <a:t>tarihinden</a:t>
            </a:r>
            <a:r>
              <a:rPr lang="en-US" dirty="0"/>
              <a:t> </a:t>
            </a:r>
            <a:r>
              <a:rPr lang="en-US" dirty="0" err="1"/>
              <a:t>itibaren</a:t>
            </a:r>
            <a:r>
              <a:rPr lang="en-US" dirty="0"/>
              <a:t> </a:t>
            </a:r>
            <a:r>
              <a:rPr lang="en-US" dirty="0" smtClean="0"/>
              <a:t>15</a:t>
            </a:r>
            <a:r>
              <a:rPr lang="en-US" dirty="0"/>
              <a:t> </a:t>
            </a:r>
            <a:r>
              <a:rPr lang="en-US" dirty="0" err="1" smtClean="0"/>
              <a:t>gün</a:t>
            </a:r>
            <a:r>
              <a:rPr lang="en-US" dirty="0" smtClean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 smtClean="0"/>
              <a:t>açılmalıdır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Açılan</a:t>
            </a:r>
            <a:r>
              <a:rPr lang="en-US" dirty="0" smtClean="0"/>
              <a:t> </a:t>
            </a:r>
            <a:r>
              <a:rPr lang="en-US" dirty="0" err="1" smtClean="0"/>
              <a:t>davada</a:t>
            </a:r>
            <a:r>
              <a:rPr lang="en-US" dirty="0" smtClean="0"/>
              <a:t> </a:t>
            </a:r>
            <a:r>
              <a:rPr lang="en-US" dirty="0" err="1" smtClean="0"/>
              <a:t>mükellef</a:t>
            </a:r>
            <a:r>
              <a:rPr lang="en-US" dirty="0" smtClean="0"/>
              <a:t> </a:t>
            </a:r>
            <a:r>
              <a:rPr lang="en-US" dirty="0" err="1" smtClean="0"/>
              <a:t>aleyhine</a:t>
            </a:r>
            <a:r>
              <a:rPr lang="en-US" dirty="0" smtClean="0"/>
              <a:t> </a:t>
            </a:r>
            <a:r>
              <a:rPr lang="en-US" dirty="0" err="1" smtClean="0"/>
              <a:t>sonuçlanmışsa</a:t>
            </a:r>
            <a:r>
              <a:rPr lang="en-US" dirty="0" smtClean="0"/>
              <a:t> %10 </a:t>
            </a:r>
            <a:r>
              <a:rPr lang="en-US" dirty="0" err="1" smtClean="0"/>
              <a:t>haksız</a:t>
            </a:r>
            <a:r>
              <a:rPr lang="en-US" dirty="0" smtClean="0"/>
              <a:t> </a:t>
            </a:r>
            <a:r>
              <a:rPr lang="en-US" dirty="0" err="1" smtClean="0"/>
              <a:t>çıkma</a:t>
            </a:r>
            <a:r>
              <a:rPr lang="en-US" dirty="0" smtClean="0"/>
              <a:t> </a:t>
            </a:r>
            <a:r>
              <a:rPr lang="en-US" dirty="0" err="1" smtClean="0"/>
              <a:t>zammı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ödenmesi</a:t>
            </a:r>
            <a:r>
              <a:rPr lang="en-US" dirty="0" smtClean="0"/>
              <a:t> </a:t>
            </a:r>
            <a:r>
              <a:rPr lang="en-US" dirty="0" err="1" smtClean="0"/>
              <a:t>gerekir</a:t>
            </a:r>
            <a:r>
              <a:rPr lang="en-US" dirty="0" smtClean="0"/>
              <a:t>. 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Dava</a:t>
            </a:r>
            <a:r>
              <a:rPr lang="en-US" dirty="0" smtClean="0"/>
              <a:t> </a:t>
            </a:r>
            <a:r>
              <a:rPr lang="en-US" dirty="0" err="1" smtClean="0"/>
              <a:t>açılması</a:t>
            </a:r>
            <a:r>
              <a:rPr lang="en-US" dirty="0" smtClean="0"/>
              <a:t> </a:t>
            </a:r>
            <a:r>
              <a:rPr lang="en-US" dirty="0" err="1" smtClean="0"/>
              <a:t>tahakkuk</a:t>
            </a:r>
            <a:r>
              <a:rPr lang="en-US" dirty="0" smtClean="0"/>
              <a:t> </a:t>
            </a:r>
            <a:r>
              <a:rPr lang="en-US" dirty="0" err="1" smtClean="0"/>
              <a:t>aşamasına</a:t>
            </a:r>
            <a:r>
              <a:rPr lang="en-US" dirty="0" smtClean="0"/>
              <a:t> </a:t>
            </a:r>
            <a:r>
              <a:rPr lang="en-US" dirty="0" err="1" smtClean="0"/>
              <a:t>geçilmesini</a:t>
            </a:r>
            <a:r>
              <a:rPr lang="en-US" dirty="0" smtClean="0"/>
              <a:t> </a:t>
            </a:r>
            <a:r>
              <a:rPr lang="en-US" dirty="0" err="1" smtClean="0"/>
              <a:t>engellediği</a:t>
            </a:r>
            <a:r>
              <a:rPr lang="en-US" dirty="0" smtClean="0"/>
              <a:t> </a:t>
            </a:r>
            <a:r>
              <a:rPr lang="en-US" dirty="0" err="1" smtClean="0"/>
              <a:t>halde</a:t>
            </a:r>
            <a:r>
              <a:rPr lang="en-US" dirty="0" smtClean="0"/>
              <a:t>, </a:t>
            </a:r>
            <a:r>
              <a:rPr lang="en-US" dirty="0" err="1" smtClean="0"/>
              <a:t>ödeme</a:t>
            </a:r>
            <a:r>
              <a:rPr lang="en-US" dirty="0" smtClean="0"/>
              <a:t> </a:t>
            </a:r>
            <a:r>
              <a:rPr lang="en-US" dirty="0" err="1" smtClean="0"/>
              <a:t>emrine</a:t>
            </a:r>
            <a:r>
              <a:rPr lang="en-US" dirty="0" smtClean="0"/>
              <a:t> </a:t>
            </a:r>
            <a:r>
              <a:rPr lang="en-US" dirty="0" err="1" smtClean="0"/>
              <a:t>açılan</a:t>
            </a:r>
            <a:r>
              <a:rPr lang="en-US" dirty="0" smtClean="0"/>
              <a:t> </a:t>
            </a:r>
            <a:r>
              <a:rPr lang="en-US" dirty="0" err="1" smtClean="0"/>
              <a:t>davalarda</a:t>
            </a:r>
            <a:r>
              <a:rPr lang="en-US" dirty="0" smtClean="0"/>
              <a:t> </a:t>
            </a:r>
            <a:r>
              <a:rPr lang="en-US" dirty="0" err="1" smtClean="0"/>
              <a:t>ödeme</a:t>
            </a:r>
            <a:r>
              <a:rPr lang="en-US" dirty="0" smtClean="0"/>
              <a:t> </a:t>
            </a:r>
            <a:r>
              <a:rPr lang="en-US" dirty="0" err="1" smtClean="0"/>
              <a:t>kendiliğinden</a:t>
            </a:r>
            <a:r>
              <a:rPr lang="en-US" dirty="0" smtClean="0"/>
              <a:t> </a:t>
            </a:r>
            <a:r>
              <a:rPr lang="en-US" dirty="0" err="1" smtClean="0"/>
              <a:t>durmaz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627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Teminat</a:t>
            </a:r>
            <a:r>
              <a:rPr lang="en-US" dirty="0" smtClean="0"/>
              <a:t> </a:t>
            </a:r>
            <a:r>
              <a:rPr lang="en-US" dirty="0" err="1" smtClean="0"/>
              <a:t>gösterilmişse</a:t>
            </a:r>
            <a:r>
              <a:rPr lang="en-US" dirty="0" smtClean="0"/>
              <a:t> 15 </a:t>
            </a:r>
            <a:r>
              <a:rPr lang="en-US" dirty="0" err="1" smtClean="0"/>
              <a:t>gün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ödenmeyen</a:t>
            </a:r>
            <a:r>
              <a:rPr lang="en-US" dirty="0" smtClean="0"/>
              <a:t> </a:t>
            </a:r>
            <a:r>
              <a:rPr lang="en-US" dirty="0" err="1" smtClean="0"/>
              <a:t>alacak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teminat</a:t>
            </a:r>
            <a:r>
              <a:rPr lang="en-US" dirty="0" smtClean="0"/>
              <a:t> </a:t>
            </a:r>
            <a:r>
              <a:rPr lang="en-US" dirty="0" err="1" smtClean="0"/>
              <a:t>paraya</a:t>
            </a:r>
            <a:r>
              <a:rPr lang="en-US" dirty="0" smtClean="0"/>
              <a:t> </a:t>
            </a:r>
            <a:r>
              <a:rPr lang="en-US" dirty="0" err="1" smtClean="0"/>
              <a:t>çevrilir</a:t>
            </a:r>
            <a:r>
              <a:rPr lang="en-US" dirty="0" smtClean="0"/>
              <a:t>. </a:t>
            </a:r>
            <a:r>
              <a:rPr lang="en-US" dirty="0" err="1" smtClean="0"/>
              <a:t>Teminata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alacaklar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ödeme</a:t>
            </a:r>
            <a:r>
              <a:rPr lang="en-US" dirty="0" smtClean="0"/>
              <a:t> </a:t>
            </a:r>
            <a:r>
              <a:rPr lang="en-US" dirty="0" err="1" smtClean="0"/>
              <a:t>emri</a:t>
            </a:r>
            <a:r>
              <a:rPr lang="en-US" dirty="0" smtClean="0"/>
              <a:t> </a:t>
            </a:r>
            <a:r>
              <a:rPr lang="en-US" dirty="0" err="1" smtClean="0"/>
              <a:t>çıkarılmaz</a:t>
            </a:r>
            <a:r>
              <a:rPr lang="en-US" dirty="0" smtClean="0"/>
              <a:t>, </a:t>
            </a:r>
            <a:r>
              <a:rPr lang="en-US" dirty="0" err="1" smtClean="0"/>
              <a:t>borcun</a:t>
            </a:r>
            <a:r>
              <a:rPr lang="en-US" dirty="0" smtClean="0"/>
              <a:t> 15 </a:t>
            </a:r>
            <a:r>
              <a:rPr lang="en-US" dirty="0" err="1" smtClean="0"/>
              <a:t>gün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ödenmesi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durumda</a:t>
            </a:r>
            <a:r>
              <a:rPr lang="en-US" dirty="0" smtClean="0"/>
              <a:t> </a:t>
            </a:r>
            <a:r>
              <a:rPr lang="en-US" dirty="0" err="1" smtClean="0"/>
              <a:t>teminatın</a:t>
            </a:r>
            <a:r>
              <a:rPr lang="en-US" dirty="0" smtClean="0"/>
              <a:t> </a:t>
            </a:r>
            <a:r>
              <a:rPr lang="en-US" dirty="0" err="1" smtClean="0"/>
              <a:t>paraya</a:t>
            </a:r>
            <a:r>
              <a:rPr lang="en-US" dirty="0" smtClean="0"/>
              <a:t> </a:t>
            </a:r>
            <a:r>
              <a:rPr lang="en-US" dirty="0" err="1" smtClean="0"/>
              <a:t>çevrileceği</a:t>
            </a:r>
            <a:r>
              <a:rPr lang="en-US" dirty="0" smtClean="0"/>
              <a:t> </a:t>
            </a:r>
            <a:r>
              <a:rPr lang="en-US" dirty="0" err="1" smtClean="0"/>
              <a:t>hususu</a:t>
            </a:r>
            <a:r>
              <a:rPr lang="en-US" dirty="0" smtClean="0"/>
              <a:t> </a:t>
            </a:r>
            <a:r>
              <a:rPr lang="en-US" dirty="0" err="1" smtClean="0"/>
              <a:t>yazılı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bildirilir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kefil</a:t>
            </a:r>
            <a:r>
              <a:rPr lang="en-US" dirty="0" smtClean="0"/>
              <a:t> </a:t>
            </a:r>
            <a:r>
              <a:rPr lang="en-US" dirty="0" err="1" smtClean="0"/>
              <a:t>gösterilmişse</a:t>
            </a:r>
            <a:r>
              <a:rPr lang="en-US" dirty="0" smtClean="0"/>
              <a:t> </a:t>
            </a:r>
            <a:r>
              <a:rPr lang="en-US" dirty="0" err="1" smtClean="0"/>
              <a:t>kefile</a:t>
            </a:r>
            <a:r>
              <a:rPr lang="en-US" dirty="0" smtClean="0"/>
              <a:t> </a:t>
            </a:r>
            <a:r>
              <a:rPr lang="en-US" dirty="0" err="1" smtClean="0"/>
              <a:t>başvurulur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duruma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haciz</a:t>
            </a:r>
            <a:r>
              <a:rPr lang="en-US" dirty="0" smtClean="0"/>
              <a:t>  </a:t>
            </a:r>
            <a:r>
              <a:rPr lang="en-US" dirty="0" err="1" smtClean="0"/>
              <a:t>yoluna</a:t>
            </a:r>
            <a:r>
              <a:rPr lang="en-US" dirty="0" smtClean="0"/>
              <a:t> </a:t>
            </a:r>
            <a:r>
              <a:rPr lang="en-US" dirty="0" err="1" smtClean="0"/>
              <a:t>başvurulur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44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Güvenlik</a:t>
            </a:r>
            <a:r>
              <a:rPr lang="en-US" dirty="0"/>
              <a:t> </a:t>
            </a:r>
            <a:r>
              <a:rPr lang="en-US" dirty="0" err="1"/>
              <a:t>Önlemleri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Teminat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kefil</a:t>
            </a:r>
            <a:r>
              <a:rPr lang="en-US" dirty="0" smtClean="0"/>
              <a:t> (AATUHK md.9-12)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İhtiyati</a:t>
            </a:r>
            <a:r>
              <a:rPr lang="en-US" dirty="0" smtClean="0"/>
              <a:t> </a:t>
            </a:r>
            <a:r>
              <a:rPr lang="en-US" dirty="0" err="1"/>
              <a:t>Haciz</a:t>
            </a:r>
            <a:r>
              <a:rPr lang="en-US" dirty="0"/>
              <a:t>: (AATUHK </a:t>
            </a:r>
            <a:r>
              <a:rPr lang="en-US" dirty="0" err="1"/>
              <a:t>md.</a:t>
            </a:r>
            <a:r>
              <a:rPr lang="en-US" dirty="0"/>
              <a:t> </a:t>
            </a:r>
            <a:r>
              <a:rPr lang="en-US" dirty="0" smtClean="0"/>
              <a:t>13)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İhtiyati</a:t>
            </a:r>
            <a:r>
              <a:rPr lang="en-US" dirty="0" smtClean="0"/>
              <a:t> </a:t>
            </a:r>
            <a:r>
              <a:rPr lang="en-US" dirty="0" err="1" smtClean="0"/>
              <a:t>Tahakkuk</a:t>
            </a:r>
            <a:r>
              <a:rPr lang="en-US" dirty="0" smtClean="0"/>
              <a:t> AATUHK </a:t>
            </a:r>
            <a:r>
              <a:rPr lang="en-US" dirty="0" err="1" smtClean="0"/>
              <a:t>md.</a:t>
            </a:r>
            <a:r>
              <a:rPr lang="en-US" dirty="0" smtClean="0"/>
              <a:t> 17)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Hükümsüz</a:t>
            </a:r>
            <a:r>
              <a:rPr lang="en-US" dirty="0" smtClean="0"/>
              <a:t> </a:t>
            </a:r>
            <a:r>
              <a:rPr lang="en-US" dirty="0" err="1" smtClean="0"/>
              <a:t>sayılan</a:t>
            </a:r>
            <a:r>
              <a:rPr lang="en-US" dirty="0" smtClean="0"/>
              <a:t> </a:t>
            </a:r>
            <a:r>
              <a:rPr lang="en-US" dirty="0" err="1" smtClean="0"/>
              <a:t>işlemler</a:t>
            </a:r>
            <a:r>
              <a:rPr lang="en-US" dirty="0" smtClean="0"/>
              <a:t> (AATUHK </a:t>
            </a:r>
            <a:r>
              <a:rPr lang="en-US" dirty="0" err="1" smtClean="0"/>
              <a:t>md.</a:t>
            </a:r>
            <a:r>
              <a:rPr lang="en-US" dirty="0" smtClean="0"/>
              <a:t> 24-31</a:t>
            </a:r>
          </a:p>
        </p:txBody>
      </p:sp>
    </p:spTree>
    <p:extLst>
      <p:ext uri="{BB962C8B-B14F-4D97-AF65-F5344CB8AC3E}">
        <p14:creationId xmlns:p14="http://schemas.microsoft.com/office/powerpoint/2010/main" val="40362250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Habitat">
      <a:dk1>
        <a:sysClr val="windowText" lastClr="000000"/>
      </a:dk1>
      <a:lt1>
        <a:sysClr val="window" lastClr="FFFFFF"/>
      </a:lt1>
      <a:dk2>
        <a:srgbClr val="194431"/>
      </a:dk2>
      <a:lt2>
        <a:srgbClr val="F0E6C3"/>
      </a:lt2>
      <a:accent1>
        <a:srgbClr val="F8C000"/>
      </a:accent1>
      <a:accent2>
        <a:srgbClr val="F88600"/>
      </a:accent2>
      <a:accent3>
        <a:srgbClr val="F83500"/>
      </a:accent3>
      <a:accent4>
        <a:srgbClr val="8B723D"/>
      </a:accent4>
      <a:accent5>
        <a:srgbClr val="818B3D"/>
      </a:accent5>
      <a:accent6>
        <a:srgbClr val="586215"/>
      </a:accent6>
      <a:hlink>
        <a:srgbClr val="FF621D"/>
      </a:hlink>
      <a:folHlink>
        <a:srgbClr val="F3D26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13</TotalTime>
  <Words>259</Words>
  <Application>Microsoft Macintosh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Civic</vt:lpstr>
      <vt:lpstr>VERGİ HUKUKU I</vt:lpstr>
      <vt:lpstr>PowerPoint Presentation</vt:lpstr>
      <vt:lpstr>Kapsama alınan kamu alacağı kavramı </vt:lpstr>
      <vt:lpstr>PowerPoint Presentation</vt:lpstr>
      <vt:lpstr>CEBREN TAHSİL İŞLEMLERİ </vt:lpstr>
      <vt:lpstr>PowerPoint Presentation</vt:lpstr>
      <vt:lpstr>Güvenlik Önlemleri </vt:lpstr>
    </vt:vector>
  </TitlesOfParts>
  <Company>mfa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VERGİ HUKUKU I</dc:title>
  <dc:creator>Dilek Özkök  Çubukçu</dc:creator>
  <cp:lastModifiedBy>Dilek Özkök  Çubukçu</cp:lastModifiedBy>
  <cp:revision>4</cp:revision>
  <dcterms:created xsi:type="dcterms:W3CDTF">2021-01-18T14:27:35Z</dcterms:created>
  <dcterms:modified xsi:type="dcterms:W3CDTF">2021-01-18T14:41:19Z</dcterms:modified>
</cp:coreProperties>
</file>