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55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41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72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256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762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4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4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426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54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55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54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9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9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7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19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06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160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err="1" smtClean="0"/>
              <a:t>Caecilius</a:t>
            </a:r>
            <a:r>
              <a:rPr lang="tr-TR" sz="3200" dirty="0" smtClean="0"/>
              <a:t> </a:t>
            </a:r>
            <a:r>
              <a:rPr lang="tr-TR" sz="3200" dirty="0" err="1" smtClean="0"/>
              <a:t>Statius</a:t>
            </a:r>
            <a:endParaRPr lang="tr-TR" sz="3200" dirty="0" smtClean="0"/>
          </a:p>
          <a:p>
            <a:pPr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3143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05715" cy="4195481"/>
          </a:xfrm>
        </p:spPr>
        <p:txBody>
          <a:bodyPr>
            <a:normAutofit fontScale="85000" lnSpcReduction="20000"/>
          </a:bodyPr>
          <a:lstStyle/>
          <a:p>
            <a:r>
              <a:rPr lang="tr-TR" sz="3200" dirty="0" smtClean="0"/>
              <a:t> </a:t>
            </a:r>
            <a:r>
              <a:rPr lang="tr-TR" sz="3200" b="1" dirty="0" smtClean="0"/>
              <a:t>Eserleri</a:t>
            </a:r>
            <a:r>
              <a:rPr lang="tr-TR" sz="3200" dirty="0" smtClean="0"/>
              <a:t>- Komedya</a:t>
            </a:r>
          </a:p>
          <a:p>
            <a:r>
              <a:rPr lang="tr-TR" sz="3200" dirty="0"/>
              <a:t>Diğer Yunan Ozanlarından </a:t>
            </a:r>
            <a:r>
              <a:rPr lang="tr-TR" sz="3200" dirty="0" smtClean="0"/>
              <a:t>Esinlenenler: </a:t>
            </a:r>
          </a:p>
          <a:p>
            <a:r>
              <a:rPr lang="tr-TR" sz="3200" b="1" i="1" dirty="0" err="1" smtClean="0"/>
              <a:t>Fallacia</a:t>
            </a:r>
            <a:r>
              <a:rPr lang="tr-TR" sz="3200" dirty="0" smtClean="0"/>
              <a:t> </a:t>
            </a:r>
            <a:r>
              <a:rPr lang="tr-TR" sz="3200" dirty="0"/>
              <a:t>(Hile), </a:t>
            </a:r>
            <a:endParaRPr lang="tr-TR" sz="3200" dirty="0" smtClean="0"/>
          </a:p>
          <a:p>
            <a:r>
              <a:rPr lang="tr-TR" sz="3200" b="1" i="1" dirty="0" err="1" smtClean="0"/>
              <a:t>Gamos</a:t>
            </a:r>
            <a:r>
              <a:rPr lang="tr-TR" sz="3200" dirty="0" smtClean="0"/>
              <a:t> </a:t>
            </a:r>
            <a:r>
              <a:rPr lang="tr-TR" sz="3200" dirty="0"/>
              <a:t>(Evlilik), </a:t>
            </a:r>
            <a:endParaRPr lang="tr-TR" sz="3200" dirty="0" smtClean="0"/>
          </a:p>
          <a:p>
            <a:r>
              <a:rPr lang="tr-TR" sz="3200" b="1" i="1" dirty="0" err="1" smtClean="0"/>
              <a:t>Harpazomene</a:t>
            </a:r>
            <a:r>
              <a:rPr lang="tr-TR" sz="3200" dirty="0" smtClean="0"/>
              <a:t> </a:t>
            </a:r>
            <a:r>
              <a:rPr lang="tr-TR" sz="3200" dirty="0"/>
              <a:t>(Kaçırılan Kız) , </a:t>
            </a:r>
            <a:endParaRPr lang="tr-TR" sz="3200" dirty="0" smtClean="0"/>
          </a:p>
          <a:p>
            <a:r>
              <a:rPr lang="tr-TR" sz="3200" b="1" i="1" dirty="0" err="1" smtClean="0"/>
              <a:t>Hypobolimaeus</a:t>
            </a:r>
            <a:r>
              <a:rPr lang="tr-TR" sz="3200" b="1" i="1" dirty="0" smtClean="0"/>
              <a:t> </a:t>
            </a:r>
            <a:r>
              <a:rPr lang="tr-TR" sz="3200" b="1" i="1" dirty="0" err="1"/>
              <a:t>Aeschinus</a:t>
            </a:r>
            <a:r>
              <a:rPr lang="tr-TR" sz="3200" dirty="0"/>
              <a:t> (Bebek değiştiren </a:t>
            </a:r>
            <a:r>
              <a:rPr lang="tr-TR" sz="3200" dirty="0" err="1"/>
              <a:t>Aeschinus</a:t>
            </a:r>
            <a:r>
              <a:rPr lang="tr-TR" sz="3200" dirty="0" smtClean="0"/>
              <a:t>)</a:t>
            </a:r>
          </a:p>
          <a:p>
            <a:r>
              <a:rPr lang="tr-TR" sz="3200" b="1" i="1" dirty="0" err="1" smtClean="0"/>
              <a:t>Meretrix</a:t>
            </a:r>
            <a:r>
              <a:rPr lang="tr-TR" sz="3200" dirty="0" smtClean="0"/>
              <a:t> </a:t>
            </a:r>
            <a:r>
              <a:rPr lang="tr-TR" sz="3200" dirty="0"/>
              <a:t>(Yosma), </a:t>
            </a:r>
            <a:endParaRPr lang="tr-TR" sz="3200" dirty="0" smtClean="0"/>
          </a:p>
          <a:p>
            <a:r>
              <a:rPr lang="tr-TR" sz="3200" b="1" i="1" dirty="0" err="1" smtClean="0"/>
              <a:t>Nothus</a:t>
            </a:r>
            <a:r>
              <a:rPr lang="tr-TR" sz="3200" b="1" i="1" dirty="0" smtClean="0"/>
              <a:t> </a:t>
            </a:r>
            <a:r>
              <a:rPr lang="tr-TR" sz="3200" b="1" i="1" dirty="0" err="1"/>
              <a:t>Nicasio</a:t>
            </a:r>
            <a:r>
              <a:rPr lang="tr-TR" sz="3200" dirty="0"/>
              <a:t> (Sahtekar </a:t>
            </a:r>
            <a:r>
              <a:rPr lang="tr-TR" sz="3200" dirty="0" err="1"/>
              <a:t>Nicasio</a:t>
            </a:r>
            <a:r>
              <a:rPr lang="tr-TR" sz="3200" dirty="0"/>
              <a:t>), </a:t>
            </a:r>
            <a:endParaRPr lang="tr-TR" sz="3200" dirty="0" smtClean="0"/>
          </a:p>
          <a:p>
            <a:pPr lvl="0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4785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05715" cy="4195481"/>
          </a:xfrm>
        </p:spPr>
        <p:txBody>
          <a:bodyPr>
            <a:normAutofit fontScale="70000" lnSpcReduction="20000"/>
          </a:bodyPr>
          <a:lstStyle/>
          <a:p>
            <a:r>
              <a:rPr lang="tr-TR" sz="3200" dirty="0" smtClean="0"/>
              <a:t> </a:t>
            </a:r>
            <a:r>
              <a:rPr lang="tr-TR" sz="3200" b="1" dirty="0" smtClean="0"/>
              <a:t>Eserleri</a:t>
            </a:r>
            <a:r>
              <a:rPr lang="tr-TR" sz="3200" dirty="0" smtClean="0"/>
              <a:t>- Komedya</a:t>
            </a:r>
          </a:p>
          <a:p>
            <a:r>
              <a:rPr lang="tr-TR" sz="3200" dirty="0"/>
              <a:t>Diğer Yunan Ozanlarından </a:t>
            </a:r>
            <a:r>
              <a:rPr lang="tr-TR" sz="3200" dirty="0" smtClean="0"/>
              <a:t>Esinlenenler: </a:t>
            </a:r>
          </a:p>
          <a:p>
            <a:r>
              <a:rPr lang="tr-TR" sz="3200" b="1" i="1" dirty="0" err="1"/>
              <a:t>Obolostates</a:t>
            </a:r>
            <a:r>
              <a:rPr lang="tr-TR" sz="3200" b="1" i="1" dirty="0"/>
              <a:t>/</a:t>
            </a:r>
            <a:r>
              <a:rPr lang="tr-TR" sz="3200" b="1" i="1" dirty="0" err="1"/>
              <a:t>Faenerator</a:t>
            </a:r>
            <a:r>
              <a:rPr lang="tr-TR" sz="3200" dirty="0"/>
              <a:t> (Banker</a:t>
            </a:r>
            <a:r>
              <a:rPr lang="tr-TR" sz="3200" dirty="0" smtClean="0"/>
              <a:t>)</a:t>
            </a:r>
          </a:p>
          <a:p>
            <a:r>
              <a:rPr lang="tr-TR" sz="3200" b="1" i="1" dirty="0" err="1" smtClean="0"/>
              <a:t>Pausimachus</a:t>
            </a:r>
            <a:r>
              <a:rPr lang="tr-TR" sz="3200" dirty="0"/>
              <a:t>, </a:t>
            </a:r>
            <a:endParaRPr lang="tr-TR" sz="3200" dirty="0" smtClean="0"/>
          </a:p>
          <a:p>
            <a:r>
              <a:rPr lang="tr-TR" sz="3200" b="1" i="1" dirty="0" err="1" smtClean="0"/>
              <a:t>Philumena</a:t>
            </a:r>
            <a:endParaRPr lang="tr-TR" sz="3200" dirty="0" smtClean="0"/>
          </a:p>
          <a:p>
            <a:r>
              <a:rPr lang="tr-TR" sz="3200" b="1" i="1" dirty="0" err="1" smtClean="0"/>
              <a:t>Portitor</a:t>
            </a:r>
            <a:r>
              <a:rPr lang="tr-TR" sz="3200" dirty="0" smtClean="0"/>
              <a:t> </a:t>
            </a:r>
            <a:r>
              <a:rPr lang="tr-TR" sz="3200" dirty="0"/>
              <a:t>(</a:t>
            </a:r>
            <a:r>
              <a:rPr lang="tr-TR" sz="3200" dirty="0" smtClean="0"/>
              <a:t>Kapıcı</a:t>
            </a:r>
            <a:r>
              <a:rPr lang="tr-TR" sz="3200" dirty="0"/>
              <a:t>)</a:t>
            </a: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b="1" i="1" dirty="0" err="1"/>
              <a:t>Pugil</a:t>
            </a:r>
            <a:r>
              <a:rPr lang="tr-TR" sz="3200" dirty="0"/>
              <a:t> (Boksör</a:t>
            </a:r>
            <a:r>
              <a:rPr lang="tr-TR" sz="3200" dirty="0" smtClean="0"/>
              <a:t>) </a:t>
            </a:r>
          </a:p>
          <a:p>
            <a:r>
              <a:rPr lang="tr-TR" sz="3200" b="1" i="1" dirty="0" err="1" smtClean="0"/>
              <a:t>Symbolum</a:t>
            </a:r>
            <a:r>
              <a:rPr lang="tr-TR" sz="3200" dirty="0" smtClean="0"/>
              <a:t> </a:t>
            </a:r>
            <a:r>
              <a:rPr lang="tr-TR" sz="3200" dirty="0"/>
              <a:t>(Sembol</a:t>
            </a:r>
            <a:r>
              <a:rPr lang="tr-TR" sz="3200" dirty="0" smtClean="0"/>
              <a:t>)</a:t>
            </a:r>
          </a:p>
          <a:p>
            <a:r>
              <a:rPr lang="tr-TR" sz="3200" b="1" i="1" dirty="0" err="1" smtClean="0"/>
              <a:t>Syracusii</a:t>
            </a:r>
            <a:r>
              <a:rPr lang="tr-TR" sz="3200" dirty="0" smtClean="0"/>
              <a:t> </a:t>
            </a:r>
            <a:r>
              <a:rPr lang="tr-TR" sz="3200" dirty="0"/>
              <a:t>(</a:t>
            </a:r>
            <a:r>
              <a:rPr lang="tr-TR" sz="3200" dirty="0" err="1"/>
              <a:t>Syracusaelılar</a:t>
            </a:r>
            <a:r>
              <a:rPr lang="tr-TR" sz="3200" dirty="0" smtClean="0"/>
              <a:t>)</a:t>
            </a:r>
          </a:p>
          <a:p>
            <a:r>
              <a:rPr lang="tr-TR" sz="3200" dirty="0" smtClean="0"/>
              <a:t> </a:t>
            </a:r>
            <a:r>
              <a:rPr lang="tr-TR" sz="3200" b="1" i="1" dirty="0" err="1"/>
              <a:t>Triumphus</a:t>
            </a:r>
            <a:r>
              <a:rPr lang="tr-TR" sz="3200" dirty="0"/>
              <a:t> (Zafer)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49101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05715" cy="4195481"/>
          </a:xfrm>
        </p:spPr>
        <p:txBody>
          <a:bodyPr>
            <a:normAutofit fontScale="92500" lnSpcReduction="10000"/>
          </a:bodyPr>
          <a:lstStyle/>
          <a:p>
            <a:r>
              <a:rPr lang="tr-TR" sz="3200" dirty="0" smtClean="0"/>
              <a:t> </a:t>
            </a:r>
            <a:r>
              <a:rPr lang="tr-TR" sz="3200" b="1" dirty="0" smtClean="0"/>
              <a:t>Eserleri</a:t>
            </a:r>
            <a:r>
              <a:rPr lang="tr-TR" sz="3200" dirty="0" smtClean="0"/>
              <a:t>- Komedya</a:t>
            </a:r>
          </a:p>
          <a:p>
            <a:endParaRPr lang="tr-TR" dirty="0" smtClean="0"/>
          </a:p>
          <a:p>
            <a:r>
              <a:rPr lang="tr-TR" dirty="0" smtClean="0"/>
              <a:t>Yunan </a:t>
            </a:r>
            <a:r>
              <a:rPr lang="tr-TR" dirty="0"/>
              <a:t>Orta komedya yazarlarından </a:t>
            </a:r>
            <a:r>
              <a:rPr lang="tr-TR" dirty="0" err="1"/>
              <a:t>Antiphanes</a:t>
            </a:r>
            <a:r>
              <a:rPr lang="tr-TR" dirty="0"/>
              <a:t> ve </a:t>
            </a:r>
            <a:r>
              <a:rPr lang="tr-TR" dirty="0" err="1"/>
              <a:t>Alexis</a:t>
            </a:r>
            <a:r>
              <a:rPr lang="tr-TR" dirty="0"/>
              <a:t>, Yeni Komedya yazarlarından </a:t>
            </a:r>
            <a:r>
              <a:rPr lang="tr-TR" dirty="0" err="1" smtClean="0"/>
              <a:t>Philemon’dan</a:t>
            </a:r>
            <a:r>
              <a:rPr lang="tr-TR" dirty="0" smtClean="0"/>
              <a:t> etkilenmiştir.</a:t>
            </a:r>
          </a:p>
          <a:p>
            <a:r>
              <a:rPr lang="tr-TR" sz="3200" dirty="0" smtClean="0"/>
              <a:t>Ele aldığı konulardan bazıları </a:t>
            </a:r>
          </a:p>
          <a:p>
            <a:r>
              <a:rPr lang="tr-TR" sz="3200" dirty="0" smtClean="0"/>
              <a:t>hamilelik</a:t>
            </a:r>
          </a:p>
          <a:p>
            <a:r>
              <a:rPr lang="tr-TR" sz="3200" dirty="0" smtClean="0"/>
              <a:t> </a:t>
            </a:r>
            <a:r>
              <a:rPr lang="tr-TR" sz="3200" dirty="0"/>
              <a:t>yasal olmayan çocuk doğumu, </a:t>
            </a:r>
            <a:endParaRPr lang="tr-TR" sz="3200" dirty="0" smtClean="0"/>
          </a:p>
          <a:p>
            <a:r>
              <a:rPr lang="tr-TR" sz="3200" dirty="0" smtClean="0"/>
              <a:t>evlat </a:t>
            </a:r>
            <a:r>
              <a:rPr lang="tr-TR" sz="3200" dirty="0"/>
              <a:t>yetiştirmeye ve genç aşığın babasını kandırmasına ilişkin göndermeler</a:t>
            </a:r>
          </a:p>
        </p:txBody>
      </p:sp>
    </p:spTree>
    <p:extLst>
      <p:ext uri="{BB962C8B-B14F-4D97-AF65-F5344CB8AC3E}">
        <p14:creationId xmlns:p14="http://schemas.microsoft.com/office/powerpoint/2010/main" val="3691917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05715" cy="4195481"/>
          </a:xfrm>
        </p:spPr>
        <p:txBody>
          <a:bodyPr>
            <a:normAutofit fontScale="92500"/>
          </a:bodyPr>
          <a:lstStyle/>
          <a:p>
            <a:r>
              <a:rPr lang="tr-TR" sz="3200" dirty="0" err="1"/>
              <a:t>In</a:t>
            </a:r>
            <a:r>
              <a:rPr lang="tr-TR" sz="3200" dirty="0"/>
              <a:t> </a:t>
            </a:r>
            <a:r>
              <a:rPr lang="tr-TR" sz="3200" dirty="0" err="1"/>
              <a:t>amore</a:t>
            </a:r>
            <a:r>
              <a:rPr lang="tr-TR" sz="3200" dirty="0"/>
              <a:t> </a:t>
            </a:r>
            <a:r>
              <a:rPr lang="tr-TR" sz="3200" dirty="0" err="1"/>
              <a:t>suave</a:t>
            </a:r>
            <a:r>
              <a:rPr lang="tr-TR" sz="3200" dirty="0"/>
              <a:t> est </a:t>
            </a:r>
            <a:r>
              <a:rPr lang="tr-TR" sz="3200" dirty="0" err="1"/>
              <a:t>summo</a:t>
            </a:r>
            <a:r>
              <a:rPr lang="tr-TR" sz="3200" dirty="0"/>
              <a:t> </a:t>
            </a:r>
            <a:r>
              <a:rPr lang="tr-TR" sz="3200" dirty="0" err="1"/>
              <a:t>summaque</a:t>
            </a:r>
            <a:r>
              <a:rPr lang="tr-TR" sz="3200" dirty="0"/>
              <a:t> </a:t>
            </a:r>
            <a:r>
              <a:rPr lang="tr-TR" sz="3200" dirty="0" err="1"/>
              <a:t>inopia</a:t>
            </a:r>
            <a:r>
              <a:rPr lang="tr-TR" sz="3200" dirty="0"/>
              <a:t>	</a:t>
            </a:r>
            <a:r>
              <a:rPr lang="tr-TR" sz="3200" dirty="0" err="1" smtClean="0"/>
              <a:t>Parentem</a:t>
            </a:r>
            <a:r>
              <a:rPr lang="tr-TR" sz="3200" dirty="0" smtClean="0"/>
              <a:t> </a:t>
            </a:r>
            <a:r>
              <a:rPr lang="tr-TR" sz="3200" dirty="0"/>
              <a:t>habere </a:t>
            </a:r>
            <a:r>
              <a:rPr lang="tr-TR" sz="3200" dirty="0" err="1"/>
              <a:t>avarum</a:t>
            </a:r>
            <a:r>
              <a:rPr lang="tr-TR" sz="3200" dirty="0"/>
              <a:t> </a:t>
            </a:r>
            <a:r>
              <a:rPr lang="tr-TR" sz="3200" dirty="0" err="1"/>
              <a:t>inlepidum</a:t>
            </a:r>
            <a:r>
              <a:rPr lang="tr-TR" sz="3200" dirty="0"/>
              <a:t>, in </a:t>
            </a:r>
            <a:r>
              <a:rPr lang="tr-TR" sz="3200" dirty="0" err="1"/>
              <a:t>liberos</a:t>
            </a:r>
            <a:endParaRPr lang="tr-TR" sz="3200" dirty="0"/>
          </a:p>
          <a:p>
            <a:r>
              <a:rPr lang="tr-TR" sz="3200" dirty="0" err="1"/>
              <a:t>Difficilem</a:t>
            </a:r>
            <a:r>
              <a:rPr lang="tr-TR" sz="3200" dirty="0"/>
              <a:t>, </a:t>
            </a:r>
            <a:r>
              <a:rPr lang="tr-TR" sz="3200" dirty="0" err="1"/>
              <a:t>qui</a:t>
            </a:r>
            <a:r>
              <a:rPr lang="tr-TR" sz="3200" dirty="0"/>
              <a:t> te </a:t>
            </a:r>
            <a:r>
              <a:rPr lang="tr-TR" sz="3200" dirty="0" err="1"/>
              <a:t>nec</a:t>
            </a:r>
            <a:r>
              <a:rPr lang="tr-TR" sz="3200" dirty="0"/>
              <a:t> </a:t>
            </a:r>
            <a:r>
              <a:rPr lang="tr-TR" sz="3200" dirty="0" err="1"/>
              <a:t>amet</a:t>
            </a:r>
            <a:r>
              <a:rPr lang="tr-TR" sz="3200" dirty="0"/>
              <a:t> </a:t>
            </a:r>
            <a:r>
              <a:rPr lang="tr-TR" sz="3200" dirty="0" err="1"/>
              <a:t>nec</a:t>
            </a:r>
            <a:r>
              <a:rPr lang="tr-TR" sz="3200" dirty="0"/>
              <a:t> </a:t>
            </a:r>
            <a:r>
              <a:rPr lang="tr-TR" sz="3200" dirty="0" err="1"/>
              <a:t>studeat</a:t>
            </a:r>
            <a:r>
              <a:rPr lang="tr-TR" sz="3200" dirty="0"/>
              <a:t> </a:t>
            </a:r>
            <a:r>
              <a:rPr lang="tr-TR" sz="3200" dirty="0" err="1"/>
              <a:t>tui</a:t>
            </a:r>
            <a:r>
              <a:rPr lang="tr-TR" sz="3200" dirty="0"/>
              <a:t>.</a:t>
            </a:r>
          </a:p>
          <a:p>
            <a:r>
              <a:rPr lang="tr-TR" sz="3200" dirty="0"/>
              <a:t>Aut tu </a:t>
            </a:r>
            <a:r>
              <a:rPr lang="tr-TR" sz="3200" dirty="0" err="1"/>
              <a:t>illum</a:t>
            </a:r>
            <a:r>
              <a:rPr lang="tr-TR" sz="3200" dirty="0"/>
              <a:t> </a:t>
            </a:r>
            <a:r>
              <a:rPr lang="tr-TR" sz="3200" dirty="0" err="1"/>
              <a:t>furto</a:t>
            </a:r>
            <a:r>
              <a:rPr lang="tr-TR" sz="3200" dirty="0"/>
              <a:t> </a:t>
            </a:r>
            <a:r>
              <a:rPr lang="tr-TR" sz="3200" dirty="0" err="1"/>
              <a:t>fallas</a:t>
            </a:r>
            <a:r>
              <a:rPr lang="tr-TR" sz="3200" dirty="0"/>
              <a:t> aut </a:t>
            </a:r>
            <a:r>
              <a:rPr lang="tr-TR" sz="3200" dirty="0" err="1"/>
              <a:t>per</a:t>
            </a:r>
            <a:r>
              <a:rPr lang="tr-TR" sz="3200" dirty="0"/>
              <a:t> </a:t>
            </a:r>
            <a:r>
              <a:rPr lang="tr-TR" sz="3200" dirty="0" err="1"/>
              <a:t>litteras</a:t>
            </a:r>
            <a:endParaRPr lang="tr-TR" sz="3200" dirty="0"/>
          </a:p>
          <a:p>
            <a:r>
              <a:rPr lang="tr-TR" sz="3200" dirty="0" err="1"/>
              <a:t>Avertas</a:t>
            </a:r>
            <a:r>
              <a:rPr lang="tr-TR" sz="3200" dirty="0"/>
              <a:t> </a:t>
            </a:r>
            <a:r>
              <a:rPr lang="tr-TR" sz="3200" dirty="0" err="1"/>
              <a:t>aliquod</a:t>
            </a:r>
            <a:r>
              <a:rPr lang="tr-TR" sz="3200" dirty="0"/>
              <a:t> </a:t>
            </a:r>
            <a:r>
              <a:rPr lang="tr-TR" sz="3200" dirty="0" err="1"/>
              <a:t>nomen</a:t>
            </a:r>
            <a:r>
              <a:rPr lang="tr-TR" sz="3200" dirty="0"/>
              <a:t> aut </a:t>
            </a:r>
            <a:r>
              <a:rPr lang="tr-TR" sz="3200" dirty="0" err="1"/>
              <a:t>per</a:t>
            </a:r>
            <a:r>
              <a:rPr lang="tr-TR" sz="3200" dirty="0"/>
              <a:t> </a:t>
            </a:r>
            <a:r>
              <a:rPr lang="tr-TR" sz="3200" dirty="0" err="1"/>
              <a:t>servolum</a:t>
            </a:r>
            <a:endParaRPr lang="tr-TR" sz="3200" dirty="0"/>
          </a:p>
          <a:p>
            <a:r>
              <a:rPr lang="tr-TR" sz="3200" dirty="0" err="1"/>
              <a:t>Percutias</a:t>
            </a:r>
            <a:r>
              <a:rPr lang="tr-TR" sz="3200" dirty="0"/>
              <a:t> </a:t>
            </a:r>
            <a:r>
              <a:rPr lang="tr-TR" sz="3200" dirty="0" err="1"/>
              <a:t>pavidum</a:t>
            </a:r>
            <a:r>
              <a:rPr lang="tr-TR" sz="3200" dirty="0"/>
              <a:t>, </a:t>
            </a:r>
            <a:r>
              <a:rPr lang="tr-TR" sz="3200" dirty="0" err="1"/>
              <a:t>postremo</a:t>
            </a:r>
            <a:r>
              <a:rPr lang="tr-TR" sz="3200" dirty="0"/>
              <a:t> a </a:t>
            </a:r>
            <a:r>
              <a:rPr lang="tr-TR" sz="3200" dirty="0" err="1"/>
              <a:t>parco</a:t>
            </a:r>
            <a:r>
              <a:rPr lang="tr-TR" sz="3200" dirty="0"/>
              <a:t> </a:t>
            </a:r>
            <a:r>
              <a:rPr lang="tr-TR" sz="3200" dirty="0" err="1"/>
              <a:t>patre</a:t>
            </a:r>
            <a:endParaRPr lang="tr-TR" sz="3200" dirty="0"/>
          </a:p>
          <a:p>
            <a:r>
              <a:rPr lang="tr-TR" sz="3200" dirty="0" err="1"/>
              <a:t>Quod</a:t>
            </a:r>
            <a:r>
              <a:rPr lang="tr-TR" sz="3200" dirty="0"/>
              <a:t> </a:t>
            </a:r>
            <a:r>
              <a:rPr lang="tr-TR" sz="3200" dirty="0" err="1"/>
              <a:t>sumas</a:t>
            </a:r>
            <a:r>
              <a:rPr lang="tr-TR" sz="3200" dirty="0"/>
              <a:t> </a:t>
            </a:r>
            <a:r>
              <a:rPr lang="tr-TR" sz="3200" dirty="0" err="1"/>
              <a:t>quanto</a:t>
            </a:r>
            <a:r>
              <a:rPr lang="tr-TR" sz="3200" dirty="0"/>
              <a:t> </a:t>
            </a:r>
            <a:r>
              <a:rPr lang="tr-TR" sz="3200" dirty="0" err="1"/>
              <a:t>dissipes</a:t>
            </a:r>
            <a:r>
              <a:rPr lang="tr-TR" sz="3200" dirty="0"/>
              <a:t> </a:t>
            </a:r>
            <a:r>
              <a:rPr lang="tr-TR" sz="3200" dirty="0" err="1"/>
              <a:t>libentius</a:t>
            </a:r>
            <a:r>
              <a:rPr lang="tr-TR" sz="3200" dirty="0"/>
              <a:t>!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3625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err="1"/>
              <a:t>Plautus</a:t>
            </a:r>
            <a:r>
              <a:rPr lang="tr-TR" sz="3200" dirty="0"/>
              <a:t> ve </a:t>
            </a:r>
            <a:r>
              <a:rPr lang="tr-TR" sz="3200" dirty="0" err="1"/>
              <a:t>Terentius</a:t>
            </a:r>
            <a:r>
              <a:rPr lang="tr-TR" sz="3200" dirty="0"/>
              <a:t> arasındaki dönemde eserlerini vermiş ünlü </a:t>
            </a:r>
            <a:r>
              <a:rPr lang="tr-TR" sz="3200" i="1" dirty="0" err="1"/>
              <a:t>palliata</a:t>
            </a:r>
            <a:r>
              <a:rPr lang="tr-TR" sz="3200" dirty="0"/>
              <a:t> (komedya) </a:t>
            </a:r>
            <a:r>
              <a:rPr lang="tr-TR" sz="3200" dirty="0" smtClean="0"/>
              <a:t>yazarı</a:t>
            </a:r>
          </a:p>
          <a:p>
            <a:r>
              <a:rPr lang="tr-TR" sz="3200" dirty="0" err="1"/>
              <a:t>Gallia</a:t>
            </a:r>
            <a:r>
              <a:rPr lang="tr-TR" sz="3200" dirty="0"/>
              <a:t> </a:t>
            </a:r>
            <a:r>
              <a:rPr lang="tr-TR" sz="3200" dirty="0" err="1"/>
              <a:t>Cisalpinalı</a:t>
            </a:r>
            <a:r>
              <a:rPr lang="tr-TR" sz="3200" dirty="0"/>
              <a:t>, büyük olasılıkla da </a:t>
            </a:r>
            <a:r>
              <a:rPr lang="tr-TR" sz="3200" i="1" dirty="0" err="1"/>
              <a:t>Mediolanum</a:t>
            </a:r>
            <a:r>
              <a:rPr lang="tr-TR" sz="3200" dirty="0" err="1"/>
              <a:t>ludur</a:t>
            </a:r>
            <a:r>
              <a:rPr lang="tr-TR" sz="3200" dirty="0"/>
              <a:t> (Milano</a:t>
            </a:r>
            <a:r>
              <a:rPr lang="tr-TR" sz="3200" dirty="0" smtClean="0"/>
              <a:t>)</a:t>
            </a:r>
          </a:p>
          <a:p>
            <a:r>
              <a:rPr lang="tr-TR" sz="3200" dirty="0"/>
              <a:t>İÖ 222 yılındaki </a:t>
            </a:r>
            <a:r>
              <a:rPr lang="tr-TR" sz="3200" dirty="0" err="1"/>
              <a:t>Clastidium</a:t>
            </a:r>
            <a:r>
              <a:rPr lang="tr-TR" sz="3200" dirty="0"/>
              <a:t> savaşında Roma tarafından esir alınmış ve köle olarak kente getirilmiştir.</a:t>
            </a:r>
            <a:endParaRPr lang="tr-TR" sz="3200" dirty="0" smtClean="0"/>
          </a:p>
          <a:p>
            <a:endParaRPr lang="tr-TR" sz="3200" dirty="0" smtClean="0"/>
          </a:p>
          <a:p>
            <a:pPr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55318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 </a:t>
            </a:r>
            <a:r>
              <a:rPr lang="tr-TR" sz="3200" dirty="0" err="1"/>
              <a:t>Livius</a:t>
            </a:r>
            <a:r>
              <a:rPr lang="tr-TR" sz="3200" dirty="0"/>
              <a:t> </a:t>
            </a:r>
            <a:r>
              <a:rPr lang="tr-TR" sz="3200" dirty="0" err="1"/>
              <a:t>Andronicus</a:t>
            </a:r>
            <a:r>
              <a:rPr lang="tr-TR" sz="3200" dirty="0"/>
              <a:t> ve </a:t>
            </a:r>
            <a:r>
              <a:rPr lang="tr-TR" sz="3200" dirty="0" err="1"/>
              <a:t>Terentius</a:t>
            </a:r>
            <a:r>
              <a:rPr lang="tr-TR" sz="3200" dirty="0"/>
              <a:t> gibi azat edilmiş ve kendisini azat eden efendisinin aile adını alarak </a:t>
            </a:r>
            <a:r>
              <a:rPr lang="tr-TR" sz="3200" dirty="0" err="1"/>
              <a:t>Caecilius</a:t>
            </a:r>
            <a:r>
              <a:rPr lang="tr-TR" sz="3200" dirty="0"/>
              <a:t> </a:t>
            </a:r>
            <a:r>
              <a:rPr lang="tr-TR" sz="3200" dirty="0" err="1"/>
              <a:t>Statius</a:t>
            </a:r>
            <a:r>
              <a:rPr lang="tr-TR" sz="3200" dirty="0"/>
              <a:t> olarak </a:t>
            </a:r>
            <a:r>
              <a:rPr lang="tr-TR" sz="3200" dirty="0" smtClean="0"/>
              <a:t>anılmıştır.</a:t>
            </a:r>
          </a:p>
          <a:p>
            <a:r>
              <a:rPr lang="tr-TR" sz="3200" dirty="0"/>
              <a:t>İÖ 179 yılında en parlak dönemini </a:t>
            </a:r>
            <a:r>
              <a:rPr lang="tr-TR" sz="3200" dirty="0" smtClean="0"/>
              <a:t>yaşadığı belirtilir ve </a:t>
            </a:r>
            <a:r>
              <a:rPr lang="tr-TR" sz="3200" dirty="0"/>
              <a:t>dönemin en iyi komedya yazarı olarak </a:t>
            </a:r>
            <a:r>
              <a:rPr lang="tr-TR" sz="3200" dirty="0" smtClean="0"/>
              <a:t>gösterilir. </a:t>
            </a:r>
          </a:p>
          <a:p>
            <a:pPr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86712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 </a:t>
            </a:r>
            <a:r>
              <a:rPr lang="tr-TR" sz="3200" dirty="0" err="1"/>
              <a:t>Ennius’la</a:t>
            </a:r>
            <a:r>
              <a:rPr lang="tr-TR" sz="3200" dirty="0"/>
              <a:t> çok yakın oldukları söylenir ve İÖ 168 yılında yaşamını yitirdiğinde, dostunun yanına gömülmüştür.</a:t>
            </a:r>
          </a:p>
          <a:p>
            <a:r>
              <a:rPr lang="tr-TR" sz="3200" dirty="0" err="1"/>
              <a:t>Terentius’un</a:t>
            </a:r>
            <a:r>
              <a:rPr lang="tr-TR" sz="3200" dirty="0"/>
              <a:t> </a:t>
            </a:r>
            <a:r>
              <a:rPr lang="tr-TR" sz="3200" i="1" dirty="0" err="1"/>
              <a:t>Hecyra</a:t>
            </a:r>
            <a:r>
              <a:rPr lang="tr-TR" sz="3200" dirty="0"/>
              <a:t> oyunun önsözünde oyuncu </a:t>
            </a:r>
            <a:r>
              <a:rPr lang="tr-TR" sz="3200" dirty="0" err="1"/>
              <a:t>Ambivius</a:t>
            </a:r>
            <a:r>
              <a:rPr lang="tr-TR" sz="3200" dirty="0"/>
              <a:t>, </a:t>
            </a:r>
            <a:r>
              <a:rPr lang="tr-TR" sz="3200" dirty="0" err="1"/>
              <a:t>Caecilius’un</a:t>
            </a:r>
            <a:r>
              <a:rPr lang="tr-TR" sz="3200" dirty="0"/>
              <a:t> oyunlarının başlangıçta izleyiciler tarafından pek beğenilmediği, diğer yazarlar tarafından çokça eleştirildiğini </a:t>
            </a:r>
            <a:r>
              <a:rPr lang="tr-TR" sz="3200" dirty="0" smtClean="0"/>
              <a:t>belirtmektedir.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63406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05715" cy="4195481"/>
          </a:xfrm>
        </p:spPr>
        <p:txBody>
          <a:bodyPr>
            <a:normAutofit/>
          </a:bodyPr>
          <a:lstStyle/>
          <a:p>
            <a:r>
              <a:rPr lang="tr-TR" sz="3200" dirty="0" smtClean="0"/>
              <a:t> </a:t>
            </a:r>
            <a:r>
              <a:rPr lang="tr-TR" sz="3200" b="1" dirty="0"/>
              <a:t>Eserleri</a:t>
            </a:r>
            <a:endParaRPr lang="tr-TR" sz="3200" dirty="0"/>
          </a:p>
          <a:p>
            <a:r>
              <a:rPr lang="tr-TR" sz="3200" dirty="0"/>
              <a:t>42 eserinin adı bilinmektedir. </a:t>
            </a:r>
            <a:endParaRPr lang="tr-TR" sz="3200" dirty="0" smtClean="0"/>
          </a:p>
          <a:p>
            <a:r>
              <a:rPr lang="tr-TR" sz="3200" dirty="0" smtClean="0"/>
              <a:t>Bu </a:t>
            </a:r>
            <a:r>
              <a:rPr lang="tr-TR" sz="3200" dirty="0"/>
              <a:t>isimlerden yola çıkarak 16 tanesinin </a:t>
            </a:r>
            <a:r>
              <a:rPr lang="tr-TR" sz="3200" dirty="0" smtClean="0"/>
              <a:t>Yunan Yeni Komedya yazarı </a:t>
            </a:r>
            <a:r>
              <a:rPr lang="tr-TR" sz="3200" dirty="0" err="1" smtClean="0"/>
              <a:t>Menandros’tan</a:t>
            </a:r>
            <a:r>
              <a:rPr lang="tr-TR" sz="3200" dirty="0" smtClean="0"/>
              <a:t> esinlendiği düşünülmektedir</a:t>
            </a:r>
            <a:r>
              <a:rPr lang="tr-TR" sz="3200" dirty="0"/>
              <a:t>. Tam olarak günümüze ulaşan bir oyunu yoktur.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48251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05715" cy="4195481"/>
          </a:xfrm>
        </p:spPr>
        <p:txBody>
          <a:bodyPr>
            <a:normAutofit fontScale="85000" lnSpcReduction="20000"/>
          </a:bodyPr>
          <a:lstStyle/>
          <a:p>
            <a:r>
              <a:rPr lang="tr-TR" sz="3200" dirty="0" smtClean="0"/>
              <a:t> </a:t>
            </a:r>
            <a:r>
              <a:rPr lang="tr-TR" sz="3200" b="1" dirty="0" smtClean="0"/>
              <a:t>Eserleri</a:t>
            </a:r>
            <a:r>
              <a:rPr lang="tr-TR" sz="3200" dirty="0" smtClean="0"/>
              <a:t>- Komedya</a:t>
            </a:r>
          </a:p>
          <a:p>
            <a:pPr lvl="0"/>
            <a:r>
              <a:rPr lang="tr-TR" sz="3200" dirty="0" err="1"/>
              <a:t>Menandros’tan</a:t>
            </a:r>
            <a:r>
              <a:rPr lang="tr-TR" sz="3200" dirty="0"/>
              <a:t> esinlendikleri: </a:t>
            </a:r>
          </a:p>
          <a:p>
            <a:endParaRPr lang="tr-TR" sz="3200" b="1" i="1" dirty="0" smtClean="0"/>
          </a:p>
          <a:p>
            <a:r>
              <a:rPr lang="tr-TR" sz="3200" b="1" i="1" dirty="0" err="1" smtClean="0"/>
              <a:t>Andria</a:t>
            </a:r>
            <a:r>
              <a:rPr lang="tr-TR" sz="3200" dirty="0" smtClean="0"/>
              <a:t> </a:t>
            </a:r>
            <a:r>
              <a:rPr lang="tr-TR" sz="3200" dirty="0"/>
              <a:t>(</a:t>
            </a:r>
            <a:r>
              <a:rPr lang="tr-TR" sz="3200" dirty="0" err="1"/>
              <a:t>Andros</a:t>
            </a:r>
            <a:r>
              <a:rPr lang="tr-TR" sz="3200" dirty="0"/>
              <a:t> güzeli</a:t>
            </a:r>
            <a:r>
              <a:rPr lang="tr-TR" sz="3200" dirty="0" smtClean="0"/>
              <a:t>)</a:t>
            </a:r>
          </a:p>
          <a:p>
            <a:r>
              <a:rPr lang="tr-TR" sz="3200" b="1" i="1" dirty="0" err="1" smtClean="0"/>
              <a:t>Androgyne</a:t>
            </a:r>
            <a:endParaRPr lang="tr-TR" sz="3200" dirty="0" smtClean="0"/>
          </a:p>
          <a:p>
            <a:r>
              <a:rPr lang="tr-TR" sz="3200" b="1" i="1" dirty="0" err="1" smtClean="0"/>
              <a:t>Epicene</a:t>
            </a:r>
            <a:r>
              <a:rPr lang="tr-TR" sz="3200" dirty="0" smtClean="0"/>
              <a:t> </a:t>
            </a:r>
          </a:p>
          <a:p>
            <a:r>
              <a:rPr lang="tr-TR" sz="3200" b="1" i="1" dirty="0" err="1" smtClean="0"/>
              <a:t>Chalcia</a:t>
            </a:r>
            <a:r>
              <a:rPr lang="tr-TR" sz="3200" dirty="0" smtClean="0"/>
              <a:t> </a:t>
            </a:r>
            <a:r>
              <a:rPr lang="tr-TR" sz="3200" dirty="0"/>
              <a:t>(Kazancı (Bakırcı) </a:t>
            </a:r>
            <a:r>
              <a:rPr lang="tr-TR" sz="3200" dirty="0" smtClean="0"/>
              <a:t>Bayramı)</a:t>
            </a:r>
          </a:p>
          <a:p>
            <a:r>
              <a:rPr lang="tr-TR" sz="3200" b="1" i="1" dirty="0" err="1" smtClean="0"/>
              <a:t>Dardanus</a:t>
            </a:r>
            <a:endParaRPr lang="tr-TR" sz="3200" dirty="0" smtClean="0"/>
          </a:p>
          <a:p>
            <a:r>
              <a:rPr lang="tr-TR" sz="3200" b="1" i="1" dirty="0" err="1" smtClean="0"/>
              <a:t>Epiclerus</a:t>
            </a:r>
            <a:r>
              <a:rPr lang="tr-TR" sz="3200" dirty="0" smtClean="0"/>
              <a:t> </a:t>
            </a:r>
            <a:r>
              <a:rPr lang="tr-TR" sz="3200" dirty="0"/>
              <a:t>(Mirasçı</a:t>
            </a:r>
            <a:r>
              <a:rPr lang="tr-TR" sz="3200" dirty="0" smtClean="0"/>
              <a:t>)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32990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05715" cy="4195481"/>
          </a:xfrm>
        </p:spPr>
        <p:txBody>
          <a:bodyPr>
            <a:normAutofit fontScale="70000" lnSpcReduction="20000"/>
          </a:bodyPr>
          <a:lstStyle/>
          <a:p>
            <a:r>
              <a:rPr lang="tr-TR" sz="3200" dirty="0" smtClean="0"/>
              <a:t> </a:t>
            </a:r>
            <a:r>
              <a:rPr lang="tr-TR" sz="3200" b="1" dirty="0" smtClean="0"/>
              <a:t>Eserleri</a:t>
            </a:r>
            <a:r>
              <a:rPr lang="tr-TR" sz="3200" dirty="0" smtClean="0"/>
              <a:t>- Komedya</a:t>
            </a:r>
          </a:p>
          <a:p>
            <a:pPr lvl="0"/>
            <a:r>
              <a:rPr lang="tr-TR" sz="3200" dirty="0" err="1"/>
              <a:t>Menandros’tan</a:t>
            </a:r>
            <a:r>
              <a:rPr lang="tr-TR" sz="3200" dirty="0"/>
              <a:t> esinlendikleri: </a:t>
            </a:r>
          </a:p>
          <a:p>
            <a:endParaRPr lang="tr-TR" sz="3200" b="1" i="1" dirty="0" smtClean="0"/>
          </a:p>
          <a:p>
            <a:r>
              <a:rPr lang="tr-TR" sz="3200" b="1" i="1" dirty="0" err="1" smtClean="0"/>
              <a:t>Hymnis</a:t>
            </a:r>
            <a:r>
              <a:rPr lang="tr-TR" sz="3200" dirty="0" smtClean="0"/>
              <a:t> </a:t>
            </a:r>
          </a:p>
          <a:p>
            <a:r>
              <a:rPr lang="tr-TR" sz="3200" b="1" i="1" dirty="0" err="1" smtClean="0"/>
              <a:t>Hypobolimaeus</a:t>
            </a:r>
            <a:r>
              <a:rPr lang="tr-TR" sz="3200" dirty="0" smtClean="0"/>
              <a:t> </a:t>
            </a:r>
            <a:r>
              <a:rPr lang="tr-TR" sz="3200" b="1" i="1" dirty="0" smtClean="0"/>
              <a:t> </a:t>
            </a:r>
            <a:r>
              <a:rPr lang="tr-TR" sz="3200" dirty="0" smtClean="0"/>
              <a:t>(</a:t>
            </a:r>
            <a:r>
              <a:rPr lang="tr-TR" sz="3200" dirty="0"/>
              <a:t>Bebek Değiştirme) </a:t>
            </a:r>
            <a:endParaRPr lang="tr-TR" sz="3200" dirty="0" smtClean="0"/>
          </a:p>
          <a:p>
            <a:r>
              <a:rPr lang="tr-TR" sz="3200" b="1" i="1" dirty="0" err="1" smtClean="0"/>
              <a:t>Imbrii</a:t>
            </a:r>
            <a:r>
              <a:rPr lang="tr-TR" sz="3200" dirty="0" smtClean="0"/>
              <a:t> </a:t>
            </a:r>
            <a:r>
              <a:rPr lang="tr-TR" sz="3200" dirty="0"/>
              <a:t>(</a:t>
            </a:r>
            <a:r>
              <a:rPr lang="tr-TR" sz="3200" dirty="0" err="1"/>
              <a:t>Imbrialılar</a:t>
            </a:r>
            <a:r>
              <a:rPr lang="tr-TR" sz="3200" dirty="0" smtClean="0"/>
              <a:t>) </a:t>
            </a:r>
          </a:p>
          <a:p>
            <a:r>
              <a:rPr lang="tr-TR" sz="3200" b="1" i="1" dirty="0" smtClean="0"/>
              <a:t>Karine</a:t>
            </a:r>
            <a:r>
              <a:rPr lang="tr-TR" sz="3200" dirty="0" smtClean="0"/>
              <a:t> </a:t>
            </a:r>
            <a:r>
              <a:rPr lang="tr-TR" sz="3200" dirty="0"/>
              <a:t>(Feryat eden kadın</a:t>
            </a:r>
            <a:r>
              <a:rPr lang="tr-TR" sz="3200" dirty="0" smtClean="0"/>
              <a:t>) </a:t>
            </a:r>
          </a:p>
          <a:p>
            <a:r>
              <a:rPr lang="tr-TR" sz="3200" b="1" i="1" dirty="0" err="1" smtClean="0"/>
              <a:t>Nauclerus</a:t>
            </a:r>
            <a:r>
              <a:rPr lang="tr-TR" sz="3200" dirty="0" smtClean="0"/>
              <a:t> </a:t>
            </a:r>
            <a:r>
              <a:rPr lang="tr-TR" sz="3200" dirty="0"/>
              <a:t>(Kaptan</a:t>
            </a:r>
            <a:r>
              <a:rPr lang="tr-TR" sz="3200" dirty="0" smtClean="0"/>
              <a:t>)</a:t>
            </a:r>
          </a:p>
          <a:p>
            <a:r>
              <a:rPr lang="tr-TR" sz="3200" b="1" i="1" dirty="0" err="1" smtClean="0"/>
              <a:t>Plocium</a:t>
            </a:r>
            <a:r>
              <a:rPr lang="tr-TR" sz="3200" dirty="0" smtClean="0"/>
              <a:t> </a:t>
            </a:r>
            <a:r>
              <a:rPr lang="tr-TR" sz="3200" dirty="0"/>
              <a:t>(Gerdanlık</a:t>
            </a:r>
            <a:r>
              <a:rPr lang="tr-TR" sz="3200" dirty="0" smtClean="0"/>
              <a:t>) </a:t>
            </a:r>
          </a:p>
          <a:p>
            <a:r>
              <a:rPr lang="tr-TR" sz="3200" b="1" i="1" dirty="0" err="1" smtClean="0"/>
              <a:t>Polumenoe</a:t>
            </a:r>
            <a:r>
              <a:rPr lang="tr-TR" sz="3200" dirty="0" smtClean="0"/>
              <a:t> </a:t>
            </a:r>
            <a:r>
              <a:rPr lang="tr-TR" sz="3200" dirty="0"/>
              <a:t>(Satılık adamlar</a:t>
            </a:r>
            <a:r>
              <a:rPr lang="tr-TR" sz="3200" dirty="0" smtClean="0"/>
              <a:t>) </a:t>
            </a:r>
          </a:p>
          <a:p>
            <a:pPr marL="0" indent="0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981629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05715" cy="4195481"/>
          </a:xfrm>
        </p:spPr>
        <p:txBody>
          <a:bodyPr>
            <a:normAutofit fontScale="92500"/>
          </a:bodyPr>
          <a:lstStyle/>
          <a:p>
            <a:r>
              <a:rPr lang="tr-TR" sz="3200" dirty="0" smtClean="0"/>
              <a:t> </a:t>
            </a:r>
            <a:r>
              <a:rPr lang="tr-TR" sz="3200" b="1" dirty="0" smtClean="0"/>
              <a:t>Eserleri</a:t>
            </a:r>
            <a:r>
              <a:rPr lang="tr-TR" sz="3200" dirty="0" smtClean="0"/>
              <a:t>- Komedya</a:t>
            </a:r>
          </a:p>
          <a:p>
            <a:pPr lvl="0"/>
            <a:r>
              <a:rPr lang="tr-TR" sz="3200" dirty="0" err="1"/>
              <a:t>Menandros’tan</a:t>
            </a:r>
            <a:r>
              <a:rPr lang="tr-TR" sz="3200" dirty="0"/>
              <a:t> esinlendikleri: </a:t>
            </a:r>
          </a:p>
          <a:p>
            <a:endParaRPr lang="tr-TR" sz="3200" b="1" i="1" dirty="0" smtClean="0"/>
          </a:p>
          <a:p>
            <a:r>
              <a:rPr lang="tr-TR" sz="3200" b="1" i="1" dirty="0" err="1" smtClean="0"/>
              <a:t>Synaristosai</a:t>
            </a:r>
            <a:r>
              <a:rPr lang="tr-TR" sz="3200" dirty="0" smtClean="0"/>
              <a:t> </a:t>
            </a:r>
            <a:r>
              <a:rPr lang="tr-TR" sz="3200" dirty="0"/>
              <a:t>(Kadınlar Kahvaltıda</a:t>
            </a:r>
            <a:r>
              <a:rPr lang="tr-TR" sz="3200" dirty="0" smtClean="0"/>
              <a:t>) </a:t>
            </a:r>
            <a:r>
              <a:rPr lang="tr-TR" sz="3200" dirty="0"/>
              <a:t>(aynı zamanda </a:t>
            </a:r>
            <a:r>
              <a:rPr lang="tr-TR" sz="3200" dirty="0" err="1"/>
              <a:t>Plautus'un</a:t>
            </a:r>
            <a:r>
              <a:rPr lang="tr-TR" sz="3200" dirty="0"/>
              <a:t> </a:t>
            </a:r>
            <a:r>
              <a:rPr lang="tr-TR" sz="3200" i="1" dirty="0" err="1"/>
              <a:t>Cistellaria</a:t>
            </a:r>
            <a:r>
              <a:rPr lang="tr-TR" sz="3200" dirty="0"/>
              <a:t> oyununun da </a:t>
            </a:r>
            <a:r>
              <a:rPr lang="tr-TR" sz="3200" dirty="0" err="1"/>
              <a:t>orjinali</a:t>
            </a:r>
            <a:r>
              <a:rPr lang="tr-TR" sz="3200" dirty="0" smtClean="0"/>
              <a:t>) </a:t>
            </a:r>
          </a:p>
          <a:p>
            <a:r>
              <a:rPr lang="tr-TR" sz="3200" b="1" i="1" dirty="0" err="1" smtClean="0"/>
              <a:t>Synephebi</a:t>
            </a:r>
            <a:r>
              <a:rPr lang="tr-TR" sz="3200" dirty="0" smtClean="0"/>
              <a:t> </a:t>
            </a:r>
            <a:r>
              <a:rPr lang="tr-TR" sz="3200" dirty="0"/>
              <a:t>(Gençler-Oğlanlar</a:t>
            </a:r>
            <a:r>
              <a:rPr lang="tr-TR" sz="3200" dirty="0" smtClean="0"/>
              <a:t>)</a:t>
            </a:r>
          </a:p>
          <a:p>
            <a:r>
              <a:rPr lang="tr-TR" sz="3200" b="1" i="1" dirty="0" err="1" smtClean="0"/>
              <a:t>Titthe</a:t>
            </a:r>
            <a:r>
              <a:rPr lang="tr-TR" sz="3200" dirty="0" smtClean="0"/>
              <a:t> </a:t>
            </a:r>
            <a:r>
              <a:rPr lang="tr-TR" sz="3200" dirty="0"/>
              <a:t>(Hemşire)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90687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11.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05715" cy="4195481"/>
          </a:xfrm>
        </p:spPr>
        <p:txBody>
          <a:bodyPr>
            <a:normAutofit fontScale="85000" lnSpcReduction="20000"/>
          </a:bodyPr>
          <a:lstStyle/>
          <a:p>
            <a:r>
              <a:rPr lang="tr-TR" sz="3200" dirty="0" smtClean="0"/>
              <a:t> </a:t>
            </a:r>
            <a:r>
              <a:rPr lang="tr-TR" sz="3200" b="1" dirty="0" smtClean="0"/>
              <a:t>Eserleri</a:t>
            </a:r>
            <a:r>
              <a:rPr lang="tr-TR" sz="3200" dirty="0" smtClean="0"/>
              <a:t>- Komedya</a:t>
            </a:r>
          </a:p>
          <a:p>
            <a:pPr lvl="0"/>
            <a:r>
              <a:rPr lang="tr-TR" sz="3200" dirty="0"/>
              <a:t>Diğer Yunan Ozanlarından </a:t>
            </a:r>
            <a:r>
              <a:rPr lang="tr-TR" sz="3200" dirty="0" smtClean="0"/>
              <a:t>Esinlenenler: </a:t>
            </a:r>
            <a:endParaRPr lang="tr-TR" sz="3200" dirty="0"/>
          </a:p>
          <a:p>
            <a:r>
              <a:rPr lang="tr-TR" sz="3200" b="1" i="1" dirty="0" err="1" smtClean="0"/>
              <a:t>Aethrio</a:t>
            </a:r>
            <a:endParaRPr lang="tr-TR" sz="3200" dirty="0"/>
          </a:p>
          <a:p>
            <a:r>
              <a:rPr lang="tr-TR" sz="3200" b="1" i="1" dirty="0" err="1" smtClean="0"/>
              <a:t>Chrysion</a:t>
            </a:r>
            <a:endParaRPr lang="tr-TR" sz="3200" dirty="0"/>
          </a:p>
          <a:p>
            <a:r>
              <a:rPr lang="tr-TR" sz="3200" dirty="0" smtClean="0"/>
              <a:t> </a:t>
            </a:r>
            <a:r>
              <a:rPr lang="tr-TR" sz="3200" b="1" i="1" dirty="0" smtClean="0"/>
              <a:t>Davos</a:t>
            </a:r>
            <a:r>
              <a:rPr lang="tr-TR" sz="3200" dirty="0" smtClean="0"/>
              <a:t> </a:t>
            </a:r>
          </a:p>
          <a:p>
            <a:r>
              <a:rPr lang="tr-TR" sz="3200" b="1" i="1" dirty="0" err="1" smtClean="0"/>
              <a:t>Demandati</a:t>
            </a:r>
            <a:r>
              <a:rPr lang="tr-TR" sz="3200" dirty="0" smtClean="0"/>
              <a:t> </a:t>
            </a:r>
            <a:r>
              <a:rPr lang="tr-TR" sz="3200" dirty="0"/>
              <a:t>(Gözetimdeki oğlanlar), </a:t>
            </a:r>
            <a:endParaRPr lang="tr-TR" sz="3200" dirty="0" smtClean="0"/>
          </a:p>
          <a:p>
            <a:r>
              <a:rPr lang="tr-TR" sz="3200" b="1" i="1" dirty="0" err="1" smtClean="0"/>
              <a:t>Epistula</a:t>
            </a:r>
            <a:r>
              <a:rPr lang="tr-TR" sz="3200" dirty="0" smtClean="0"/>
              <a:t> </a:t>
            </a:r>
            <a:r>
              <a:rPr lang="tr-TR" sz="3200" dirty="0"/>
              <a:t>(Mektup) </a:t>
            </a:r>
            <a:r>
              <a:rPr lang="tr-TR" sz="3200" dirty="0" smtClean="0"/>
              <a:t>,</a:t>
            </a:r>
          </a:p>
          <a:p>
            <a:r>
              <a:rPr lang="tr-TR" sz="3200" b="1" i="1" dirty="0" err="1" smtClean="0"/>
              <a:t>Ex</a:t>
            </a:r>
            <a:r>
              <a:rPr lang="tr-TR" sz="3200" b="1" i="1" dirty="0" smtClean="0"/>
              <a:t> </a:t>
            </a:r>
            <a:r>
              <a:rPr lang="tr-TR" sz="3200" b="1" i="1" dirty="0" err="1"/>
              <a:t>hautou</a:t>
            </a:r>
            <a:r>
              <a:rPr lang="tr-TR" sz="3200" b="1" i="1" dirty="0"/>
              <a:t> </a:t>
            </a:r>
            <a:r>
              <a:rPr lang="tr-TR" sz="3200" b="1" i="1" dirty="0" err="1"/>
              <a:t>hestos</a:t>
            </a:r>
            <a:r>
              <a:rPr lang="tr-TR" sz="3200" dirty="0"/>
              <a:t> İki ayağının üzerindekiler, </a:t>
            </a:r>
            <a:endParaRPr lang="tr-TR" sz="3200" dirty="0" smtClean="0"/>
          </a:p>
          <a:p>
            <a:r>
              <a:rPr lang="tr-TR" sz="3200" b="1" i="1" dirty="0" err="1" smtClean="0"/>
              <a:t>Exul</a:t>
            </a:r>
            <a:r>
              <a:rPr lang="tr-TR" sz="3200" dirty="0" smtClean="0"/>
              <a:t> </a:t>
            </a:r>
            <a:r>
              <a:rPr lang="tr-TR" sz="3200" dirty="0"/>
              <a:t>(Sürgün), </a:t>
            </a:r>
          </a:p>
        </p:txBody>
      </p:sp>
    </p:spTree>
    <p:extLst>
      <p:ext uri="{BB962C8B-B14F-4D97-AF65-F5344CB8AC3E}">
        <p14:creationId xmlns:p14="http://schemas.microsoft.com/office/powerpoint/2010/main" val="4083406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665</TotalTime>
  <Words>466</Words>
  <Application>Microsoft Office PowerPoint</Application>
  <PresentationFormat>Geniş ekran</PresentationFormat>
  <Paragraphs>91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İyon</vt:lpstr>
      <vt:lpstr>Başlangıç Dönemi– 11. Hafta</vt:lpstr>
      <vt:lpstr>Başlangıç Dönemi– 11. Hafta</vt:lpstr>
      <vt:lpstr>Başlangıç Dönemi– 11. Hafta</vt:lpstr>
      <vt:lpstr>Başlangıç Dönemi– 11. Hafta</vt:lpstr>
      <vt:lpstr>Başlangıç Dönemi– 11. Hafta</vt:lpstr>
      <vt:lpstr>Başlangıç Dönemi– 11. Hafta</vt:lpstr>
      <vt:lpstr>Başlangıç Dönemi– 11. Hafta</vt:lpstr>
      <vt:lpstr>Başlangıç Dönemi– 11. Hafta</vt:lpstr>
      <vt:lpstr>Başlangıç Dönemi– 11. Hafta</vt:lpstr>
      <vt:lpstr>Başlangıç Dönemi– 11. Hafta</vt:lpstr>
      <vt:lpstr>Başlangıç Dönemi– 11. Hafta</vt:lpstr>
      <vt:lpstr>Başlangıç Dönemi– 11. Hafta</vt:lpstr>
      <vt:lpstr>Başlangıç Dönemi– 11. Hafta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Yazını: Başlangıç Dönemi 1. Hafta</dc:title>
  <dc:creator>pc</dc:creator>
  <cp:lastModifiedBy>pc</cp:lastModifiedBy>
  <cp:revision>71</cp:revision>
  <dcterms:created xsi:type="dcterms:W3CDTF">2017-11-23T15:25:46Z</dcterms:created>
  <dcterms:modified xsi:type="dcterms:W3CDTF">2017-11-24T17:20:06Z</dcterms:modified>
</cp:coreProperties>
</file>