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0" y="333375"/>
            <a:ext cx="9144000" cy="6001643"/>
          </a:xfrm>
          <a:prstGeom prst="rect">
            <a:avLst/>
          </a:prstGeom>
          <a:ln>
            <a:headEnd/>
            <a:tailEnd/>
          </a:ln>
        </p:spPr>
        <p:style>
          <a:lnRef idx="2">
            <a:schemeClr val="accent4"/>
          </a:lnRef>
          <a:fillRef idx="1">
            <a:schemeClr val="lt1"/>
          </a:fillRef>
          <a:effectRef idx="0">
            <a:schemeClr val="accent4"/>
          </a:effectRef>
          <a:fontRef idx="minor">
            <a:schemeClr val="dk1"/>
          </a:fontRef>
        </p:style>
        <p:txBody>
          <a:bodyPr>
            <a:spAutoFit/>
          </a:bodyPr>
          <a:lstStyle/>
          <a:p>
            <a:r>
              <a:rPr lang="tr-TR" sz="2400" b="1" dirty="0">
                <a:latin typeface="Times New Roman" pitchFamily="18" charset="0"/>
              </a:rPr>
              <a:t>3.</a:t>
            </a:r>
            <a:r>
              <a:rPr lang="tr-TR" sz="2400" dirty="0">
                <a:latin typeface="Times New Roman" pitchFamily="18" charset="0"/>
              </a:rPr>
              <a:t> İkinci kelime bitkinin yöresel adı olabilir.</a:t>
            </a:r>
          </a:p>
          <a:p>
            <a:endParaRPr lang="tr-TR" sz="2400" dirty="0">
              <a:latin typeface="Times New Roman" pitchFamily="18" charset="0"/>
            </a:endParaRPr>
          </a:p>
          <a:p>
            <a:r>
              <a:rPr lang="tr-TR" sz="2400" dirty="0">
                <a:latin typeface="Times New Roman" pitchFamily="18" charset="0"/>
              </a:rPr>
              <a:t>	</a:t>
            </a:r>
            <a:r>
              <a:rPr lang="tr-TR" sz="2400" i="1" dirty="0" err="1">
                <a:latin typeface="Times New Roman" pitchFamily="18" charset="0"/>
              </a:rPr>
              <a:t>Orchis</a:t>
            </a:r>
            <a:r>
              <a:rPr lang="tr-TR" sz="2400" i="1" dirty="0">
                <a:latin typeface="Times New Roman" pitchFamily="18" charset="0"/>
              </a:rPr>
              <a:t> </a:t>
            </a:r>
            <a:r>
              <a:rPr lang="tr-TR" sz="2400" i="1" dirty="0" err="1">
                <a:latin typeface="Times New Roman" pitchFamily="18" charset="0"/>
              </a:rPr>
              <a:t>anatolica</a:t>
            </a:r>
            <a:r>
              <a:rPr lang="tr-TR" sz="2400" dirty="0">
                <a:latin typeface="Times New Roman" pitchFamily="18" charset="0"/>
              </a:rPr>
              <a:t>	</a:t>
            </a:r>
            <a:r>
              <a:rPr lang="tr-TR" sz="2400" b="1" dirty="0" err="1">
                <a:solidFill>
                  <a:srgbClr val="FF0066"/>
                </a:solidFill>
                <a:latin typeface="Times New Roman" pitchFamily="18" charset="0"/>
              </a:rPr>
              <a:t>Tubera</a:t>
            </a:r>
            <a:r>
              <a:rPr lang="tr-TR" sz="2400" b="1" dirty="0">
                <a:solidFill>
                  <a:srgbClr val="FF0066"/>
                </a:solidFill>
                <a:latin typeface="Times New Roman" pitchFamily="18" charset="0"/>
              </a:rPr>
              <a:t> Salep</a:t>
            </a:r>
          </a:p>
          <a:p>
            <a:endParaRPr lang="tr-TR" sz="2400" b="1" dirty="0">
              <a:solidFill>
                <a:srgbClr val="FF0066"/>
              </a:solidFill>
              <a:latin typeface="Times New Roman" pitchFamily="18" charset="0"/>
            </a:endParaRPr>
          </a:p>
          <a:p>
            <a:r>
              <a:rPr lang="tr-TR" sz="2400" b="1" dirty="0">
                <a:latin typeface="Times New Roman" pitchFamily="18" charset="0"/>
              </a:rPr>
              <a:t>4.</a:t>
            </a:r>
            <a:r>
              <a:rPr lang="tr-TR" sz="2400" dirty="0">
                <a:latin typeface="Times New Roman" pitchFamily="18" charset="0"/>
              </a:rPr>
              <a:t> İkinci ve üçüncü </a:t>
            </a:r>
            <a:r>
              <a:rPr lang="tr-TR" sz="2400" dirty="0" err="1">
                <a:latin typeface="Times New Roman" pitchFamily="18" charset="0"/>
              </a:rPr>
              <a:t>kelimehem</a:t>
            </a:r>
            <a:r>
              <a:rPr lang="tr-TR" sz="2400" dirty="0">
                <a:latin typeface="Times New Roman" pitchFamily="18" charset="0"/>
              </a:rPr>
              <a:t> cins hem de tür adı olabilir.</a:t>
            </a:r>
          </a:p>
          <a:p>
            <a:endParaRPr lang="tr-TR" sz="2400" dirty="0">
              <a:latin typeface="Times New Roman" pitchFamily="18" charset="0"/>
            </a:endParaRPr>
          </a:p>
          <a:p>
            <a:r>
              <a:rPr lang="tr-TR" sz="2400" dirty="0">
                <a:latin typeface="Times New Roman" pitchFamily="18" charset="0"/>
              </a:rPr>
              <a:t>	</a:t>
            </a:r>
            <a:r>
              <a:rPr lang="tr-TR" sz="2400" i="1" dirty="0" err="1">
                <a:latin typeface="Times New Roman" pitchFamily="18" charset="0"/>
              </a:rPr>
              <a:t>Cinnamomum</a:t>
            </a:r>
            <a:r>
              <a:rPr lang="tr-TR" sz="2400" i="1" dirty="0">
                <a:latin typeface="Times New Roman" pitchFamily="18" charset="0"/>
              </a:rPr>
              <a:t> </a:t>
            </a:r>
            <a:r>
              <a:rPr lang="tr-TR" sz="2400" i="1" dirty="0" err="1">
                <a:latin typeface="Times New Roman" pitchFamily="18" charset="0"/>
              </a:rPr>
              <a:t>cassia</a:t>
            </a:r>
            <a:r>
              <a:rPr lang="tr-TR" sz="2400" dirty="0">
                <a:latin typeface="Times New Roman" pitchFamily="18" charset="0"/>
              </a:rPr>
              <a:t>	</a:t>
            </a:r>
            <a:r>
              <a:rPr lang="tr-TR" sz="2400" b="1" dirty="0" err="1">
                <a:solidFill>
                  <a:srgbClr val="FF0066"/>
                </a:solidFill>
                <a:latin typeface="Times New Roman" pitchFamily="18" charset="0"/>
              </a:rPr>
              <a:t>Cortex</a:t>
            </a:r>
            <a:r>
              <a:rPr lang="tr-TR" sz="2400" b="1" dirty="0">
                <a:solidFill>
                  <a:srgbClr val="FF0066"/>
                </a:solidFill>
                <a:latin typeface="Times New Roman" pitchFamily="18" charset="0"/>
              </a:rPr>
              <a:t> </a:t>
            </a:r>
            <a:r>
              <a:rPr lang="tr-TR" sz="2400" b="1" dirty="0" err="1">
                <a:solidFill>
                  <a:srgbClr val="FF0066"/>
                </a:solidFill>
                <a:latin typeface="Times New Roman" pitchFamily="18" charset="0"/>
              </a:rPr>
              <a:t>Cinnamomi</a:t>
            </a:r>
            <a:r>
              <a:rPr lang="tr-TR" sz="2400" b="1" dirty="0">
                <a:solidFill>
                  <a:srgbClr val="FF0066"/>
                </a:solidFill>
                <a:latin typeface="Times New Roman" pitchFamily="18" charset="0"/>
              </a:rPr>
              <a:t> </a:t>
            </a:r>
            <a:r>
              <a:rPr lang="tr-TR" sz="2400" b="1" dirty="0" err="1">
                <a:solidFill>
                  <a:srgbClr val="FF0066"/>
                </a:solidFill>
                <a:latin typeface="Times New Roman" pitchFamily="18" charset="0"/>
              </a:rPr>
              <a:t>cassiae</a:t>
            </a:r>
            <a:endParaRPr lang="tr-TR" sz="2400" b="1" dirty="0">
              <a:solidFill>
                <a:srgbClr val="FF0066"/>
              </a:solidFill>
              <a:latin typeface="Times New Roman" pitchFamily="18" charset="0"/>
            </a:endParaRPr>
          </a:p>
          <a:p>
            <a:endParaRPr lang="tr-TR" sz="2400" dirty="0">
              <a:latin typeface="Times New Roman" pitchFamily="18" charset="0"/>
            </a:endParaRPr>
          </a:p>
          <a:p>
            <a:r>
              <a:rPr lang="tr-TR" sz="2400" b="1" dirty="0">
                <a:latin typeface="Times New Roman" pitchFamily="18" charset="0"/>
              </a:rPr>
              <a:t>5</a:t>
            </a:r>
            <a:r>
              <a:rPr lang="tr-TR" sz="2400" b="1" dirty="0" smtClean="0">
                <a:latin typeface="Times New Roman" pitchFamily="18" charset="0"/>
              </a:rPr>
              <a:t>.</a:t>
            </a:r>
            <a:r>
              <a:rPr lang="tr-TR" sz="2400" dirty="0" smtClean="0">
                <a:latin typeface="Times New Roman" pitchFamily="18" charset="0"/>
              </a:rPr>
              <a:t> Hiç </a:t>
            </a:r>
            <a:r>
              <a:rPr lang="tr-TR" sz="2400" dirty="0">
                <a:latin typeface="Times New Roman" pitchFamily="18" charset="0"/>
              </a:rPr>
              <a:t>ilgisi olmayan isimlendirmelerde kullanılabilir.</a:t>
            </a:r>
          </a:p>
          <a:p>
            <a:endParaRPr lang="tr-TR" sz="2400" dirty="0">
              <a:latin typeface="Times New Roman" pitchFamily="18" charset="0"/>
            </a:endParaRPr>
          </a:p>
          <a:p>
            <a:r>
              <a:rPr lang="tr-TR" sz="2400" dirty="0">
                <a:latin typeface="Times New Roman" pitchFamily="18" charset="0"/>
              </a:rPr>
              <a:t>	</a:t>
            </a:r>
            <a:r>
              <a:rPr lang="tr-TR" sz="2400" i="1" dirty="0" err="1">
                <a:latin typeface="Times New Roman" pitchFamily="18" charset="0"/>
              </a:rPr>
              <a:t>Glycyrrhiza</a:t>
            </a:r>
            <a:r>
              <a:rPr lang="tr-TR" sz="2400" i="1" dirty="0">
                <a:latin typeface="Times New Roman" pitchFamily="18" charset="0"/>
              </a:rPr>
              <a:t> </a:t>
            </a:r>
            <a:r>
              <a:rPr lang="tr-TR" sz="2400" i="1" dirty="0" err="1">
                <a:latin typeface="Times New Roman" pitchFamily="18" charset="0"/>
              </a:rPr>
              <a:t>glabra</a:t>
            </a:r>
            <a:r>
              <a:rPr lang="tr-TR" sz="2400" dirty="0">
                <a:latin typeface="Times New Roman" pitchFamily="18" charset="0"/>
              </a:rPr>
              <a:t> 	</a:t>
            </a:r>
            <a:r>
              <a:rPr lang="tr-TR" sz="2400" b="1" dirty="0" err="1">
                <a:solidFill>
                  <a:srgbClr val="FF0066"/>
                </a:solidFill>
                <a:latin typeface="Times New Roman" pitchFamily="18" charset="0"/>
              </a:rPr>
              <a:t>Radix</a:t>
            </a:r>
            <a:r>
              <a:rPr lang="tr-TR" sz="2400" b="1" dirty="0">
                <a:solidFill>
                  <a:srgbClr val="FF0066"/>
                </a:solidFill>
                <a:latin typeface="Times New Roman" pitchFamily="18" charset="0"/>
              </a:rPr>
              <a:t> </a:t>
            </a:r>
            <a:r>
              <a:rPr lang="tr-TR" sz="2400" b="1" dirty="0" err="1">
                <a:solidFill>
                  <a:srgbClr val="FF0066"/>
                </a:solidFill>
                <a:latin typeface="Times New Roman" pitchFamily="18" charset="0"/>
              </a:rPr>
              <a:t>Liquiritiae</a:t>
            </a:r>
            <a:endParaRPr lang="tr-TR" sz="2400" b="1" dirty="0">
              <a:solidFill>
                <a:srgbClr val="FF0066"/>
              </a:solidFill>
              <a:latin typeface="Times New Roman" pitchFamily="18" charset="0"/>
            </a:endParaRPr>
          </a:p>
          <a:p>
            <a:endParaRPr lang="tr-TR" sz="2400" b="1" dirty="0">
              <a:solidFill>
                <a:srgbClr val="FF0066"/>
              </a:solidFill>
              <a:latin typeface="Times New Roman" pitchFamily="18" charset="0"/>
            </a:endParaRPr>
          </a:p>
          <a:p>
            <a:r>
              <a:rPr lang="tr-TR" sz="2400" b="1" dirty="0">
                <a:latin typeface="Times New Roman" pitchFamily="18" charset="0"/>
              </a:rPr>
              <a:t>6.</a:t>
            </a:r>
            <a:r>
              <a:rPr lang="tr-TR" sz="2400" dirty="0">
                <a:latin typeface="Times New Roman" pitchFamily="18" charset="0"/>
              </a:rPr>
              <a:t> Drog, bitkiden bir işlem ile elde edilmiş ise bazen tek kelime              ile de ifade edilebilir.</a:t>
            </a:r>
          </a:p>
          <a:p>
            <a:endParaRPr lang="tr-TR" sz="2400" dirty="0">
              <a:latin typeface="Times New Roman" pitchFamily="18" charset="0"/>
            </a:endParaRPr>
          </a:p>
          <a:p>
            <a:r>
              <a:rPr lang="tr-TR" sz="2400" dirty="0">
                <a:latin typeface="Times New Roman" pitchFamily="18" charset="0"/>
              </a:rPr>
              <a:t>	</a:t>
            </a:r>
            <a:r>
              <a:rPr lang="tr-TR" sz="2400" i="1" dirty="0" err="1">
                <a:latin typeface="Times New Roman" pitchFamily="18" charset="0"/>
              </a:rPr>
              <a:t>Papaver</a:t>
            </a:r>
            <a:r>
              <a:rPr lang="tr-TR" sz="2400" i="1" dirty="0">
                <a:latin typeface="Times New Roman" pitchFamily="18" charset="0"/>
              </a:rPr>
              <a:t> </a:t>
            </a:r>
            <a:r>
              <a:rPr lang="tr-TR" sz="2400" i="1" dirty="0" err="1">
                <a:latin typeface="Times New Roman" pitchFamily="18" charset="0"/>
              </a:rPr>
              <a:t>somniferum</a:t>
            </a:r>
            <a:r>
              <a:rPr lang="tr-TR" sz="2400" dirty="0">
                <a:latin typeface="Times New Roman" pitchFamily="18" charset="0"/>
              </a:rPr>
              <a:t>	</a:t>
            </a:r>
            <a:r>
              <a:rPr lang="tr-TR" sz="2400" b="1" dirty="0" err="1">
                <a:solidFill>
                  <a:srgbClr val="FF0066"/>
                </a:solidFill>
                <a:latin typeface="Times New Roman" pitchFamily="18" charset="0"/>
              </a:rPr>
              <a:t>Opium</a:t>
            </a:r>
            <a:r>
              <a:rPr lang="tr-TR" sz="2400" b="1" dirty="0">
                <a:solidFill>
                  <a:srgbClr val="FF0066"/>
                </a:solidFill>
                <a:latin typeface="Times New Roman" pitchFamily="18" charset="0"/>
              </a:rPr>
              <a:t> ( = </a:t>
            </a:r>
            <a:r>
              <a:rPr lang="tr-TR" sz="2400" b="1" dirty="0" err="1">
                <a:solidFill>
                  <a:srgbClr val="FF0066"/>
                </a:solidFill>
                <a:latin typeface="Times New Roman" pitchFamily="18" charset="0"/>
              </a:rPr>
              <a:t>Succus</a:t>
            </a:r>
            <a:r>
              <a:rPr lang="tr-TR" sz="2400" b="1" dirty="0">
                <a:solidFill>
                  <a:srgbClr val="FF0066"/>
                </a:solidFill>
                <a:latin typeface="Times New Roman" pitchFamily="18" charset="0"/>
              </a:rPr>
              <a:t> </a:t>
            </a:r>
            <a:r>
              <a:rPr lang="tr-TR" sz="2400" b="1" dirty="0" err="1">
                <a:solidFill>
                  <a:srgbClr val="FF0066"/>
                </a:solidFill>
                <a:latin typeface="Times New Roman" pitchFamily="18" charset="0"/>
              </a:rPr>
              <a:t>Papaveris</a:t>
            </a:r>
            <a:r>
              <a:rPr lang="tr-TR" sz="2400" b="1" dirty="0">
                <a:solidFill>
                  <a:srgbClr val="FF0066"/>
                </a:solidFill>
                <a:latin typeface="Times New Roman" pitchFamily="18" charset="0"/>
              </a:rPr>
              <a:t>)</a:t>
            </a:r>
            <a:endParaRPr lang="en-US" sz="2400" b="1" dirty="0">
              <a:solidFill>
                <a:srgbClr val="FF0066"/>
              </a:solidFill>
              <a:latin typeface="Times New Roman" pitchFamily="18" charset="0"/>
            </a:endParaRPr>
          </a:p>
        </p:txBody>
      </p:sp>
      <p:sp>
        <p:nvSpPr>
          <p:cNvPr id="4" name="3 5-Nokta Yıldız"/>
          <p:cNvSpPr/>
          <p:nvPr/>
        </p:nvSpPr>
        <p:spPr>
          <a:xfrm>
            <a:off x="8027988" y="5661025"/>
            <a:ext cx="914400" cy="9858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4105757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71480"/>
            <a:ext cx="8258204" cy="5554683"/>
          </a:xfrm>
        </p:spPr>
        <p:style>
          <a:lnRef idx="2">
            <a:schemeClr val="accent4"/>
          </a:lnRef>
          <a:fillRef idx="1">
            <a:schemeClr val="lt1"/>
          </a:fillRef>
          <a:effectRef idx="0">
            <a:schemeClr val="accent4"/>
          </a:effectRef>
          <a:fontRef idx="minor">
            <a:schemeClr val="dk1"/>
          </a:fontRef>
        </p:style>
        <p:txBody>
          <a:bodyPr>
            <a:normAutofit/>
          </a:bodyPr>
          <a:lstStyle/>
          <a:p>
            <a:pPr algn="just"/>
            <a:r>
              <a:rPr lang="tr-TR" sz="2800" dirty="0" smtClean="0">
                <a:latin typeface="Times New Roman" pitchFamily="18" charset="0"/>
                <a:cs typeface="Times New Roman" pitchFamily="18" charset="0"/>
              </a:rPr>
              <a:t>Ancak Avrupa </a:t>
            </a:r>
            <a:r>
              <a:rPr lang="tr-TR" sz="2800" dirty="0" err="1" smtClean="0">
                <a:latin typeface="Times New Roman" pitchFamily="18" charset="0"/>
                <a:cs typeface="Times New Roman" pitchFamily="18" charset="0"/>
              </a:rPr>
              <a:t>Farmakopesi’nde</a:t>
            </a:r>
            <a:r>
              <a:rPr lang="tr-TR" sz="2800" dirty="0" smtClean="0">
                <a:latin typeface="Times New Roman" pitchFamily="18" charset="0"/>
                <a:cs typeface="Times New Roman" pitchFamily="18" charset="0"/>
              </a:rPr>
              <a:t> ve son çıkan kitaplarda drog isimlendirmesi bu klasik yöntemden biraz farklı olmuştur. Avrupa </a:t>
            </a:r>
            <a:r>
              <a:rPr lang="tr-TR" sz="2800" dirty="0" err="1" smtClean="0">
                <a:latin typeface="Times New Roman" pitchFamily="18" charset="0"/>
                <a:cs typeface="Times New Roman" pitchFamily="18" charset="0"/>
              </a:rPr>
              <a:t>Farmakopesi’ne</a:t>
            </a:r>
            <a:r>
              <a:rPr lang="tr-TR" sz="2800" dirty="0" smtClean="0">
                <a:latin typeface="Times New Roman" pitchFamily="18" charset="0"/>
                <a:cs typeface="Times New Roman" pitchFamily="18" charset="0"/>
              </a:rPr>
              <a:t> göre önce bitki ismi (ya da bitkiyi tanıtıcı isim) sonra bitki kısmı yazılmaktadır. Bitki kısmını belirten ikinci isim küçük harfle başlamaktadır.</a:t>
            </a:r>
          </a:p>
          <a:p>
            <a:pPr algn="just">
              <a:buNone/>
            </a:pPr>
            <a:endParaRPr lang="tr-TR" sz="2800" dirty="0" smtClean="0">
              <a:latin typeface="Times New Roman" pitchFamily="18" charset="0"/>
              <a:cs typeface="Times New Roman" pitchFamily="18" charset="0"/>
            </a:endParaRPr>
          </a:p>
          <a:p>
            <a:r>
              <a:rPr lang="tr-TR" b="1" dirty="0" err="1" smtClean="0">
                <a:solidFill>
                  <a:schemeClr val="accent2">
                    <a:lumMod val="75000"/>
                  </a:schemeClr>
                </a:solidFill>
              </a:rPr>
              <a:t>Tiliae</a:t>
            </a:r>
            <a:r>
              <a:rPr lang="tr-TR" b="1" dirty="0" smtClean="0">
                <a:solidFill>
                  <a:schemeClr val="accent2">
                    <a:lumMod val="75000"/>
                  </a:schemeClr>
                </a:solidFill>
              </a:rPr>
              <a:t> </a:t>
            </a:r>
            <a:r>
              <a:rPr lang="tr-TR" b="1" dirty="0" err="1" smtClean="0">
                <a:solidFill>
                  <a:schemeClr val="accent2">
                    <a:lumMod val="75000"/>
                  </a:schemeClr>
                </a:solidFill>
              </a:rPr>
              <a:t>flos</a:t>
            </a:r>
            <a:r>
              <a:rPr lang="tr-TR" b="1" dirty="0" smtClean="0"/>
              <a:t>	</a:t>
            </a:r>
            <a:r>
              <a:rPr lang="tr-TR" dirty="0" smtClean="0"/>
              <a:t>		Ihlamur çiçekleri</a:t>
            </a:r>
            <a:endParaRPr lang="tr-TR" b="1" dirty="0" smtClean="0"/>
          </a:p>
          <a:p>
            <a:pPr>
              <a:buNone/>
            </a:pPr>
            <a:r>
              <a:rPr lang="tr-TR" dirty="0" smtClean="0"/>
              <a:t> </a:t>
            </a:r>
          </a:p>
          <a:p>
            <a:r>
              <a:rPr lang="en-US" b="1" dirty="0" err="1" smtClean="0">
                <a:solidFill>
                  <a:schemeClr val="accent2">
                    <a:lumMod val="75000"/>
                  </a:schemeClr>
                </a:solidFill>
              </a:rPr>
              <a:t>Coriandri</a:t>
            </a:r>
            <a:r>
              <a:rPr lang="en-US" b="1" dirty="0" smtClean="0">
                <a:solidFill>
                  <a:schemeClr val="accent2">
                    <a:lumMod val="75000"/>
                  </a:schemeClr>
                </a:solidFill>
              </a:rPr>
              <a:t> </a:t>
            </a:r>
            <a:r>
              <a:rPr lang="en-US" b="1" dirty="0" err="1" smtClean="0">
                <a:solidFill>
                  <a:schemeClr val="accent2">
                    <a:lumMod val="75000"/>
                  </a:schemeClr>
                </a:solidFill>
              </a:rPr>
              <a:t>fructus</a:t>
            </a:r>
            <a:r>
              <a:rPr lang="en-US" b="1" dirty="0" smtClean="0"/>
              <a:t>		</a:t>
            </a:r>
            <a:r>
              <a:rPr lang="en-US" dirty="0" err="1" smtClean="0"/>
              <a:t>Kişniş</a:t>
            </a:r>
            <a:r>
              <a:rPr lang="en-US" dirty="0" smtClean="0"/>
              <a:t> </a:t>
            </a:r>
            <a:r>
              <a:rPr lang="en-US" dirty="0" err="1" smtClean="0"/>
              <a:t>meyvaları</a:t>
            </a:r>
            <a:endParaRPr lang="tr-TR" dirty="0"/>
          </a:p>
        </p:txBody>
      </p:sp>
    </p:spTree>
    <p:extLst>
      <p:ext uri="{BB962C8B-B14F-4D97-AF65-F5344CB8AC3E}">
        <p14:creationId xmlns:p14="http://schemas.microsoft.com/office/powerpoint/2010/main" val="637583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64096" y="360040"/>
            <a:ext cx="7236296" cy="764704"/>
          </a:xfrm>
          <a:gradFill>
            <a:gsLst>
              <a:gs pos="21000">
                <a:schemeClr val="accent6">
                  <a:lumMod val="40000"/>
                  <a:lumOff val="60000"/>
                  <a:alpha val="0"/>
                </a:schemeClr>
              </a:gs>
              <a:gs pos="53000">
                <a:srgbClr val="D4DEFF"/>
              </a:gs>
              <a:gs pos="83000">
                <a:srgbClr val="D4DEFF"/>
              </a:gs>
              <a:gs pos="100000">
                <a:srgbClr val="96AB94"/>
              </a:gs>
            </a:gsLst>
            <a:lin ang="13500000" scaled="1"/>
          </a:gradFill>
          <a:ln w="19050">
            <a:solidFill>
              <a:schemeClr val="accent6">
                <a:lumMod val="75000"/>
              </a:schemeClr>
            </a:solidFill>
          </a:ln>
        </p:spPr>
        <p:txBody>
          <a:bodyPr rtlCol="0">
            <a:normAutofit fontScale="90000"/>
          </a:bodyPr>
          <a:lstStyle/>
          <a:p>
            <a:pPr fontAlgn="auto">
              <a:spcAft>
                <a:spcPts val="0"/>
              </a:spcAft>
              <a:defRPr/>
            </a:pPr>
            <a:r>
              <a:rPr lang="tr-TR" b="1" dirty="0" smtClean="0"/>
              <a:t/>
            </a:r>
            <a:br>
              <a:rPr lang="tr-TR" b="1" dirty="0" smtClean="0"/>
            </a:br>
            <a:r>
              <a:rPr lang="tr-TR" b="1" dirty="0" smtClean="0">
                <a:solidFill>
                  <a:schemeClr val="accent2">
                    <a:lumMod val="75000"/>
                  </a:schemeClr>
                </a:solidFill>
                <a:latin typeface="Comic Sans MS" pitchFamily="66" charset="0"/>
              </a:rPr>
              <a:t>Tıbbi bitki kaynakları</a:t>
            </a:r>
            <a:r>
              <a:rPr lang="tr-TR" dirty="0" smtClean="0"/>
              <a:t/>
            </a:r>
            <a:br>
              <a:rPr lang="tr-TR" dirty="0" smtClean="0"/>
            </a:br>
            <a:endParaRPr lang="tr-TR" dirty="0"/>
          </a:p>
        </p:txBody>
      </p:sp>
      <p:sp>
        <p:nvSpPr>
          <p:cNvPr id="3" name="2 İçerik Yer Tutucusu"/>
          <p:cNvSpPr>
            <a:spLocks noGrp="1"/>
          </p:cNvSpPr>
          <p:nvPr>
            <p:ph idx="1"/>
          </p:nvPr>
        </p:nvSpPr>
        <p:spPr>
          <a:xfrm>
            <a:off x="144016" y="1412776"/>
            <a:ext cx="8892480" cy="5040560"/>
          </a:xfrm>
          <a:gradFill>
            <a:gsLst>
              <a:gs pos="21000">
                <a:schemeClr val="accent6">
                  <a:lumMod val="40000"/>
                  <a:lumOff val="60000"/>
                  <a:alpha val="0"/>
                </a:schemeClr>
              </a:gs>
              <a:gs pos="53000">
                <a:srgbClr val="D4DEFF"/>
              </a:gs>
              <a:gs pos="83000">
                <a:srgbClr val="D4DEFF"/>
              </a:gs>
              <a:gs pos="100000">
                <a:srgbClr val="96AB94"/>
              </a:gs>
            </a:gsLst>
            <a:lin ang="13500000" scaled="1"/>
          </a:gradFill>
          <a:ln w="19050">
            <a:solidFill>
              <a:schemeClr val="accent6">
                <a:lumMod val="75000"/>
              </a:schemeClr>
            </a:solidFill>
          </a:ln>
        </p:spPr>
        <p:txBody>
          <a:bodyPr rtlCol="0">
            <a:normAutofit fontScale="85000" lnSpcReduction="20000"/>
          </a:bodyPr>
          <a:lstStyle/>
          <a:p>
            <a:pPr algn="just" fontAlgn="auto">
              <a:spcAft>
                <a:spcPts val="0"/>
              </a:spcAft>
              <a:buFont typeface="Arial" pitchFamily="34" charset="0"/>
              <a:buNone/>
              <a:defRPr/>
            </a:pPr>
            <a:r>
              <a:rPr lang="tr-TR" dirty="0" smtClean="0">
                <a:latin typeface="Times New Roman" pitchFamily="18" charset="0"/>
                <a:cs typeface="Times New Roman" pitchFamily="18" charset="0"/>
              </a:rPr>
              <a:t>Dünyada ve ülkemizde tıbbi bitkilerin elde edilmesinde iki kaynak söz konusudur: Doğadan toplanan bitkiler ve Kültürü yapılan bitkiler.</a:t>
            </a:r>
          </a:p>
          <a:p>
            <a:pPr algn="just" fontAlgn="auto">
              <a:spcAft>
                <a:spcPts val="0"/>
              </a:spcAft>
              <a:buFont typeface="Arial" pitchFamily="34" charset="0"/>
              <a:buNone/>
              <a:defRPr/>
            </a:pPr>
            <a:r>
              <a:rPr lang="tr-TR" b="1" dirty="0" smtClean="0">
                <a:solidFill>
                  <a:srgbClr val="AC1E73"/>
                </a:solidFill>
                <a:latin typeface="Informal Roman" pitchFamily="66" charset="0"/>
                <a:cs typeface="Times New Roman" pitchFamily="18" charset="0"/>
              </a:rPr>
              <a:t>1-Doğadan toplanan bitkiler</a:t>
            </a:r>
          </a:p>
          <a:p>
            <a:pPr algn="just" fontAlgn="auto">
              <a:spcAft>
                <a:spcPts val="0"/>
              </a:spcAft>
              <a:buFont typeface="Arial" pitchFamily="34" charset="0"/>
              <a:buNone/>
              <a:defRPr/>
            </a:pPr>
            <a:r>
              <a:rPr lang="tr-TR" dirty="0" smtClean="0">
                <a:latin typeface="Times New Roman" pitchFamily="18" charset="0"/>
                <a:cs typeface="Times New Roman" pitchFamily="18" charset="0"/>
              </a:rPr>
              <a:t>Tıbbi bitkilerin tüketimi ve ticaretinde yabani olarak toplanan bitkilerin ağırlığı çok fazladır. Toplama şekilleri ile doğal alanlardaki bitkilerin neslinin devamlılığı arasında yakın bir ilişki vardır. Özellikle toprak altı organları toplanan bitkiler daha fazla tehdit altındadır (örn. Salep). Ayrıca çiçek ve meyve hasadı da büyük önem taşır. Ülkemiz, çoğu ülkede olduğu gibi doğadan kontrollü bitki toplama ölçütlerine ya hiç sahip değildir ya da çok azına sahiptir. Bununla birlikte iç tüketimde kullanılan bitkilerin hangi oranlarda doğadan toplandığını bilmek çok zordur. </a:t>
            </a:r>
          </a:p>
          <a:p>
            <a:pPr fontAlgn="auto">
              <a:spcAft>
                <a:spcPts val="0"/>
              </a:spcAft>
              <a:buFont typeface="Arial" pitchFamily="34" charset="0"/>
              <a:buChar char="•"/>
              <a:defRPr/>
            </a:pPr>
            <a:endParaRPr lang="tr-TR" dirty="0"/>
          </a:p>
        </p:txBody>
      </p:sp>
    </p:spTree>
    <p:extLst>
      <p:ext uri="{BB962C8B-B14F-4D97-AF65-F5344CB8AC3E}">
        <p14:creationId xmlns:p14="http://schemas.microsoft.com/office/powerpoint/2010/main" val="41584252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14282" y="214290"/>
            <a:ext cx="8715436" cy="500066"/>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tr-TR" sz="2800" b="1" dirty="0">
                <a:solidFill>
                  <a:schemeClr val="accent2"/>
                </a:solidFill>
                <a:latin typeface="Times New Roman" pitchFamily="18" charset="0"/>
              </a:rPr>
              <a:t>Tıbbi ve koku bitkilerin üretiminde temel iki kaynak </a:t>
            </a:r>
            <a:r>
              <a:rPr lang="tr-TR" sz="2800" b="1" dirty="0" smtClean="0">
                <a:solidFill>
                  <a:schemeClr val="accent2"/>
                </a:solidFill>
                <a:latin typeface="Times New Roman" pitchFamily="18" charset="0"/>
              </a:rPr>
              <a:t>vardır</a:t>
            </a:r>
            <a:endParaRPr lang="tr-TR" sz="2800" b="1" dirty="0">
              <a:solidFill>
                <a:schemeClr val="accent2"/>
              </a:solidFill>
              <a:latin typeface="Times New Roman" pitchFamily="18" charset="0"/>
            </a:endParaRPr>
          </a:p>
        </p:txBody>
      </p:sp>
      <p:sp>
        <p:nvSpPr>
          <p:cNvPr id="23555" name="Rectangle 3"/>
          <p:cNvSpPr>
            <a:spLocks noGrp="1" noChangeArrowheads="1"/>
          </p:cNvSpPr>
          <p:nvPr>
            <p:ph type="body" idx="1"/>
          </p:nvPr>
        </p:nvSpPr>
        <p:spPr>
          <a:xfrm>
            <a:off x="214282" y="1000109"/>
            <a:ext cx="8715436" cy="5643601"/>
          </a:xfrm>
        </p:spPr>
        <p:style>
          <a:lnRef idx="2">
            <a:schemeClr val="accent4"/>
          </a:lnRef>
          <a:fillRef idx="1">
            <a:schemeClr val="lt1"/>
          </a:fillRef>
          <a:effectRef idx="0">
            <a:schemeClr val="accent4"/>
          </a:effectRef>
          <a:fontRef idx="minor">
            <a:schemeClr val="dk1"/>
          </a:fontRef>
        </p:style>
        <p:txBody>
          <a:bodyPr>
            <a:normAutofit lnSpcReduction="10000"/>
          </a:bodyPr>
          <a:lstStyle/>
          <a:p>
            <a:pPr>
              <a:lnSpc>
                <a:spcPct val="90000"/>
              </a:lnSpc>
              <a:buFontTx/>
              <a:buNone/>
            </a:pPr>
            <a:r>
              <a:rPr lang="tr-TR" sz="2400" b="1" dirty="0">
                <a:solidFill>
                  <a:srgbClr val="9933FF"/>
                </a:solidFill>
                <a:latin typeface="Times New Roman" pitchFamily="18" charset="0"/>
              </a:rPr>
              <a:t>1- Doğadan toplanan bitkiler</a:t>
            </a:r>
          </a:p>
          <a:p>
            <a:pPr>
              <a:lnSpc>
                <a:spcPct val="90000"/>
              </a:lnSpc>
              <a:buFontTx/>
              <a:buNone/>
            </a:pPr>
            <a:r>
              <a:rPr lang="tr-TR" sz="2400" b="1" dirty="0">
                <a:latin typeface="Times New Roman" pitchFamily="18" charset="0"/>
              </a:rPr>
              <a:t>	Türkiye’de doğadan toplanarak yurtiçi ve yurtdışına satılan 347 bitki türü vardır. Bu bitkiler arasında yer alan tıbbi bitkiler: </a:t>
            </a:r>
          </a:p>
          <a:p>
            <a:pPr>
              <a:lnSpc>
                <a:spcPct val="90000"/>
              </a:lnSpc>
              <a:buFontTx/>
              <a:buNone/>
            </a:pPr>
            <a:endParaRPr lang="tr-TR" sz="2400" b="1" dirty="0">
              <a:latin typeface="Times New Roman" pitchFamily="18" charset="0"/>
            </a:endParaRPr>
          </a:p>
          <a:p>
            <a:pPr algn="ctr">
              <a:lnSpc>
                <a:spcPct val="90000"/>
              </a:lnSpc>
              <a:buFontTx/>
              <a:buNone/>
            </a:pPr>
            <a:r>
              <a:rPr lang="tr-TR" sz="2400" b="1" i="1" dirty="0" err="1">
                <a:solidFill>
                  <a:schemeClr val="hlink"/>
                </a:solidFill>
                <a:latin typeface="Times New Roman" pitchFamily="18" charset="0"/>
              </a:rPr>
              <a:t>Rosmarinus</a:t>
            </a:r>
            <a:r>
              <a:rPr lang="tr-TR" sz="2400" b="1" i="1" dirty="0">
                <a:solidFill>
                  <a:schemeClr val="hlink"/>
                </a:solidFill>
                <a:latin typeface="Times New Roman" pitchFamily="18" charset="0"/>
              </a:rPr>
              <a:t> </a:t>
            </a:r>
            <a:r>
              <a:rPr lang="tr-TR" sz="2400" b="1" i="1" dirty="0" err="1">
                <a:solidFill>
                  <a:schemeClr val="hlink"/>
                </a:solidFill>
                <a:latin typeface="Times New Roman" pitchFamily="18" charset="0"/>
              </a:rPr>
              <a:t>officinalis</a:t>
            </a:r>
            <a:r>
              <a:rPr lang="tr-TR" sz="2400" b="1" dirty="0">
                <a:latin typeface="Times New Roman" pitchFamily="18" charset="0"/>
              </a:rPr>
              <a:t> (biberiye), </a:t>
            </a:r>
          </a:p>
          <a:p>
            <a:pPr algn="ctr">
              <a:lnSpc>
                <a:spcPct val="90000"/>
              </a:lnSpc>
              <a:buFontTx/>
              <a:buNone/>
            </a:pPr>
            <a:r>
              <a:rPr lang="tr-TR" sz="2400" b="1" i="1" dirty="0" err="1">
                <a:solidFill>
                  <a:schemeClr val="hlink"/>
                </a:solidFill>
                <a:latin typeface="Times New Roman" pitchFamily="18" charset="0"/>
              </a:rPr>
              <a:t>Origanum</a:t>
            </a:r>
            <a:r>
              <a:rPr lang="tr-TR" sz="2400" b="1" dirty="0">
                <a:solidFill>
                  <a:schemeClr val="hlink"/>
                </a:solidFill>
                <a:latin typeface="Times New Roman" pitchFamily="18" charset="0"/>
              </a:rPr>
              <a:t> </a:t>
            </a:r>
            <a:r>
              <a:rPr lang="tr-TR" sz="2400" b="1" dirty="0" err="1">
                <a:solidFill>
                  <a:schemeClr val="hlink"/>
                </a:solidFill>
                <a:latin typeface="Times New Roman" pitchFamily="18" charset="0"/>
              </a:rPr>
              <a:t>sp</a:t>
            </a:r>
            <a:r>
              <a:rPr lang="tr-TR" sz="2400" b="1" dirty="0">
                <a:solidFill>
                  <a:schemeClr val="hlink"/>
                </a:solidFill>
                <a:latin typeface="Times New Roman" pitchFamily="18" charset="0"/>
              </a:rPr>
              <a:t>.</a:t>
            </a:r>
            <a:r>
              <a:rPr lang="tr-TR" sz="2400" b="1" dirty="0">
                <a:latin typeface="Times New Roman" pitchFamily="18" charset="0"/>
              </a:rPr>
              <a:t> (mercanköşk), </a:t>
            </a:r>
          </a:p>
          <a:p>
            <a:pPr algn="ctr">
              <a:lnSpc>
                <a:spcPct val="90000"/>
              </a:lnSpc>
              <a:buFontTx/>
              <a:buNone/>
            </a:pPr>
            <a:r>
              <a:rPr lang="tr-TR" sz="2400" b="1" i="1" dirty="0" err="1">
                <a:solidFill>
                  <a:schemeClr val="hlink"/>
                </a:solidFill>
                <a:latin typeface="Times New Roman" pitchFamily="18" charset="0"/>
              </a:rPr>
              <a:t>Saturea</a:t>
            </a:r>
            <a:r>
              <a:rPr lang="tr-TR" sz="2400" b="1" dirty="0">
                <a:solidFill>
                  <a:schemeClr val="hlink"/>
                </a:solidFill>
                <a:latin typeface="Times New Roman" pitchFamily="18" charset="0"/>
              </a:rPr>
              <a:t> </a:t>
            </a:r>
            <a:r>
              <a:rPr lang="tr-TR" sz="2400" b="1" dirty="0" err="1">
                <a:solidFill>
                  <a:schemeClr val="hlink"/>
                </a:solidFill>
                <a:latin typeface="Times New Roman" pitchFamily="18" charset="0"/>
              </a:rPr>
              <a:t>sp</a:t>
            </a:r>
            <a:r>
              <a:rPr lang="tr-TR" sz="2400" b="1" dirty="0">
                <a:solidFill>
                  <a:schemeClr val="hlink"/>
                </a:solidFill>
                <a:latin typeface="Times New Roman" pitchFamily="18" charset="0"/>
              </a:rPr>
              <a:t>.</a:t>
            </a:r>
            <a:r>
              <a:rPr lang="tr-TR" sz="2400" b="1" dirty="0">
                <a:latin typeface="Times New Roman" pitchFamily="18" charset="0"/>
              </a:rPr>
              <a:t> (kekik), </a:t>
            </a:r>
          </a:p>
          <a:p>
            <a:pPr algn="ctr">
              <a:lnSpc>
                <a:spcPct val="90000"/>
              </a:lnSpc>
              <a:buFontTx/>
              <a:buNone/>
            </a:pPr>
            <a:r>
              <a:rPr lang="tr-TR" sz="2400" b="1" i="1" dirty="0" err="1">
                <a:solidFill>
                  <a:schemeClr val="hlink"/>
                </a:solidFill>
                <a:latin typeface="Times New Roman" pitchFamily="18" charset="0"/>
              </a:rPr>
              <a:t>Capparis</a:t>
            </a:r>
            <a:r>
              <a:rPr lang="tr-TR" sz="2400" b="1" dirty="0">
                <a:solidFill>
                  <a:schemeClr val="hlink"/>
                </a:solidFill>
                <a:latin typeface="Times New Roman" pitchFamily="18" charset="0"/>
              </a:rPr>
              <a:t> </a:t>
            </a:r>
            <a:r>
              <a:rPr lang="tr-TR" sz="2400" b="1" dirty="0" err="1">
                <a:solidFill>
                  <a:schemeClr val="hlink"/>
                </a:solidFill>
                <a:latin typeface="Times New Roman" pitchFamily="18" charset="0"/>
              </a:rPr>
              <a:t>sp</a:t>
            </a:r>
            <a:r>
              <a:rPr lang="tr-TR" sz="2400" b="1" dirty="0">
                <a:solidFill>
                  <a:schemeClr val="hlink"/>
                </a:solidFill>
                <a:latin typeface="Times New Roman" pitchFamily="18" charset="0"/>
              </a:rPr>
              <a:t>.</a:t>
            </a:r>
            <a:r>
              <a:rPr lang="tr-TR" sz="2400" b="1" dirty="0">
                <a:latin typeface="Times New Roman" pitchFamily="18" charset="0"/>
              </a:rPr>
              <a:t> (kapari), </a:t>
            </a:r>
          </a:p>
          <a:p>
            <a:pPr algn="ctr">
              <a:lnSpc>
                <a:spcPct val="90000"/>
              </a:lnSpc>
              <a:buFontTx/>
              <a:buNone/>
            </a:pPr>
            <a:r>
              <a:rPr lang="tr-TR" sz="2400" b="1" i="1" dirty="0" err="1">
                <a:solidFill>
                  <a:schemeClr val="hlink"/>
                </a:solidFill>
                <a:latin typeface="Times New Roman" pitchFamily="18" charset="0"/>
              </a:rPr>
              <a:t>Glycyrrhiza</a:t>
            </a:r>
            <a:r>
              <a:rPr lang="tr-TR" sz="2400" b="1" i="1" dirty="0">
                <a:solidFill>
                  <a:schemeClr val="hlink"/>
                </a:solidFill>
                <a:latin typeface="Times New Roman" pitchFamily="18" charset="0"/>
              </a:rPr>
              <a:t> </a:t>
            </a:r>
            <a:r>
              <a:rPr lang="tr-TR" sz="2400" b="1" i="1" dirty="0" err="1">
                <a:solidFill>
                  <a:schemeClr val="hlink"/>
                </a:solidFill>
                <a:latin typeface="Times New Roman" pitchFamily="18" charset="0"/>
              </a:rPr>
              <a:t>glabra</a:t>
            </a:r>
            <a:r>
              <a:rPr lang="tr-TR" sz="2400" b="1" dirty="0">
                <a:latin typeface="Times New Roman" pitchFamily="18" charset="0"/>
              </a:rPr>
              <a:t> (meyan), </a:t>
            </a:r>
          </a:p>
          <a:p>
            <a:pPr algn="ctr">
              <a:lnSpc>
                <a:spcPct val="90000"/>
              </a:lnSpc>
              <a:buFontTx/>
              <a:buNone/>
            </a:pPr>
            <a:r>
              <a:rPr lang="tr-TR" sz="2400" b="1" i="1" dirty="0" err="1">
                <a:solidFill>
                  <a:schemeClr val="hlink"/>
                </a:solidFill>
                <a:latin typeface="Times New Roman" pitchFamily="18" charset="0"/>
              </a:rPr>
              <a:t>Gypsophylla</a:t>
            </a:r>
            <a:r>
              <a:rPr lang="tr-TR" sz="2400" b="1" dirty="0">
                <a:solidFill>
                  <a:schemeClr val="hlink"/>
                </a:solidFill>
                <a:latin typeface="Times New Roman" pitchFamily="18" charset="0"/>
              </a:rPr>
              <a:t> </a:t>
            </a:r>
            <a:r>
              <a:rPr lang="tr-TR" sz="2400" b="1" dirty="0" err="1">
                <a:solidFill>
                  <a:schemeClr val="hlink"/>
                </a:solidFill>
                <a:latin typeface="Times New Roman" pitchFamily="18" charset="0"/>
              </a:rPr>
              <a:t>sp</a:t>
            </a:r>
            <a:r>
              <a:rPr lang="tr-TR" sz="2400" b="1" dirty="0">
                <a:solidFill>
                  <a:schemeClr val="hlink"/>
                </a:solidFill>
                <a:latin typeface="Times New Roman" pitchFamily="18" charset="0"/>
              </a:rPr>
              <a:t>.</a:t>
            </a:r>
            <a:r>
              <a:rPr lang="tr-TR" sz="2400" b="1" dirty="0">
                <a:latin typeface="Times New Roman" pitchFamily="18" charset="0"/>
              </a:rPr>
              <a:t> (çöven), </a:t>
            </a:r>
          </a:p>
          <a:p>
            <a:pPr algn="ctr">
              <a:lnSpc>
                <a:spcPct val="90000"/>
              </a:lnSpc>
              <a:buFontTx/>
              <a:buNone/>
            </a:pPr>
            <a:r>
              <a:rPr lang="tr-TR" sz="2400" b="1" i="1" dirty="0" err="1">
                <a:solidFill>
                  <a:schemeClr val="hlink"/>
                </a:solidFill>
                <a:latin typeface="Times New Roman" pitchFamily="18" charset="0"/>
              </a:rPr>
              <a:t>Salvia</a:t>
            </a:r>
            <a:r>
              <a:rPr lang="tr-TR" sz="2400" b="1" dirty="0">
                <a:solidFill>
                  <a:schemeClr val="hlink"/>
                </a:solidFill>
                <a:latin typeface="Times New Roman" pitchFamily="18" charset="0"/>
              </a:rPr>
              <a:t> </a:t>
            </a:r>
            <a:r>
              <a:rPr lang="tr-TR" sz="2400" b="1" dirty="0" err="1">
                <a:solidFill>
                  <a:schemeClr val="hlink"/>
                </a:solidFill>
                <a:latin typeface="Times New Roman" pitchFamily="18" charset="0"/>
              </a:rPr>
              <a:t>sp</a:t>
            </a:r>
            <a:r>
              <a:rPr lang="tr-TR" sz="2400" b="1" dirty="0">
                <a:solidFill>
                  <a:schemeClr val="hlink"/>
                </a:solidFill>
                <a:latin typeface="Times New Roman" pitchFamily="18" charset="0"/>
              </a:rPr>
              <a:t>.</a:t>
            </a:r>
            <a:r>
              <a:rPr lang="tr-TR" sz="2400" b="1" dirty="0">
                <a:latin typeface="Times New Roman" pitchFamily="18" charset="0"/>
              </a:rPr>
              <a:t> (adaçayı),  </a:t>
            </a:r>
          </a:p>
          <a:p>
            <a:pPr algn="ctr">
              <a:lnSpc>
                <a:spcPct val="90000"/>
              </a:lnSpc>
              <a:buFontTx/>
              <a:buNone/>
            </a:pPr>
            <a:r>
              <a:rPr lang="tr-TR" sz="2400" b="1" i="1" dirty="0" err="1">
                <a:solidFill>
                  <a:schemeClr val="hlink"/>
                </a:solidFill>
                <a:latin typeface="Times New Roman" pitchFamily="18" charset="0"/>
              </a:rPr>
              <a:t>Sideritis</a:t>
            </a:r>
            <a:r>
              <a:rPr lang="tr-TR" sz="2400" b="1" i="1" dirty="0">
                <a:solidFill>
                  <a:schemeClr val="hlink"/>
                </a:solidFill>
                <a:latin typeface="Times New Roman" pitchFamily="18" charset="0"/>
              </a:rPr>
              <a:t> </a:t>
            </a:r>
            <a:r>
              <a:rPr lang="tr-TR" sz="2400" b="1" dirty="0" err="1">
                <a:solidFill>
                  <a:schemeClr val="hlink"/>
                </a:solidFill>
                <a:latin typeface="Times New Roman" pitchFamily="18" charset="0"/>
              </a:rPr>
              <a:t>sp</a:t>
            </a:r>
            <a:r>
              <a:rPr lang="tr-TR" sz="2400" b="1" dirty="0">
                <a:solidFill>
                  <a:schemeClr val="hlink"/>
                </a:solidFill>
                <a:latin typeface="Times New Roman" pitchFamily="18" charset="0"/>
              </a:rPr>
              <a:t>.</a:t>
            </a:r>
            <a:r>
              <a:rPr lang="tr-TR" sz="2400" b="1" dirty="0">
                <a:latin typeface="Times New Roman" pitchFamily="18" charset="0"/>
              </a:rPr>
              <a:t> (</a:t>
            </a:r>
            <a:r>
              <a:rPr lang="tr-TR" sz="2400" b="1" dirty="0" err="1">
                <a:latin typeface="Times New Roman" pitchFamily="18" charset="0"/>
              </a:rPr>
              <a:t>dağçayı</a:t>
            </a:r>
            <a:r>
              <a:rPr lang="tr-TR" sz="2400" b="1" dirty="0">
                <a:latin typeface="Times New Roman" pitchFamily="18" charset="0"/>
              </a:rPr>
              <a:t>), </a:t>
            </a:r>
          </a:p>
          <a:p>
            <a:pPr algn="ctr">
              <a:lnSpc>
                <a:spcPct val="90000"/>
              </a:lnSpc>
              <a:buFontTx/>
              <a:buNone/>
            </a:pPr>
            <a:r>
              <a:rPr lang="tr-TR" sz="2400" b="1" i="1" dirty="0" err="1">
                <a:solidFill>
                  <a:schemeClr val="hlink"/>
                </a:solidFill>
                <a:latin typeface="Times New Roman" pitchFamily="18" charset="0"/>
              </a:rPr>
              <a:t>Galanthus</a:t>
            </a:r>
            <a:r>
              <a:rPr lang="tr-TR" sz="2400" b="1" dirty="0">
                <a:solidFill>
                  <a:schemeClr val="hlink"/>
                </a:solidFill>
                <a:latin typeface="Times New Roman" pitchFamily="18" charset="0"/>
              </a:rPr>
              <a:t> </a:t>
            </a:r>
            <a:r>
              <a:rPr lang="tr-TR" sz="2400" b="1" dirty="0" err="1">
                <a:solidFill>
                  <a:schemeClr val="hlink"/>
                </a:solidFill>
                <a:latin typeface="Times New Roman" pitchFamily="18" charset="0"/>
              </a:rPr>
              <a:t>sp</a:t>
            </a:r>
            <a:r>
              <a:rPr lang="tr-TR" sz="2400" b="1" dirty="0">
                <a:solidFill>
                  <a:schemeClr val="hlink"/>
                </a:solidFill>
                <a:latin typeface="Times New Roman" pitchFamily="18" charset="0"/>
              </a:rPr>
              <a:t>.</a:t>
            </a:r>
            <a:r>
              <a:rPr lang="tr-TR" sz="2400" b="1" dirty="0">
                <a:latin typeface="Times New Roman" pitchFamily="18" charset="0"/>
              </a:rPr>
              <a:t> (kardelen), </a:t>
            </a:r>
          </a:p>
          <a:p>
            <a:pPr algn="ctr">
              <a:lnSpc>
                <a:spcPct val="90000"/>
              </a:lnSpc>
              <a:buFontTx/>
              <a:buNone/>
            </a:pPr>
            <a:r>
              <a:rPr lang="tr-TR" sz="2400" b="1" i="1" dirty="0" err="1">
                <a:solidFill>
                  <a:schemeClr val="hlink"/>
                </a:solidFill>
                <a:latin typeface="Times New Roman" pitchFamily="18" charset="0"/>
              </a:rPr>
              <a:t>Orchis</a:t>
            </a:r>
            <a:r>
              <a:rPr lang="tr-TR" sz="2400" b="1" dirty="0">
                <a:solidFill>
                  <a:schemeClr val="hlink"/>
                </a:solidFill>
                <a:latin typeface="Times New Roman" pitchFamily="18" charset="0"/>
              </a:rPr>
              <a:t> </a:t>
            </a:r>
            <a:r>
              <a:rPr lang="tr-TR" sz="2400" b="1" dirty="0" err="1">
                <a:solidFill>
                  <a:schemeClr val="hlink"/>
                </a:solidFill>
                <a:latin typeface="Times New Roman" pitchFamily="18" charset="0"/>
              </a:rPr>
              <a:t>sp</a:t>
            </a:r>
            <a:r>
              <a:rPr lang="tr-TR" sz="2400" b="1" dirty="0">
                <a:solidFill>
                  <a:schemeClr val="hlink"/>
                </a:solidFill>
                <a:latin typeface="Times New Roman" pitchFamily="18" charset="0"/>
              </a:rPr>
              <a:t>.</a:t>
            </a:r>
            <a:r>
              <a:rPr lang="tr-TR" sz="2400" b="1" dirty="0">
                <a:latin typeface="Times New Roman" pitchFamily="18" charset="0"/>
              </a:rPr>
              <a:t> (salep) gibi bitkiler yer almaktadır.</a:t>
            </a:r>
            <a:r>
              <a:rPr lang="tr-TR" sz="2800" dirty="0"/>
              <a:t> </a:t>
            </a:r>
          </a:p>
        </p:txBody>
      </p:sp>
    </p:spTree>
    <p:extLst>
      <p:ext uri="{BB962C8B-B14F-4D97-AF65-F5344CB8AC3E}">
        <p14:creationId xmlns:p14="http://schemas.microsoft.com/office/powerpoint/2010/main" val="385080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332656"/>
            <a:ext cx="8928992" cy="5976664"/>
          </a:xfrm>
          <a:gradFill>
            <a:gsLst>
              <a:gs pos="21000">
                <a:schemeClr val="accent6">
                  <a:lumMod val="40000"/>
                  <a:lumOff val="60000"/>
                  <a:alpha val="0"/>
                </a:schemeClr>
              </a:gs>
              <a:gs pos="53000">
                <a:srgbClr val="D4DEFF"/>
              </a:gs>
              <a:gs pos="83000">
                <a:srgbClr val="D4DEFF"/>
              </a:gs>
              <a:gs pos="100000">
                <a:srgbClr val="96AB94"/>
              </a:gs>
            </a:gsLst>
            <a:lin ang="13500000" scaled="1"/>
          </a:gradFill>
          <a:ln w="19050">
            <a:solidFill>
              <a:schemeClr val="accent6">
                <a:lumMod val="75000"/>
              </a:schemeClr>
            </a:solidFill>
          </a:ln>
        </p:spPr>
        <p:txBody>
          <a:bodyPr rtlCol="0">
            <a:noAutofit/>
          </a:bodyPr>
          <a:lstStyle/>
          <a:p>
            <a:pPr fontAlgn="auto">
              <a:spcAft>
                <a:spcPts val="0"/>
              </a:spcAft>
              <a:buFont typeface="Arial" pitchFamily="34" charset="0"/>
              <a:buNone/>
              <a:defRPr/>
            </a:pPr>
            <a:r>
              <a:rPr lang="tr-TR" sz="2000" b="1" dirty="0" smtClean="0">
                <a:solidFill>
                  <a:srgbClr val="AC1E73"/>
                </a:solidFill>
                <a:latin typeface="Informal Roman" pitchFamily="66" charset="0"/>
              </a:rPr>
              <a:t>2- Kültürü yapılan bitkiler</a:t>
            </a:r>
          </a:p>
          <a:p>
            <a:pPr fontAlgn="auto">
              <a:spcAft>
                <a:spcPts val="0"/>
              </a:spcAft>
              <a:buFont typeface="Arial" pitchFamily="34" charset="0"/>
              <a:buNone/>
              <a:defRPr/>
            </a:pPr>
            <a:endParaRPr lang="tr-TR" sz="2000" b="1" dirty="0" smtClean="0">
              <a:solidFill>
                <a:srgbClr val="AC1E73"/>
              </a:solidFill>
              <a:latin typeface="Informal Roman" pitchFamily="66" charset="0"/>
            </a:endParaRPr>
          </a:p>
          <a:p>
            <a:pPr algn="just" fontAlgn="auto">
              <a:spcAft>
                <a:spcPts val="0"/>
              </a:spcAft>
              <a:buFont typeface="Arial" pitchFamily="34" charset="0"/>
              <a:buChar char="•"/>
              <a:defRPr/>
            </a:pPr>
            <a:r>
              <a:rPr lang="tr-TR" sz="2000" dirty="0" smtClean="0">
                <a:latin typeface="Times New Roman" pitchFamily="18" charset="0"/>
                <a:cs typeface="Times New Roman" pitchFamily="18" charset="0"/>
              </a:rPr>
              <a:t>Üretim, ekolojik faktörlerin etkisi altında, insan emeği sonucu oluşan bir olgudur (Ceylan 1987).  Bir </a:t>
            </a:r>
            <a:r>
              <a:rPr lang="tr-TR" sz="2000" dirty="0" err="1" smtClean="0">
                <a:latin typeface="Times New Roman" pitchFamily="18" charset="0"/>
                <a:cs typeface="Times New Roman" pitchFamily="18" charset="0"/>
              </a:rPr>
              <a:t>droğun</a:t>
            </a:r>
            <a:r>
              <a:rPr lang="tr-TR" sz="2000" dirty="0" smtClean="0">
                <a:latin typeface="Times New Roman" pitchFamily="18" charset="0"/>
                <a:cs typeface="Times New Roman" pitchFamily="18" charset="0"/>
              </a:rPr>
              <a:t> tüketimi çok yüksek, doğada yetişme oranı sınırlı ise ve kolaylıkla kültürü yapılabiliyorsa bu tip bitkilerin kültürünün yapılması uygundur (</a:t>
            </a:r>
            <a:r>
              <a:rPr lang="tr-TR" sz="2000" dirty="0" err="1" smtClean="0">
                <a:latin typeface="Times New Roman" pitchFamily="18" charset="0"/>
                <a:cs typeface="Times New Roman" pitchFamily="18" charset="0"/>
              </a:rPr>
              <a:t>Arslan</a:t>
            </a:r>
            <a:r>
              <a:rPr lang="tr-TR" sz="2000" dirty="0" smtClean="0">
                <a:latin typeface="Times New Roman" pitchFamily="18" charset="0"/>
                <a:cs typeface="Times New Roman" pitchFamily="18" charset="0"/>
              </a:rPr>
              <a:t> 1987). </a:t>
            </a:r>
            <a:r>
              <a:rPr lang="tr-TR" sz="2000" b="1" dirty="0" smtClean="0">
                <a:solidFill>
                  <a:srgbClr val="C00000"/>
                </a:solidFill>
                <a:latin typeface="Comic Sans MS" pitchFamily="66" charset="0"/>
                <a:cs typeface="Times New Roman" pitchFamily="18" charset="0"/>
              </a:rPr>
              <a:t>Unutulmaması gereken bitkiler farklı durumlarda iyi gelişebilirler ancak, ürettikleri kimyasal maddeler yeterli miktarda olmayabilir. </a:t>
            </a:r>
          </a:p>
          <a:p>
            <a:pPr algn="just" fontAlgn="auto">
              <a:spcAft>
                <a:spcPts val="0"/>
              </a:spcAft>
              <a:buFont typeface="Arial" pitchFamily="34" charset="0"/>
              <a:buNone/>
              <a:defRPr/>
            </a:pPr>
            <a:endParaRPr lang="tr-TR" sz="2000" b="1" dirty="0" smtClean="0">
              <a:solidFill>
                <a:srgbClr val="C00000"/>
              </a:solidFill>
              <a:latin typeface="Comic Sans MS" pitchFamily="66" charset="0"/>
              <a:cs typeface="Times New Roman" pitchFamily="18" charset="0"/>
            </a:endParaRPr>
          </a:p>
          <a:p>
            <a:pPr algn="just" fontAlgn="auto">
              <a:spcAft>
                <a:spcPts val="0"/>
              </a:spcAft>
              <a:buFont typeface="Arial" pitchFamily="34" charset="0"/>
              <a:buChar char="•"/>
              <a:defRPr/>
            </a:pPr>
            <a:r>
              <a:rPr lang="tr-TR" sz="2000" dirty="0" smtClean="0">
                <a:latin typeface="Times New Roman" pitchFamily="18" charset="0"/>
                <a:cs typeface="Times New Roman" pitchFamily="18" charset="0"/>
              </a:rPr>
              <a:t>Kültürü yapılan bitkilerde standardizasyon sonucu bitki ister saf halde, ister ekstre, isterse ilaç hammaddesi olarak kullanılsın etkin maddeler açısından önemli avantajlar sağladığı için özellikle ilaç üretimi için daha uygundur. </a:t>
            </a:r>
            <a:r>
              <a:rPr lang="tr-TR" sz="2000" b="1" dirty="0" smtClean="0">
                <a:solidFill>
                  <a:srgbClr val="990099"/>
                </a:solidFill>
                <a:latin typeface="Comic Sans MS" pitchFamily="66" charset="0"/>
                <a:cs typeface="Times New Roman" pitchFamily="18" charset="0"/>
              </a:rPr>
              <a:t>Başarılı bitki kültürünün esası düşük maliyetle yüksek kaliteli bitki üretmektir. </a:t>
            </a:r>
            <a:r>
              <a:rPr lang="tr-TR" sz="2000" dirty="0" smtClean="0">
                <a:latin typeface="Times New Roman" pitchFamily="18" charset="0"/>
                <a:cs typeface="Times New Roman" pitchFamily="18" charset="0"/>
              </a:rPr>
              <a:t>Dünya çapında kültürü yaygınlaşan </a:t>
            </a:r>
            <a:r>
              <a:rPr lang="tr-TR" sz="2000" i="1" dirty="0" err="1" smtClean="0">
                <a:latin typeface="Times New Roman" pitchFamily="18" charset="0"/>
                <a:cs typeface="Times New Roman" pitchFamily="18" charset="0"/>
              </a:rPr>
              <a:t>Digitalis</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lanata</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Ehrh</a:t>
            </a:r>
            <a:r>
              <a:rPr lang="tr-TR" sz="2000" dirty="0" smtClean="0">
                <a:latin typeface="Times New Roman" pitchFamily="18" charset="0"/>
                <a:cs typeface="Times New Roman" pitchFamily="18" charset="0"/>
              </a:rPr>
              <a:t>,</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Allium</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sativum</a:t>
            </a:r>
            <a:r>
              <a:rPr lang="tr-TR" sz="2000" dirty="0" smtClean="0">
                <a:latin typeface="Times New Roman" pitchFamily="18" charset="0"/>
                <a:cs typeface="Times New Roman" pitchFamily="18" charset="0"/>
              </a:rPr>
              <a:t> L.</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Hypericum</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perforatum</a:t>
            </a:r>
            <a:r>
              <a:rPr lang="tr-TR" sz="2000" i="1"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L.</a:t>
            </a:r>
            <a:r>
              <a:rPr lang="tr-TR" sz="2000" i="1" dirty="0" smtClean="0">
                <a:latin typeface="Times New Roman" pitchFamily="18" charset="0"/>
                <a:cs typeface="Times New Roman" pitchFamily="18" charset="0"/>
              </a:rPr>
              <a:t>,</a:t>
            </a:r>
            <a:r>
              <a:rPr lang="tr-TR" sz="2000"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Silybum</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marianum</a:t>
            </a:r>
            <a:r>
              <a:rPr lang="tr-TR" sz="2000" dirty="0" smtClean="0">
                <a:latin typeface="Times New Roman" pitchFamily="18" charset="0"/>
                <a:cs typeface="Times New Roman" pitchFamily="18" charset="0"/>
              </a:rPr>
              <a:t> (L.) </a:t>
            </a:r>
            <a:r>
              <a:rPr lang="tr-TR" sz="2000" dirty="0" err="1" smtClean="0">
                <a:latin typeface="Times New Roman" pitchFamily="18" charset="0"/>
                <a:cs typeface="Times New Roman" pitchFamily="18" charset="0"/>
              </a:rPr>
              <a:t>Gaertner</a:t>
            </a:r>
            <a:r>
              <a:rPr lang="tr-TR" sz="2000" dirty="0" smtClean="0">
                <a:latin typeface="Times New Roman" pitchFamily="18" charset="0"/>
                <a:cs typeface="Times New Roman" pitchFamily="18" charset="0"/>
              </a:rPr>
              <a:t> ve </a:t>
            </a:r>
            <a:r>
              <a:rPr lang="tr-TR" sz="2000" i="1" dirty="0" err="1" smtClean="0">
                <a:latin typeface="Times New Roman" pitchFamily="18" charset="0"/>
                <a:cs typeface="Times New Roman" pitchFamily="18" charset="0"/>
              </a:rPr>
              <a:t>Valeriana</a:t>
            </a:r>
            <a:r>
              <a:rPr lang="tr-TR" sz="2000" i="1" dirty="0" smtClean="0">
                <a:latin typeface="Times New Roman" pitchFamily="18" charset="0"/>
                <a:cs typeface="Times New Roman" pitchFamily="18" charset="0"/>
              </a:rPr>
              <a:t> </a:t>
            </a:r>
            <a:r>
              <a:rPr lang="tr-TR" sz="2000" i="1" dirty="0" err="1" smtClean="0">
                <a:latin typeface="Times New Roman" pitchFamily="18" charset="0"/>
                <a:cs typeface="Times New Roman" pitchFamily="18" charset="0"/>
              </a:rPr>
              <a:t>officinalis</a:t>
            </a:r>
            <a:r>
              <a:rPr lang="tr-TR" sz="2000" dirty="0" smtClean="0">
                <a:latin typeface="Times New Roman" pitchFamily="18" charset="0"/>
                <a:cs typeface="Times New Roman" pitchFamily="18" charset="0"/>
              </a:rPr>
              <a:t> L. gibi bitkilerden son derece kaliteli droglar elde edilebilmektedir. Ülkemizin ekolojik şartları bu bitkilerin çoğunun kültüre alınmasına uygundur (Kan 2005). </a:t>
            </a:r>
          </a:p>
          <a:p>
            <a:pPr algn="just" fontAlgn="auto">
              <a:spcAft>
                <a:spcPts val="0"/>
              </a:spcAft>
              <a:buFont typeface="Arial" pitchFamily="34" charset="0"/>
              <a:buChar char="•"/>
              <a:defRPr/>
            </a:pP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1487124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84706" y="209391"/>
            <a:ext cx="8244760" cy="1026930"/>
          </a:xfrm>
          <a:gradFill>
            <a:gsLst>
              <a:gs pos="21000">
                <a:schemeClr val="accent6">
                  <a:lumMod val="40000"/>
                  <a:lumOff val="60000"/>
                  <a:alpha val="0"/>
                </a:schemeClr>
              </a:gs>
              <a:gs pos="53000">
                <a:srgbClr val="D4DEFF"/>
              </a:gs>
              <a:gs pos="83000">
                <a:srgbClr val="D4DEFF"/>
              </a:gs>
              <a:gs pos="100000">
                <a:srgbClr val="96AB94"/>
              </a:gs>
            </a:gsLst>
            <a:lin ang="13500000" scaled="1"/>
          </a:gradFill>
          <a:ln w="19050">
            <a:solidFill>
              <a:schemeClr val="accent6">
                <a:lumMod val="75000"/>
              </a:schemeClr>
            </a:solidFill>
          </a:ln>
        </p:spPr>
        <p:txBody>
          <a:bodyPr>
            <a:normAutofit fontScale="90000"/>
          </a:bodyPr>
          <a:lstStyle/>
          <a:p>
            <a:r>
              <a:rPr lang="tr-TR" sz="3200" b="1" dirty="0" smtClean="0">
                <a:solidFill>
                  <a:srgbClr val="CC00CC"/>
                </a:solidFill>
                <a:latin typeface="Comic Sans MS" pitchFamily="66" charset="0"/>
              </a:rPr>
              <a:t>Drog hazırlamada tıbbi bitki kültürünün önemi</a:t>
            </a:r>
            <a:endParaRPr lang="tr-TR" sz="4800" dirty="0" smtClean="0">
              <a:solidFill>
                <a:srgbClr val="990099"/>
              </a:solidFill>
              <a:latin typeface="Informal Roman"/>
            </a:endParaRPr>
          </a:p>
        </p:txBody>
      </p:sp>
      <p:sp>
        <p:nvSpPr>
          <p:cNvPr id="3" name="2 İçerik Yer Tutucusu"/>
          <p:cNvSpPr>
            <a:spLocks noGrp="1"/>
          </p:cNvSpPr>
          <p:nvPr>
            <p:ph idx="1"/>
          </p:nvPr>
        </p:nvSpPr>
        <p:spPr>
          <a:xfrm>
            <a:off x="179512" y="1340768"/>
            <a:ext cx="8820472" cy="5184576"/>
          </a:xfrm>
          <a:gradFill>
            <a:gsLst>
              <a:gs pos="21000">
                <a:schemeClr val="accent6">
                  <a:lumMod val="40000"/>
                  <a:lumOff val="60000"/>
                  <a:alpha val="0"/>
                </a:schemeClr>
              </a:gs>
              <a:gs pos="53000">
                <a:srgbClr val="D4DEFF"/>
              </a:gs>
              <a:gs pos="83000">
                <a:srgbClr val="D4DEFF"/>
              </a:gs>
              <a:gs pos="100000">
                <a:srgbClr val="96AB94"/>
              </a:gs>
            </a:gsLst>
            <a:lin ang="13500000" scaled="1"/>
          </a:gradFill>
          <a:ln w="19050">
            <a:solidFill>
              <a:schemeClr val="accent6">
                <a:lumMod val="75000"/>
              </a:schemeClr>
            </a:solidFill>
          </a:ln>
        </p:spPr>
        <p:txBody>
          <a:bodyPr rtlCol="0">
            <a:normAutofit fontScale="62500" lnSpcReduction="20000"/>
          </a:bodyPr>
          <a:lstStyle/>
          <a:p>
            <a:pPr algn="just" fontAlgn="auto">
              <a:spcAft>
                <a:spcPts val="0"/>
              </a:spcAft>
              <a:buFont typeface="Arial" pitchFamily="34" charset="0"/>
              <a:buNone/>
              <a:defRPr/>
            </a:pPr>
            <a:r>
              <a:rPr lang="tr-TR" dirty="0" smtClean="0">
                <a:latin typeface="Times New Roman" pitchFamily="18" charset="0"/>
                <a:cs typeface="Times New Roman" pitchFamily="18" charset="0"/>
              </a:rPr>
              <a:t>Tıbbi bitki kültürünün önemini şu şekilde sıralayabiliriz (</a:t>
            </a:r>
            <a:r>
              <a:rPr lang="tr-TR" dirty="0" err="1" smtClean="0">
                <a:latin typeface="Times New Roman" pitchFamily="18" charset="0"/>
                <a:cs typeface="Times New Roman" pitchFamily="18" charset="0"/>
              </a:rPr>
              <a:t>Arslan</a:t>
            </a:r>
            <a:r>
              <a:rPr lang="tr-TR" dirty="0" smtClean="0">
                <a:latin typeface="Times New Roman" pitchFamily="18" charset="0"/>
                <a:cs typeface="Times New Roman" pitchFamily="18" charset="0"/>
              </a:rPr>
              <a:t> 1987; </a:t>
            </a:r>
            <a:r>
              <a:rPr lang="tr-TR" dirty="0" err="1" smtClean="0">
                <a:latin typeface="Times New Roman" pitchFamily="18" charset="0"/>
                <a:cs typeface="Times New Roman" pitchFamily="18" charset="0"/>
              </a:rPr>
              <a:t>Evans</a:t>
            </a:r>
            <a:r>
              <a:rPr lang="tr-TR" dirty="0" smtClean="0">
                <a:latin typeface="Times New Roman" pitchFamily="18" charset="0"/>
                <a:cs typeface="Times New Roman" pitchFamily="18" charset="0"/>
              </a:rPr>
              <a:t> 2003):</a:t>
            </a:r>
          </a:p>
          <a:p>
            <a:pPr algn="just" fontAlgn="auto">
              <a:spcAft>
                <a:spcPts val="0"/>
              </a:spcAft>
              <a:buFont typeface="Arial" pitchFamily="34" charset="0"/>
              <a:buNone/>
              <a:defRPr/>
            </a:pPr>
            <a:endParaRPr lang="tr-TR" dirty="0" smtClean="0">
              <a:latin typeface="Times New Roman" pitchFamily="18" charset="0"/>
              <a:cs typeface="Times New Roman" pitchFamily="18" charset="0"/>
            </a:endParaRP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1-</a:t>
            </a:r>
            <a:r>
              <a:rPr lang="tr-TR" dirty="0" smtClean="0">
                <a:latin typeface="Times New Roman" pitchFamily="18" charset="0"/>
                <a:cs typeface="Times New Roman" pitchFamily="18" charset="0"/>
              </a:rPr>
              <a:t> Küçük bir araziden bol miktarda ürün elde edilir. </a:t>
            </a: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2- </a:t>
            </a:r>
            <a:r>
              <a:rPr lang="tr-TR" dirty="0" smtClean="0">
                <a:latin typeface="Times New Roman" pitchFamily="18" charset="0"/>
                <a:cs typeface="Times New Roman" pitchFamily="18" charset="0"/>
              </a:rPr>
              <a:t>Ürün uygun zamanda kolaylıkla ve kısa sürede toplanabilir.</a:t>
            </a: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3- </a:t>
            </a:r>
            <a:r>
              <a:rPr lang="tr-TR" dirty="0" smtClean="0">
                <a:latin typeface="Times New Roman" pitchFamily="18" charset="0"/>
                <a:cs typeface="Times New Roman" pitchFamily="18" charset="0"/>
              </a:rPr>
              <a:t>Toplama zamanı kontrol edilebilir (drogda etken madde oranının en yüksek olduğu zaman belirlenebilir).</a:t>
            </a: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4-</a:t>
            </a:r>
            <a:r>
              <a:rPr lang="tr-TR" dirty="0" smtClean="0">
                <a:latin typeface="Times New Roman" pitchFamily="18" charset="0"/>
                <a:cs typeface="Times New Roman" pitchFamily="18" charset="0"/>
              </a:rPr>
              <a:t> Hasat sonrası işlemler hemen yerinde yapılabilir (yüksükotu, acıçiğdem (</a:t>
            </a:r>
            <a:r>
              <a:rPr lang="tr-TR" dirty="0" err="1" smtClean="0">
                <a:latin typeface="Times New Roman" pitchFamily="18" charset="0"/>
                <a:cs typeface="Times New Roman" pitchFamily="18" charset="0"/>
              </a:rPr>
              <a:t>kolşikum</a:t>
            </a:r>
            <a:r>
              <a:rPr lang="tr-TR" dirty="0" smtClean="0">
                <a:latin typeface="Times New Roman" pitchFamily="18" charset="0"/>
                <a:cs typeface="Times New Roman" pitchFamily="18" charset="0"/>
              </a:rPr>
              <a:t>), güzelavratotu ve kediotu için uygun kurutma sıcaklığı; zencefil ve tarçın gibi bitkiler için kabuk soyma).</a:t>
            </a: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5- </a:t>
            </a:r>
            <a:r>
              <a:rPr lang="tr-TR" dirty="0" smtClean="0">
                <a:latin typeface="Times New Roman" pitchFamily="18" charset="0"/>
                <a:cs typeface="Times New Roman" pitchFamily="18" charset="0"/>
              </a:rPr>
              <a:t>Kaliteli ve saf drog elde edilir.</a:t>
            </a: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6-</a:t>
            </a:r>
            <a:r>
              <a:rPr lang="tr-TR" dirty="0" smtClean="0">
                <a:latin typeface="Times New Roman" pitchFamily="18" charset="0"/>
                <a:cs typeface="Times New Roman" pitchFamily="18" charset="0"/>
              </a:rPr>
              <a:t> Toprağın bakımı kontrol altında tutulur, ışık, sıcaklık, sulama ve gübreleme ayarlanabilir. </a:t>
            </a: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7-</a:t>
            </a:r>
            <a:r>
              <a:rPr lang="tr-TR" dirty="0" smtClean="0">
                <a:latin typeface="Times New Roman" pitchFamily="18" charset="0"/>
                <a:cs typeface="Times New Roman" pitchFamily="18" charset="0"/>
              </a:rPr>
              <a:t> Zararlılarla mücadele (haşereler ve mantarlar gibi) daha çabuk yapılabilir.</a:t>
            </a: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8-</a:t>
            </a:r>
            <a:r>
              <a:rPr lang="tr-TR" dirty="0" smtClean="0">
                <a:latin typeface="Times New Roman" pitchFamily="18" charset="0"/>
                <a:cs typeface="Times New Roman" pitchFamily="18" charset="0"/>
              </a:rPr>
              <a:t> Yeni bitkiler yetiştirilebilir.</a:t>
            </a:r>
          </a:p>
          <a:p>
            <a:pPr algn="just" fontAlgn="auto">
              <a:spcAft>
                <a:spcPts val="0"/>
              </a:spcAft>
              <a:buFont typeface="Arial" pitchFamily="34" charset="0"/>
              <a:buNone/>
              <a:defRPr/>
            </a:pPr>
            <a:r>
              <a:rPr lang="tr-TR" b="1" dirty="0" smtClean="0">
                <a:latin typeface="Times New Roman" pitchFamily="18" charset="0"/>
                <a:cs typeface="Times New Roman" pitchFamily="18" charset="0"/>
              </a:rPr>
              <a:t>	9-</a:t>
            </a:r>
            <a:r>
              <a:rPr lang="tr-TR" dirty="0" smtClean="0">
                <a:latin typeface="Times New Roman" pitchFamily="18" charset="0"/>
                <a:cs typeface="Times New Roman" pitchFamily="18" charset="0"/>
              </a:rPr>
              <a:t> Verim ve etken madde bakımından arzu edilen </a:t>
            </a:r>
            <a:r>
              <a:rPr lang="tr-TR" dirty="0" err="1" smtClean="0">
                <a:latin typeface="Times New Roman" pitchFamily="18" charset="0"/>
                <a:cs typeface="Times New Roman" pitchFamily="18" charset="0"/>
              </a:rPr>
              <a:t>fitokimyasal</a:t>
            </a:r>
            <a:r>
              <a:rPr lang="tr-TR" dirty="0" smtClean="0">
                <a:latin typeface="Times New Roman" pitchFamily="18" charset="0"/>
                <a:cs typeface="Times New Roman" pitchFamily="18" charset="0"/>
              </a:rPr>
              <a:t> bileşime sahip elverişli türler, varyeteler ve </a:t>
            </a:r>
            <a:r>
              <a:rPr lang="tr-TR" dirty="0" err="1" smtClean="0">
                <a:latin typeface="Times New Roman" pitchFamily="18" charset="0"/>
                <a:cs typeface="Times New Roman" pitchFamily="18" charset="0"/>
              </a:rPr>
              <a:t>hibritler</a:t>
            </a:r>
            <a:r>
              <a:rPr lang="tr-TR" dirty="0" smtClean="0">
                <a:latin typeface="Times New Roman" pitchFamily="18" charset="0"/>
                <a:cs typeface="Times New Roman" pitchFamily="18" charset="0"/>
              </a:rPr>
              <a:t> üretilebilir (</a:t>
            </a:r>
            <a:r>
              <a:rPr lang="tr-TR" dirty="0" err="1" smtClean="0">
                <a:latin typeface="Times New Roman" pitchFamily="18" charset="0"/>
                <a:cs typeface="Times New Roman" pitchFamily="18" charset="0"/>
              </a:rPr>
              <a:t>akonitum</a:t>
            </a:r>
            <a:r>
              <a:rPr lang="tr-TR" dirty="0" smtClean="0">
                <a:latin typeface="Times New Roman" pitchFamily="18" charset="0"/>
                <a:cs typeface="Times New Roman" pitchFamily="18" charset="0"/>
              </a:rPr>
              <a:t>, tarçın, rezene, kınakına, </a:t>
            </a:r>
            <a:r>
              <a:rPr lang="tr-TR" dirty="0" err="1" smtClean="0">
                <a:latin typeface="Times New Roman" pitchFamily="18" charset="0"/>
                <a:cs typeface="Times New Roman" pitchFamily="18" charset="0"/>
              </a:rPr>
              <a:t>Labiatae</a:t>
            </a:r>
            <a:r>
              <a:rPr lang="tr-TR" dirty="0" smtClean="0">
                <a:latin typeface="Times New Roman" pitchFamily="18" charset="0"/>
                <a:cs typeface="Times New Roman" pitchFamily="18" charset="0"/>
              </a:rPr>
              <a:t> drogları ve kediotu gibi).</a:t>
            </a:r>
          </a:p>
          <a:p>
            <a:pPr fontAlgn="auto">
              <a:spcAft>
                <a:spcPts val="0"/>
              </a:spcAft>
              <a:buFont typeface="Arial" pitchFamily="34" charset="0"/>
              <a:buChar char="•"/>
              <a:defRPr/>
            </a:pPr>
            <a:endParaRPr lang="tr-TR" dirty="0"/>
          </a:p>
        </p:txBody>
      </p:sp>
    </p:spTree>
    <p:extLst>
      <p:ext uri="{BB962C8B-B14F-4D97-AF65-F5344CB8AC3E}">
        <p14:creationId xmlns:p14="http://schemas.microsoft.com/office/powerpoint/2010/main" val="3128461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351</Words>
  <Application>Microsoft Office PowerPoint</Application>
  <PresentationFormat>Ekran Gösterisi (4:3)</PresentationFormat>
  <Paragraphs>55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PowerPoint Sunusu</vt:lpstr>
      <vt:lpstr> Tıbbi bitki kaynakları </vt:lpstr>
      <vt:lpstr>Tıbbi ve koku bitkilerin üretiminde temel iki kaynak vardır</vt:lpstr>
      <vt:lpstr>PowerPoint Sunusu</vt:lpstr>
      <vt:lpstr>Drog hazırlamada tıbbi bitki kültürünün önemi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2018-06-08T11:33:18Z</dcterms:created>
  <dcterms:modified xsi:type="dcterms:W3CDTF">2018-06-08T11:33:50Z</dcterms:modified>
</cp:coreProperties>
</file>