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5" r:id="rId2"/>
    <p:sldId id="289" r:id="rId3"/>
    <p:sldId id="261" r:id="rId4"/>
    <p:sldId id="290" r:id="rId5"/>
    <p:sldId id="265" r:id="rId6"/>
    <p:sldId id="294" r:id="rId7"/>
    <p:sldId id="293" r:id="rId8"/>
    <p:sldId id="291" r:id="rId9"/>
    <p:sldId id="292"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0"/>
    <p:restoredTop sz="94681"/>
  </p:normalViewPr>
  <p:slideViewPr>
    <p:cSldViewPr snapToGrid="0" snapToObjects="1">
      <p:cViewPr varScale="1">
        <p:scale>
          <a:sx n="114" d="100"/>
          <a:sy n="114"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1/27/20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1/27/20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btecer@ankara.edu.tr" TargetMode="External"/><Relationship Id="rId2" Type="http://schemas.openxmlformats.org/officeDocument/2006/relationships/image" Target="../media/image1.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0A9224-C5F2-3F43-956A-7A52B05D1FE3}"/>
              </a:ext>
            </a:extLst>
          </p:cNvPr>
          <p:cNvSpPr>
            <a:spLocks noGrp="1"/>
          </p:cNvSpPr>
          <p:nvPr>
            <p:ph type="ctrTitle"/>
          </p:nvPr>
        </p:nvSpPr>
        <p:spPr>
          <a:xfrm>
            <a:off x="1840933" y="2273337"/>
            <a:ext cx="8679915" cy="1748729"/>
          </a:xfrm>
        </p:spPr>
        <p:txBody>
          <a:bodyPr>
            <a:normAutofit/>
          </a:bodyPr>
          <a:lstStyle/>
          <a:p>
            <a:r>
              <a:rPr lang="tr-TR" sz="4000" dirty="0">
                <a:latin typeface="+mn-lt"/>
              </a:rPr>
              <a:t>GIDALARDA TEMEL İŞLEMLER</a:t>
            </a:r>
          </a:p>
        </p:txBody>
      </p:sp>
      <p:sp>
        <p:nvSpPr>
          <p:cNvPr id="3" name="Alt Başlık 2">
            <a:extLst>
              <a:ext uri="{FF2B5EF4-FFF2-40B4-BE49-F238E27FC236}">
                <a16:creationId xmlns:a16="http://schemas.microsoft.com/office/drawing/2014/main" id="{4D10820E-DE30-4E45-AC89-83B4E883FAF9}"/>
              </a:ext>
            </a:extLst>
          </p:cNvPr>
          <p:cNvSpPr>
            <a:spLocks noGrp="1"/>
          </p:cNvSpPr>
          <p:nvPr>
            <p:ph type="subTitle" idx="1"/>
          </p:nvPr>
        </p:nvSpPr>
        <p:spPr>
          <a:xfrm>
            <a:off x="1847421" y="2479095"/>
            <a:ext cx="8673427" cy="1322587"/>
          </a:xfrm>
        </p:spPr>
        <p:txBody>
          <a:bodyPr>
            <a:normAutofit/>
          </a:bodyPr>
          <a:lstStyle/>
          <a:p>
            <a:r>
              <a:rPr lang="tr-TR" dirty="0"/>
              <a:t>ANKARA ÜNİVERSİTESİ</a:t>
            </a:r>
          </a:p>
          <a:p>
            <a:r>
              <a:rPr lang="tr-TR" dirty="0"/>
              <a:t>KALECİK MESLEK YÜKSEKOKULU</a:t>
            </a:r>
          </a:p>
        </p:txBody>
      </p:sp>
      <p:pic>
        <p:nvPicPr>
          <p:cNvPr id="5" name="Resim 4">
            <a:extLst>
              <a:ext uri="{FF2B5EF4-FFF2-40B4-BE49-F238E27FC236}">
                <a16:creationId xmlns:a16="http://schemas.microsoft.com/office/drawing/2014/main" id="{458212E1-A95E-4A45-A18B-E1B8E56F6364}"/>
              </a:ext>
            </a:extLst>
          </p:cNvPr>
          <p:cNvPicPr>
            <a:picLocks noChangeAspect="1"/>
          </p:cNvPicPr>
          <p:nvPr/>
        </p:nvPicPr>
        <p:blipFill>
          <a:blip r:embed="rId2"/>
          <a:stretch>
            <a:fillRect/>
          </a:stretch>
        </p:blipFill>
        <p:spPr>
          <a:xfrm>
            <a:off x="0" y="5319132"/>
            <a:ext cx="2347387" cy="1515402"/>
          </a:xfrm>
          <a:prstGeom prst="rect">
            <a:avLst/>
          </a:prstGeom>
        </p:spPr>
      </p:pic>
      <p:pic>
        <p:nvPicPr>
          <p:cNvPr id="6" name="Resim 5">
            <a:extLst>
              <a:ext uri="{FF2B5EF4-FFF2-40B4-BE49-F238E27FC236}">
                <a16:creationId xmlns:a16="http://schemas.microsoft.com/office/drawing/2014/main" id="{E0FA8D5D-6A9E-1440-9379-0934D6B552F6}"/>
              </a:ext>
            </a:extLst>
          </p:cNvPr>
          <p:cNvPicPr>
            <a:picLocks noChangeAspect="1"/>
          </p:cNvPicPr>
          <p:nvPr/>
        </p:nvPicPr>
        <p:blipFill>
          <a:blip r:embed="rId2"/>
          <a:stretch>
            <a:fillRect/>
          </a:stretch>
        </p:blipFill>
        <p:spPr>
          <a:xfrm>
            <a:off x="10520848" y="7643"/>
            <a:ext cx="1671151" cy="1174386"/>
          </a:xfrm>
          <a:prstGeom prst="rect">
            <a:avLst/>
          </a:prstGeom>
        </p:spPr>
      </p:pic>
      <p:sp>
        <p:nvSpPr>
          <p:cNvPr id="7" name="Dikdörtgen 6">
            <a:extLst>
              <a:ext uri="{FF2B5EF4-FFF2-40B4-BE49-F238E27FC236}">
                <a16:creationId xmlns:a16="http://schemas.microsoft.com/office/drawing/2014/main" id="{6848B03F-8D95-5E4D-AE2E-417EC11F17CB}"/>
              </a:ext>
            </a:extLst>
          </p:cNvPr>
          <p:cNvSpPr/>
          <p:nvPr/>
        </p:nvSpPr>
        <p:spPr>
          <a:xfrm>
            <a:off x="3621398" y="4366387"/>
            <a:ext cx="4955587" cy="646331"/>
          </a:xfrm>
          <a:prstGeom prst="rect">
            <a:avLst/>
          </a:prstGeom>
        </p:spPr>
        <p:txBody>
          <a:bodyPr wrap="none">
            <a:spAutoFit/>
          </a:bodyPr>
          <a:lstStyle/>
          <a:p>
            <a:r>
              <a:rPr lang="tr-TR" dirty="0"/>
              <a:t>ÖĞRETİM GÖREVLİSİ NİLGÜN BAŞAK TECER</a:t>
            </a:r>
          </a:p>
          <a:p>
            <a:pPr algn="ctr"/>
            <a:r>
              <a:rPr lang="tr-TR" dirty="0">
                <a:solidFill>
                  <a:schemeClr val="bg2">
                    <a:lumMod val="50000"/>
                  </a:schemeClr>
                </a:solidFill>
                <a:hlinkClick r:id="rId3">
                  <a:extLst>
                    <a:ext uri="{A12FA001-AC4F-418D-AE19-62706E023703}">
                      <ahyp:hlinkClr xmlns:ahyp="http://schemas.microsoft.com/office/drawing/2018/hyperlinkcolor" val="tx"/>
                    </a:ext>
                  </a:extLst>
                </a:hlinkClick>
              </a:rPr>
              <a:t>nbtecer@ankara.edu.tr</a:t>
            </a:r>
            <a:endParaRPr lang="tr-TR" dirty="0">
              <a:solidFill>
                <a:schemeClr val="bg2">
                  <a:lumMod val="50000"/>
                </a:schemeClr>
              </a:solidFill>
            </a:endParaRPr>
          </a:p>
        </p:txBody>
      </p:sp>
    </p:spTree>
    <p:extLst>
      <p:ext uri="{BB962C8B-B14F-4D97-AF65-F5344CB8AC3E}">
        <p14:creationId xmlns:p14="http://schemas.microsoft.com/office/powerpoint/2010/main" val="2418998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a:extLst>
              <a:ext uri="{FF2B5EF4-FFF2-40B4-BE49-F238E27FC236}">
                <a16:creationId xmlns:a16="http://schemas.microsoft.com/office/drawing/2014/main" id="{5B5C2147-EC88-A74E-B6E5-AA54C28A6BA6}"/>
              </a:ext>
            </a:extLst>
          </p:cNvPr>
          <p:cNvSpPr>
            <a:spLocks noGrp="1"/>
          </p:cNvSpPr>
          <p:nvPr>
            <p:ph type="title"/>
          </p:nvPr>
        </p:nvSpPr>
        <p:spPr>
          <a:xfrm>
            <a:off x="828996" y="2199276"/>
            <a:ext cx="3498979" cy="2456442"/>
          </a:xfrm>
        </p:spPr>
        <p:txBody>
          <a:bodyPr>
            <a:normAutofit/>
          </a:bodyPr>
          <a:lstStyle/>
          <a:p>
            <a:r>
              <a:rPr lang="tr-TR" sz="3200" b="1" dirty="0"/>
              <a:t>DİNLEDİĞİNİZ İÇİN TEŞEKKÜRLER…</a:t>
            </a:r>
          </a:p>
        </p:txBody>
      </p:sp>
    </p:spTree>
    <p:extLst>
      <p:ext uri="{BB962C8B-B14F-4D97-AF65-F5344CB8AC3E}">
        <p14:creationId xmlns:p14="http://schemas.microsoft.com/office/powerpoint/2010/main" val="189466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DA113B-74DE-4E49-90AC-7AD9D74DD609}"/>
              </a:ext>
            </a:extLst>
          </p:cNvPr>
          <p:cNvSpPr>
            <a:spLocks noGrp="1"/>
          </p:cNvSpPr>
          <p:nvPr>
            <p:ph type="title"/>
          </p:nvPr>
        </p:nvSpPr>
        <p:spPr>
          <a:xfrm>
            <a:off x="888631" y="2349925"/>
            <a:ext cx="3616462" cy="2456442"/>
          </a:xfrm>
        </p:spPr>
        <p:txBody>
          <a:bodyPr/>
          <a:lstStyle/>
          <a:p>
            <a:r>
              <a:rPr lang="tr-TR" dirty="0"/>
              <a:t>GIDA PROSESLERİNDE ÖN İŞLEMLER</a:t>
            </a:r>
          </a:p>
        </p:txBody>
      </p:sp>
      <p:sp>
        <p:nvSpPr>
          <p:cNvPr id="3" name="İçerik Yer Tutucusu 2">
            <a:extLst>
              <a:ext uri="{FF2B5EF4-FFF2-40B4-BE49-F238E27FC236}">
                <a16:creationId xmlns:a16="http://schemas.microsoft.com/office/drawing/2014/main" id="{B04CF0BA-4E4F-094E-B326-41EE7ABB3152}"/>
              </a:ext>
            </a:extLst>
          </p:cNvPr>
          <p:cNvSpPr>
            <a:spLocks noGrp="1"/>
          </p:cNvSpPr>
          <p:nvPr>
            <p:ph idx="1"/>
          </p:nvPr>
        </p:nvSpPr>
        <p:spPr>
          <a:xfrm>
            <a:off x="4817364" y="953835"/>
            <a:ext cx="6281873" cy="5248622"/>
          </a:xfrm>
        </p:spPr>
        <p:txBody>
          <a:bodyPr/>
          <a:lstStyle/>
          <a:p>
            <a:pPr algn="just"/>
            <a:r>
              <a:rPr lang="tr-TR" dirty="0">
                <a:latin typeface="Arial" panose="020B0604020202020204" pitchFamily="34" charset="0"/>
                <a:cs typeface="Arial" panose="020B0604020202020204" pitchFamily="34" charset="0"/>
              </a:rPr>
              <a:t>Gıdalarda bazı amaçlarla </a:t>
            </a:r>
            <a:r>
              <a:rPr lang="tr-TR" dirty="0" err="1">
                <a:latin typeface="Arial" panose="020B0604020202020204" pitchFamily="34" charset="0"/>
                <a:cs typeface="Arial" panose="020B0604020202020204" pitchFamily="34" charset="0"/>
              </a:rPr>
              <a:t>mekaniksel</a:t>
            </a:r>
            <a:r>
              <a:rPr lang="tr-TR" dirty="0">
                <a:latin typeface="Arial" panose="020B0604020202020204" pitchFamily="34" charset="0"/>
                <a:cs typeface="Arial" panose="020B0604020202020204" pitchFamily="34" charset="0"/>
              </a:rPr>
              <a:t> ayırma işlemleri uygulanır.</a:t>
            </a:r>
          </a:p>
          <a:p>
            <a:pPr algn="just"/>
            <a:r>
              <a:rPr lang="tr-TR" dirty="0" err="1">
                <a:latin typeface="Arial" panose="020B0604020202020204" pitchFamily="34" charset="0"/>
                <a:cs typeface="Arial" panose="020B0604020202020204" pitchFamily="34" charset="0"/>
              </a:rPr>
              <a:t>Mikrobiyel</a:t>
            </a:r>
            <a:r>
              <a:rPr lang="tr-TR" dirty="0">
                <a:latin typeface="Arial" panose="020B0604020202020204" pitchFamily="34" charset="0"/>
                <a:cs typeface="Arial" panose="020B0604020202020204" pitchFamily="34" charset="0"/>
              </a:rPr>
              <a:t> yükün azaltılması, katı-sıvı ya da sıvı-sıvı ayırma gibi sebeplerle aşağıdaki ön işlemler uygulanmaktadır; </a:t>
            </a:r>
          </a:p>
          <a:p>
            <a:pPr lvl="1" algn="just"/>
            <a:r>
              <a:rPr lang="tr-TR" sz="1800" dirty="0">
                <a:latin typeface="Arial" panose="020B0604020202020204" pitchFamily="34" charset="0"/>
                <a:cs typeface="Arial" panose="020B0604020202020204" pitchFamily="34" charset="0"/>
              </a:rPr>
              <a:t>Yıkama, </a:t>
            </a:r>
          </a:p>
          <a:p>
            <a:pPr lvl="1" algn="just"/>
            <a:r>
              <a:rPr lang="tr-TR" sz="1800" dirty="0">
                <a:latin typeface="Arial" panose="020B0604020202020204" pitchFamily="34" charset="0"/>
                <a:cs typeface="Arial" panose="020B0604020202020204" pitchFamily="34" charset="0"/>
              </a:rPr>
              <a:t>Ayıklama, </a:t>
            </a:r>
          </a:p>
          <a:p>
            <a:pPr lvl="1" algn="just"/>
            <a:r>
              <a:rPr lang="tr-TR" sz="1800" dirty="0" err="1">
                <a:latin typeface="Arial" panose="020B0604020202020204" pitchFamily="34" charset="0"/>
                <a:cs typeface="Arial" panose="020B0604020202020204" pitchFamily="34" charset="0"/>
              </a:rPr>
              <a:t>Santrifüjleme</a:t>
            </a:r>
            <a:r>
              <a:rPr lang="tr-TR" sz="1800" dirty="0">
                <a:latin typeface="Arial" panose="020B0604020202020204" pitchFamily="34" charset="0"/>
                <a:cs typeface="Arial" panose="020B0604020202020204" pitchFamily="34" charset="0"/>
              </a:rPr>
              <a:t>, </a:t>
            </a:r>
          </a:p>
          <a:p>
            <a:pPr lvl="1" algn="just"/>
            <a:r>
              <a:rPr lang="tr-TR" sz="1800" dirty="0" err="1">
                <a:latin typeface="Arial" panose="020B0604020202020204" pitchFamily="34" charset="0"/>
                <a:cs typeface="Arial" panose="020B0604020202020204" pitchFamily="34" charset="0"/>
              </a:rPr>
              <a:t>Filtrasyon</a:t>
            </a:r>
            <a:r>
              <a:rPr lang="tr-TR" sz="1800" dirty="0">
                <a:latin typeface="Arial" panose="020B0604020202020204" pitchFamily="34" charset="0"/>
                <a:cs typeface="Arial" panose="020B0604020202020204" pitchFamily="34" charset="0"/>
              </a:rPr>
              <a:t> </a:t>
            </a:r>
            <a:r>
              <a:rPr lang="tr-TR" sz="1800" dirty="0" err="1">
                <a:latin typeface="Arial" panose="020B0604020202020204" pitchFamily="34" charset="0"/>
                <a:cs typeface="Arial" panose="020B0604020202020204" pitchFamily="34" charset="0"/>
              </a:rPr>
              <a:t>yöntemleri</a:t>
            </a:r>
            <a:r>
              <a:rPr lang="tr-TR" sz="1800" dirty="0">
                <a:latin typeface="Arial" panose="020B0604020202020204" pitchFamily="34" charset="0"/>
                <a:cs typeface="Arial" panose="020B0604020202020204" pitchFamily="34" charset="0"/>
              </a:rPr>
              <a:t> kullanılmaktadır. </a:t>
            </a:r>
          </a:p>
          <a:p>
            <a:pPr lvl="1" algn="just"/>
            <a:r>
              <a:rPr lang="tr-TR" sz="1800" dirty="0">
                <a:latin typeface="Arial" panose="020B0604020202020204" pitchFamily="34" charset="0"/>
                <a:cs typeface="Arial" panose="020B0604020202020204" pitchFamily="34" charset="0"/>
              </a:rPr>
              <a:t>Bu </a:t>
            </a:r>
            <a:r>
              <a:rPr lang="tr-TR" sz="1800" dirty="0" err="1">
                <a:latin typeface="Arial" panose="020B0604020202020204" pitchFamily="34" charset="0"/>
                <a:cs typeface="Arial" panose="020B0604020202020204" pitchFamily="34" charset="0"/>
              </a:rPr>
              <a:t>yöntemler</a:t>
            </a:r>
            <a:r>
              <a:rPr lang="tr-TR" sz="1800" dirty="0">
                <a:latin typeface="Arial" panose="020B0604020202020204" pitchFamily="34" charset="0"/>
                <a:cs typeface="Arial" panose="020B0604020202020204" pitchFamily="34" charset="0"/>
              </a:rPr>
              <a:t> tek </a:t>
            </a:r>
            <a:r>
              <a:rPr lang="tr-TR" sz="1800" dirty="0" err="1">
                <a:latin typeface="Arial" panose="020B0604020202020204" pitchFamily="34" charset="0"/>
                <a:cs typeface="Arial" panose="020B0604020202020204" pitchFamily="34" charset="0"/>
              </a:rPr>
              <a:t>başına</a:t>
            </a:r>
            <a:r>
              <a:rPr lang="tr-TR" sz="1800" dirty="0">
                <a:latin typeface="Arial" panose="020B0604020202020204" pitchFamily="34" charset="0"/>
                <a:cs typeface="Arial" panose="020B0604020202020204" pitchFamily="34" charset="0"/>
              </a:rPr>
              <a:t> </a:t>
            </a:r>
            <a:r>
              <a:rPr lang="tr-TR" sz="1800" dirty="0" err="1">
                <a:latin typeface="Arial" panose="020B0604020202020204" pitchFamily="34" charset="0"/>
                <a:cs typeface="Arial" panose="020B0604020202020204" pitchFamily="34" charset="0"/>
              </a:rPr>
              <a:t>kullanıldığında</a:t>
            </a:r>
            <a:r>
              <a:rPr lang="tr-TR" sz="1800" dirty="0">
                <a:latin typeface="Arial" panose="020B0604020202020204" pitchFamily="34" charset="0"/>
                <a:cs typeface="Arial" panose="020B0604020202020204" pitchFamily="34" charset="0"/>
              </a:rPr>
              <a:t> fazla etkili olmamakta, bir arada </a:t>
            </a:r>
            <a:r>
              <a:rPr lang="tr-TR" sz="1800" dirty="0" err="1">
                <a:latin typeface="Arial" panose="020B0604020202020204" pitchFamily="34" charset="0"/>
                <a:cs typeface="Arial" panose="020B0604020202020204" pitchFamily="34" charset="0"/>
              </a:rPr>
              <a:t>kullanıldığında</a:t>
            </a:r>
            <a:r>
              <a:rPr lang="tr-TR" sz="1800" dirty="0">
                <a:latin typeface="Arial" panose="020B0604020202020204" pitchFamily="34" charset="0"/>
                <a:cs typeface="Arial" panose="020B0604020202020204" pitchFamily="34" charset="0"/>
              </a:rPr>
              <a:t> daha etkili olmaktadır. </a:t>
            </a:r>
          </a:p>
          <a:p>
            <a:endParaRPr lang="tr-TR" dirty="0"/>
          </a:p>
        </p:txBody>
      </p:sp>
    </p:spTree>
    <p:extLst>
      <p:ext uri="{BB962C8B-B14F-4D97-AF65-F5344CB8AC3E}">
        <p14:creationId xmlns:p14="http://schemas.microsoft.com/office/powerpoint/2010/main" val="120978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a:extLst>
              <a:ext uri="{FF2B5EF4-FFF2-40B4-BE49-F238E27FC236}">
                <a16:creationId xmlns:a16="http://schemas.microsoft.com/office/drawing/2014/main" id="{733F95F9-21FA-D145-880F-8DA96DECAEC3}"/>
              </a:ext>
            </a:extLst>
          </p:cNvPr>
          <p:cNvSpPr>
            <a:spLocks noGrp="1" noChangeArrowheads="1"/>
          </p:cNvSpPr>
          <p:nvPr>
            <p:ph type="body" idx="1"/>
          </p:nvPr>
        </p:nvSpPr>
        <p:spPr>
          <a:xfrm>
            <a:off x="4612851" y="1152372"/>
            <a:ext cx="6705636" cy="4525963"/>
          </a:xfrm>
        </p:spPr>
        <p:txBody>
          <a:bodyPr>
            <a:normAutofit fontScale="25000" lnSpcReduction="20000"/>
          </a:bodyPr>
          <a:lstStyle/>
          <a:p>
            <a:pPr algn="just">
              <a:lnSpc>
                <a:spcPct val="80000"/>
              </a:lnSpc>
              <a:buFontTx/>
              <a:buNone/>
            </a:pPr>
            <a:endParaRPr lang="tr-TR" altLang="tr-TR" sz="2000" b="1" dirty="0">
              <a:latin typeface="Arial" panose="020B0604020202020204" pitchFamily="34" charset="0"/>
              <a:cs typeface="Arial" panose="020B0604020202020204" pitchFamily="34" charset="0"/>
            </a:endParaRPr>
          </a:p>
          <a:p>
            <a:pPr>
              <a:lnSpc>
                <a:spcPct val="170000"/>
              </a:lnSpc>
              <a:buFontTx/>
              <a:buNone/>
            </a:pPr>
            <a:r>
              <a:rPr lang="tr-TR" altLang="tr-TR" sz="2000" dirty="0">
                <a:latin typeface="Arial" panose="020B0604020202020204" pitchFamily="34" charset="0"/>
                <a:cs typeface="Arial" panose="020B0604020202020204" pitchFamily="34" charset="0"/>
              </a:rPr>
              <a:t> </a:t>
            </a:r>
          </a:p>
          <a:p>
            <a:pPr>
              <a:lnSpc>
                <a:spcPct val="170000"/>
              </a:lnSpc>
              <a:buFontTx/>
              <a:buNone/>
            </a:pPr>
            <a:r>
              <a:rPr lang="tr-TR" altLang="tr-TR" sz="7200" dirty="0">
                <a:latin typeface="Arial" panose="020B0604020202020204" pitchFamily="34" charset="0"/>
                <a:cs typeface="Arial" panose="020B0604020202020204" pitchFamily="34" charset="0"/>
              </a:rPr>
              <a:t>YIKAMA</a:t>
            </a:r>
          </a:p>
          <a:p>
            <a:pPr>
              <a:lnSpc>
                <a:spcPct val="170000"/>
              </a:lnSpc>
              <a:buFontTx/>
              <a:buNone/>
            </a:pPr>
            <a:r>
              <a:rPr lang="tr-TR" altLang="tr-TR" sz="7200" dirty="0">
                <a:latin typeface="Arial" panose="020B0604020202020204" pitchFamily="34" charset="0"/>
                <a:cs typeface="Arial" panose="020B0604020202020204" pitchFamily="34" charset="0"/>
              </a:rPr>
              <a:t>Üretim için fabrikaya alınan ham maddelere uygulanan ilk işlem yıkamadır. Yıkamanın amacı;</a:t>
            </a:r>
          </a:p>
          <a:p>
            <a:pPr>
              <a:lnSpc>
                <a:spcPct val="170000"/>
              </a:lnSpc>
            </a:pPr>
            <a:r>
              <a:rPr lang="tr-TR" altLang="tr-TR" sz="7200" dirty="0">
                <a:latin typeface="Arial" panose="020B0604020202020204" pitchFamily="34" charset="0"/>
                <a:cs typeface="Arial" panose="020B0604020202020204" pitchFamily="34" charset="0"/>
              </a:rPr>
              <a:t>Toz toprakla birlikte mikroorganizmaların ve ısıya dirençli sporların büyük bir bölümünü uzaklaştırmak,</a:t>
            </a:r>
          </a:p>
          <a:p>
            <a:pPr>
              <a:lnSpc>
                <a:spcPct val="170000"/>
              </a:lnSpc>
            </a:pPr>
            <a:r>
              <a:rPr lang="tr-TR" altLang="tr-TR" sz="7200" dirty="0">
                <a:latin typeface="Arial" panose="020B0604020202020204" pitchFamily="34" charset="0"/>
                <a:cs typeface="Arial" panose="020B0604020202020204" pitchFamily="34" charset="0"/>
              </a:rPr>
              <a:t>Tarım ilaç kalıntılarını elden geldiğince gidermek,</a:t>
            </a:r>
          </a:p>
          <a:p>
            <a:pPr>
              <a:lnSpc>
                <a:spcPct val="170000"/>
              </a:lnSpc>
            </a:pPr>
            <a:r>
              <a:rPr lang="tr-TR" altLang="tr-TR" sz="7200" dirty="0">
                <a:latin typeface="Arial" panose="020B0604020202020204" pitchFamily="34" charset="0"/>
                <a:cs typeface="Arial" panose="020B0604020202020204" pitchFamily="34" charset="0"/>
              </a:rPr>
              <a:t>Uygulanacak olan ısıl işlemlerin etkinliğini artırmaktır.</a:t>
            </a:r>
          </a:p>
          <a:p>
            <a:pPr>
              <a:lnSpc>
                <a:spcPct val="170000"/>
              </a:lnSpc>
              <a:buFontTx/>
              <a:buNone/>
            </a:pPr>
            <a:r>
              <a:rPr lang="tr-TR" altLang="tr-TR" sz="7200" dirty="0">
                <a:latin typeface="Arial" panose="020B0604020202020204" pitchFamily="34" charset="0"/>
                <a:cs typeface="Arial" panose="020B0604020202020204" pitchFamily="34" charset="0"/>
              </a:rPr>
              <a:t>	Kaliteli bir ürün elde etmek için her madde kendine özgü bir yöntemle ve yeterli düzeyde yıkanmalıdır. Yıkama işlemi;</a:t>
            </a:r>
          </a:p>
          <a:p>
            <a:pPr>
              <a:lnSpc>
                <a:spcPct val="170000"/>
              </a:lnSpc>
            </a:pPr>
            <a:r>
              <a:rPr lang="tr-TR" altLang="tr-TR" sz="7200" dirty="0">
                <a:latin typeface="Arial" panose="020B0604020202020204" pitchFamily="34" charset="0"/>
                <a:cs typeface="Arial" panose="020B0604020202020204" pitchFamily="34" charset="0"/>
              </a:rPr>
              <a:t>Yumuşatma (ön yıkama),</a:t>
            </a:r>
          </a:p>
          <a:p>
            <a:pPr>
              <a:lnSpc>
                <a:spcPct val="170000"/>
              </a:lnSpc>
            </a:pPr>
            <a:r>
              <a:rPr lang="tr-TR" altLang="tr-TR" sz="7200" dirty="0">
                <a:latin typeface="Arial" panose="020B0604020202020204" pitchFamily="34" charset="0"/>
                <a:cs typeface="Arial" panose="020B0604020202020204" pitchFamily="34" charset="0"/>
              </a:rPr>
              <a:t>Yıkama,</a:t>
            </a:r>
          </a:p>
          <a:p>
            <a:pPr>
              <a:lnSpc>
                <a:spcPct val="170000"/>
              </a:lnSpc>
            </a:pPr>
            <a:r>
              <a:rPr lang="tr-TR" altLang="tr-TR" sz="7200" dirty="0">
                <a:latin typeface="Arial" panose="020B0604020202020204" pitchFamily="34" charset="0"/>
                <a:cs typeface="Arial" panose="020B0604020202020204" pitchFamily="34" charset="0"/>
              </a:rPr>
              <a:t>Durulama aşamalarından oluşur.</a:t>
            </a:r>
          </a:p>
          <a:p>
            <a:pPr algn="just">
              <a:lnSpc>
                <a:spcPct val="80000"/>
              </a:lnSpc>
            </a:pPr>
            <a:endParaRPr lang="tr-TR" altLang="tr-TR" sz="2000" dirty="0">
              <a:latin typeface="Arial" panose="020B0604020202020204" pitchFamily="34" charset="0"/>
              <a:cs typeface="Arial" panose="020B0604020202020204" pitchFamily="34" charset="0"/>
            </a:endParaRPr>
          </a:p>
          <a:p>
            <a:pPr algn="just">
              <a:lnSpc>
                <a:spcPct val="80000"/>
              </a:lnSpc>
              <a:buFontTx/>
              <a:buNone/>
            </a:pPr>
            <a:r>
              <a:rPr lang="tr-TR" altLang="tr-TR" sz="2000" dirty="0">
                <a:latin typeface="Arial" panose="020B0604020202020204" pitchFamily="34" charset="0"/>
                <a:cs typeface="Arial" panose="020B0604020202020204" pitchFamily="34" charset="0"/>
              </a:rPr>
              <a:t>     </a:t>
            </a:r>
          </a:p>
        </p:txBody>
      </p:sp>
      <p:sp>
        <p:nvSpPr>
          <p:cNvPr id="4" name="Unvan 1">
            <a:extLst>
              <a:ext uri="{FF2B5EF4-FFF2-40B4-BE49-F238E27FC236}">
                <a16:creationId xmlns:a16="http://schemas.microsoft.com/office/drawing/2014/main" id="{B4A8C9DC-B928-C849-BA29-A413D5F310B2}"/>
              </a:ext>
            </a:extLst>
          </p:cNvPr>
          <p:cNvSpPr>
            <a:spLocks noGrp="1"/>
          </p:cNvSpPr>
          <p:nvPr>
            <p:ph type="title"/>
          </p:nvPr>
        </p:nvSpPr>
        <p:spPr>
          <a:xfrm>
            <a:off x="888631" y="2349925"/>
            <a:ext cx="3616462" cy="2456442"/>
          </a:xfrm>
        </p:spPr>
        <p:txBody>
          <a:bodyPr/>
          <a:lstStyle/>
          <a:p>
            <a:r>
              <a:rPr lang="tr-TR" dirty="0"/>
              <a:t>GIDA PROSESLERİNDE ÖN İŞLEMLER</a:t>
            </a:r>
          </a:p>
        </p:txBody>
      </p:sp>
    </p:spTree>
    <p:extLst>
      <p:ext uri="{BB962C8B-B14F-4D97-AF65-F5344CB8AC3E}">
        <p14:creationId xmlns:p14="http://schemas.microsoft.com/office/powerpoint/2010/main" val="927994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BBE065A5-1984-254B-AAA8-61C57C8BFBC1}"/>
              </a:ext>
            </a:extLst>
          </p:cNvPr>
          <p:cNvSpPr>
            <a:spLocks noGrp="1" noChangeArrowheads="1"/>
          </p:cNvSpPr>
          <p:nvPr>
            <p:ph type="body" idx="1"/>
          </p:nvPr>
        </p:nvSpPr>
        <p:spPr/>
        <p:txBody>
          <a:bodyPr/>
          <a:lstStyle/>
          <a:p>
            <a:pPr algn="just">
              <a:lnSpc>
                <a:spcPct val="150000"/>
              </a:lnSpc>
              <a:buFontTx/>
              <a:buNone/>
            </a:pPr>
            <a:r>
              <a:rPr lang="tr-TR" altLang="tr-TR" sz="2000" dirty="0">
                <a:latin typeface="Times New Roman" panose="02020603050405020304" pitchFamily="18" charset="0"/>
              </a:rPr>
              <a:t>    </a:t>
            </a:r>
            <a:r>
              <a:rPr lang="tr-TR" altLang="tr-TR" dirty="0">
                <a:latin typeface="Arial" panose="020B0604020202020204" pitchFamily="34" charset="0"/>
                <a:cs typeface="Arial" panose="020B0604020202020204" pitchFamily="34" charset="0"/>
              </a:rPr>
              <a:t>Ön yıkama genellikle büyük işletmelerde yapılır. Bazı işletmelerde ön yıkama ham maddelerin fabrika dışından içeriye su akımı ile taşınması sırasında gerçekleşir. Böylece ön yıkama taşıma ile birlikte yapılmış olur. Bu yöntem daha çok salça üreten işletmelerde kullanılır. Yıkamada basınçlı su kullanılması ile ham maddenin daha iyi yıkanması sağlanmaktadır. Bu yöntemle meyve ve sebzelerin yeterli bir şekilde yıkanabilmesi;</a:t>
            </a:r>
          </a:p>
          <a:p>
            <a:pPr algn="just">
              <a:lnSpc>
                <a:spcPct val="150000"/>
              </a:lnSpc>
            </a:pPr>
            <a:r>
              <a:rPr lang="tr-TR" altLang="tr-TR" dirty="0">
                <a:latin typeface="Arial" panose="020B0604020202020204" pitchFamily="34" charset="0"/>
                <a:cs typeface="Arial" panose="020B0604020202020204" pitchFamily="34" charset="0"/>
              </a:rPr>
              <a:t>Kullanılan suyun miktarı ile,</a:t>
            </a:r>
          </a:p>
          <a:p>
            <a:pPr algn="just">
              <a:lnSpc>
                <a:spcPct val="150000"/>
              </a:lnSpc>
            </a:pPr>
            <a:r>
              <a:rPr lang="tr-TR" altLang="tr-TR" dirty="0">
                <a:latin typeface="Arial" panose="020B0604020202020204" pitchFamily="34" charset="0"/>
                <a:cs typeface="Arial" panose="020B0604020202020204" pitchFamily="34" charset="0"/>
              </a:rPr>
              <a:t>Suyun basıncı ile ilgilidir.</a:t>
            </a:r>
          </a:p>
          <a:p>
            <a:pPr>
              <a:lnSpc>
                <a:spcPct val="150000"/>
              </a:lnSpc>
            </a:pPr>
            <a:endParaRPr lang="tr-TR" altLang="tr-TR" sz="2000" dirty="0">
              <a:latin typeface="Times New Roman" panose="02020603050405020304" pitchFamily="18" charset="0"/>
            </a:endParaRPr>
          </a:p>
        </p:txBody>
      </p:sp>
      <p:sp>
        <p:nvSpPr>
          <p:cNvPr id="3" name="Unvan 1">
            <a:extLst>
              <a:ext uri="{FF2B5EF4-FFF2-40B4-BE49-F238E27FC236}">
                <a16:creationId xmlns:a16="http://schemas.microsoft.com/office/drawing/2014/main" id="{9C600C77-62C8-BE46-9902-A6A25EC56478}"/>
              </a:ext>
            </a:extLst>
          </p:cNvPr>
          <p:cNvSpPr>
            <a:spLocks noGrp="1"/>
          </p:cNvSpPr>
          <p:nvPr>
            <p:ph type="title"/>
          </p:nvPr>
        </p:nvSpPr>
        <p:spPr>
          <a:xfrm>
            <a:off x="888631" y="2349925"/>
            <a:ext cx="3616462" cy="2456442"/>
          </a:xfrm>
        </p:spPr>
        <p:txBody>
          <a:bodyPr/>
          <a:lstStyle/>
          <a:p>
            <a:r>
              <a:rPr lang="tr-TR" dirty="0"/>
              <a:t>GIDA PROSESLERİNDE ÖN İŞLEMLER</a:t>
            </a:r>
          </a:p>
        </p:txBody>
      </p:sp>
    </p:spTree>
    <p:extLst>
      <p:ext uri="{BB962C8B-B14F-4D97-AF65-F5344CB8AC3E}">
        <p14:creationId xmlns:p14="http://schemas.microsoft.com/office/powerpoint/2010/main" val="1721764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611ED007-52AA-CB4A-8DE0-EB4379A9833D}"/>
              </a:ext>
            </a:extLst>
          </p:cNvPr>
          <p:cNvSpPr>
            <a:spLocks noGrp="1" noChangeArrowheads="1"/>
          </p:cNvSpPr>
          <p:nvPr>
            <p:ph type="body" idx="1"/>
          </p:nvPr>
        </p:nvSpPr>
        <p:spPr/>
        <p:txBody>
          <a:bodyPr>
            <a:normAutofit/>
          </a:bodyPr>
          <a:lstStyle/>
          <a:p>
            <a:pPr algn="just">
              <a:lnSpc>
                <a:spcPct val="150000"/>
              </a:lnSpc>
              <a:buFontTx/>
              <a:buNone/>
            </a:pPr>
            <a:r>
              <a:rPr lang="tr-TR" altLang="tr-TR" sz="2000" b="1" dirty="0">
                <a:latin typeface="Arial" panose="020B0604020202020204" pitchFamily="34" charset="0"/>
                <a:cs typeface="Arial" panose="020B0604020202020204" pitchFamily="34" charset="0"/>
              </a:rPr>
              <a:t> KESME VE AYIKLAMA</a:t>
            </a:r>
          </a:p>
          <a:p>
            <a:pPr algn="just">
              <a:lnSpc>
                <a:spcPct val="150000"/>
              </a:lnSpc>
            </a:pPr>
            <a:r>
              <a:rPr lang="tr-TR" altLang="tr-TR" sz="2000" dirty="0">
                <a:latin typeface="Arial" panose="020B0604020202020204" pitchFamily="34" charset="0"/>
                <a:cs typeface="Arial" panose="020B0604020202020204" pitchFamily="34" charset="0"/>
              </a:rPr>
              <a:t>Gıda sanayinde kesme ve ayıklama işlemi ile bozuk, ezik, ham, yaralı, bereli, küflenmiş ve çürümüş, yani amaca uygun olmayan meyve ve sebzeler atılır. Bu işlem;</a:t>
            </a:r>
          </a:p>
          <a:p>
            <a:pPr algn="just">
              <a:lnSpc>
                <a:spcPct val="150000"/>
              </a:lnSpc>
            </a:pPr>
            <a:r>
              <a:rPr lang="tr-TR" altLang="tr-TR" sz="2000" dirty="0">
                <a:latin typeface="Arial" panose="020B0604020202020204" pitchFamily="34" charset="0"/>
                <a:cs typeface="Arial" panose="020B0604020202020204" pitchFamily="34" charset="0"/>
              </a:rPr>
              <a:t>Bozulmamış, sağlam meyve ve sebzelerin yoğun şekilde </a:t>
            </a:r>
            <a:r>
              <a:rPr lang="tr-TR" altLang="tr-TR" sz="2000" dirty="0" err="1">
                <a:latin typeface="Arial" panose="020B0604020202020204" pitchFamily="34" charset="0"/>
                <a:cs typeface="Arial" panose="020B0604020202020204" pitchFamily="34" charset="0"/>
              </a:rPr>
              <a:t>kontamine</a:t>
            </a:r>
            <a:r>
              <a:rPr lang="tr-TR" altLang="tr-TR" sz="2000" dirty="0">
                <a:latin typeface="Arial" panose="020B0604020202020204" pitchFamily="34" charset="0"/>
                <a:cs typeface="Arial" panose="020B0604020202020204" pitchFamily="34" charset="0"/>
              </a:rPr>
              <a:t> olmasını engeller.</a:t>
            </a:r>
          </a:p>
        </p:txBody>
      </p:sp>
      <p:sp>
        <p:nvSpPr>
          <p:cNvPr id="3" name="Unvan 1">
            <a:extLst>
              <a:ext uri="{FF2B5EF4-FFF2-40B4-BE49-F238E27FC236}">
                <a16:creationId xmlns:a16="http://schemas.microsoft.com/office/drawing/2014/main" id="{6AFE18A4-CA4B-0E4F-9CFC-74AAB6606CFE}"/>
              </a:ext>
            </a:extLst>
          </p:cNvPr>
          <p:cNvSpPr>
            <a:spLocks noGrp="1"/>
          </p:cNvSpPr>
          <p:nvPr>
            <p:ph type="title"/>
          </p:nvPr>
        </p:nvSpPr>
        <p:spPr>
          <a:xfrm>
            <a:off x="888631" y="2349925"/>
            <a:ext cx="3616462" cy="2456442"/>
          </a:xfrm>
        </p:spPr>
        <p:txBody>
          <a:bodyPr/>
          <a:lstStyle/>
          <a:p>
            <a:r>
              <a:rPr lang="tr-TR" dirty="0"/>
              <a:t>GIDA PROSESLERİNDE ÖN İŞLEMLER</a:t>
            </a:r>
          </a:p>
        </p:txBody>
      </p:sp>
    </p:spTree>
    <p:extLst>
      <p:ext uri="{BB962C8B-B14F-4D97-AF65-F5344CB8AC3E}">
        <p14:creationId xmlns:p14="http://schemas.microsoft.com/office/powerpoint/2010/main" val="1602848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611ED007-52AA-CB4A-8DE0-EB4379A9833D}"/>
              </a:ext>
            </a:extLst>
          </p:cNvPr>
          <p:cNvSpPr>
            <a:spLocks noGrp="1" noChangeArrowheads="1"/>
          </p:cNvSpPr>
          <p:nvPr>
            <p:ph type="body" idx="1"/>
          </p:nvPr>
        </p:nvSpPr>
        <p:spPr/>
        <p:txBody>
          <a:bodyPr>
            <a:normAutofit/>
          </a:bodyPr>
          <a:lstStyle/>
          <a:p>
            <a:pPr algn="just">
              <a:lnSpc>
                <a:spcPct val="150000"/>
              </a:lnSpc>
              <a:buFontTx/>
              <a:buNone/>
            </a:pPr>
            <a:r>
              <a:rPr lang="tr-TR" altLang="tr-TR" sz="2000" b="1" dirty="0">
                <a:latin typeface="Arial" panose="020B0604020202020204" pitchFamily="34" charset="0"/>
                <a:cs typeface="Arial" panose="020B0604020202020204" pitchFamily="34" charset="0"/>
              </a:rPr>
              <a:t> KESME VE AYIKLAMA</a:t>
            </a:r>
          </a:p>
          <a:p>
            <a:pPr algn="just">
              <a:lnSpc>
                <a:spcPct val="150000"/>
              </a:lnSpc>
            </a:pPr>
            <a:r>
              <a:rPr lang="tr-TR" altLang="tr-TR" sz="2000" dirty="0">
                <a:latin typeface="Arial" panose="020B0604020202020204" pitchFamily="34" charset="0"/>
                <a:cs typeface="Arial" panose="020B0604020202020204" pitchFamily="34" charset="0"/>
              </a:rPr>
              <a:t>Bozulmaya neden olan yüksek sayıdaki mikroorganizma yükünü azaltarak gıdaya uygulanacak muhafaza yönteminin daha etkili olmasını sağlar. </a:t>
            </a:r>
          </a:p>
          <a:p>
            <a:pPr algn="just">
              <a:lnSpc>
                <a:spcPct val="150000"/>
              </a:lnSpc>
              <a:buFontTx/>
              <a:buNone/>
            </a:pPr>
            <a:r>
              <a:rPr lang="tr-TR" altLang="tr-TR" sz="2000" dirty="0">
                <a:latin typeface="Arial" panose="020B0604020202020204" pitchFamily="34" charset="0"/>
                <a:cs typeface="Arial" panose="020B0604020202020204" pitchFamily="34" charset="0"/>
              </a:rPr>
              <a:t>   Örneğin meyve suyu üretiminde meyvelerin ezilmiş, parçalanmış, zedelenmiş ve bozulmuş kısımları atılırsa </a:t>
            </a:r>
            <a:r>
              <a:rPr lang="tr-TR" altLang="tr-TR" sz="2000" dirty="0" err="1">
                <a:latin typeface="Arial" panose="020B0604020202020204" pitchFamily="34" charset="0"/>
                <a:cs typeface="Arial" panose="020B0604020202020204" pitchFamily="34" charset="0"/>
              </a:rPr>
              <a:t>mikrobiyal</a:t>
            </a:r>
            <a:r>
              <a:rPr lang="tr-TR" altLang="tr-TR" sz="2000" dirty="0">
                <a:latin typeface="Arial" panose="020B0604020202020204" pitchFamily="34" charset="0"/>
                <a:cs typeface="Arial" panose="020B0604020202020204" pitchFamily="34" charset="0"/>
              </a:rPr>
              <a:t> yük önemli ölçüde azaltılmış olur.</a:t>
            </a:r>
          </a:p>
        </p:txBody>
      </p:sp>
      <p:sp>
        <p:nvSpPr>
          <p:cNvPr id="3" name="Unvan 1">
            <a:extLst>
              <a:ext uri="{FF2B5EF4-FFF2-40B4-BE49-F238E27FC236}">
                <a16:creationId xmlns:a16="http://schemas.microsoft.com/office/drawing/2014/main" id="{6AFE18A4-CA4B-0E4F-9CFC-74AAB6606CFE}"/>
              </a:ext>
            </a:extLst>
          </p:cNvPr>
          <p:cNvSpPr>
            <a:spLocks noGrp="1"/>
          </p:cNvSpPr>
          <p:nvPr>
            <p:ph type="title"/>
          </p:nvPr>
        </p:nvSpPr>
        <p:spPr>
          <a:xfrm>
            <a:off x="888631" y="2349925"/>
            <a:ext cx="3616462" cy="2456442"/>
          </a:xfrm>
        </p:spPr>
        <p:txBody>
          <a:bodyPr/>
          <a:lstStyle/>
          <a:p>
            <a:r>
              <a:rPr lang="tr-TR" dirty="0"/>
              <a:t>GIDA PROSESLERİNDE ÖN İŞLEMLER</a:t>
            </a:r>
          </a:p>
        </p:txBody>
      </p:sp>
    </p:spTree>
    <p:extLst>
      <p:ext uri="{BB962C8B-B14F-4D97-AF65-F5344CB8AC3E}">
        <p14:creationId xmlns:p14="http://schemas.microsoft.com/office/powerpoint/2010/main" val="2419550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611ED007-52AA-CB4A-8DE0-EB4379A9833D}"/>
              </a:ext>
            </a:extLst>
          </p:cNvPr>
          <p:cNvSpPr>
            <a:spLocks noGrp="1" noChangeArrowheads="1"/>
          </p:cNvSpPr>
          <p:nvPr>
            <p:ph type="body" idx="1"/>
          </p:nvPr>
        </p:nvSpPr>
        <p:spPr/>
        <p:txBody>
          <a:bodyPr>
            <a:normAutofit/>
          </a:bodyPr>
          <a:lstStyle/>
          <a:p>
            <a:pPr algn="just">
              <a:lnSpc>
                <a:spcPct val="150000"/>
              </a:lnSpc>
              <a:buFontTx/>
              <a:buNone/>
            </a:pPr>
            <a:r>
              <a:rPr lang="tr-TR" altLang="tr-TR" sz="2000" b="1" dirty="0">
                <a:latin typeface="Arial" panose="020B0604020202020204" pitchFamily="34" charset="0"/>
                <a:cs typeface="Arial" panose="020B0604020202020204" pitchFamily="34" charset="0"/>
              </a:rPr>
              <a:t> SEDİMENTASYON</a:t>
            </a:r>
          </a:p>
          <a:p>
            <a:pPr algn="just">
              <a:lnSpc>
                <a:spcPct val="150000"/>
              </a:lnSpc>
            </a:pPr>
            <a:r>
              <a:rPr lang="tr-TR" altLang="tr-TR" sz="2000" dirty="0">
                <a:latin typeface="Arial" panose="020B0604020202020204" pitchFamily="34" charset="0"/>
                <a:cs typeface="Arial" panose="020B0604020202020204" pitchFamily="34" charset="0"/>
              </a:rPr>
              <a:t>Gıda sanayinde hammaddelerin toz ve diğer yabancı maddelerden arındırılması amacıyla sıkça uygulanan bir yöntemdir.</a:t>
            </a:r>
          </a:p>
          <a:p>
            <a:pPr algn="just">
              <a:lnSpc>
                <a:spcPct val="150000"/>
              </a:lnSpc>
            </a:pPr>
            <a:r>
              <a:rPr lang="tr-TR" altLang="tr-TR" sz="2000" dirty="0">
                <a:latin typeface="Arial" panose="020B0604020202020204" pitchFamily="34" charset="0"/>
                <a:cs typeface="Arial" panose="020B0604020202020204" pitchFamily="34" charset="0"/>
              </a:rPr>
              <a:t> Bir süspansiyondaki parçacıkların ayrılmasında en etkin ayırma kuvveti yer çekimi kuvvetidir.</a:t>
            </a:r>
          </a:p>
          <a:p>
            <a:pPr algn="just">
              <a:lnSpc>
                <a:spcPct val="150000"/>
              </a:lnSpc>
            </a:pPr>
            <a:r>
              <a:rPr lang="tr-TR" altLang="tr-TR" sz="2000" dirty="0">
                <a:latin typeface="Arial" panose="020B0604020202020204" pitchFamily="34" charset="0"/>
                <a:cs typeface="Arial" panose="020B0604020202020204" pitchFamily="34" charset="0"/>
              </a:rPr>
              <a:t>Etkiyen diğer kuvvetler;  dış kuvvet, </a:t>
            </a:r>
            <a:r>
              <a:rPr lang="tr-TR" altLang="tr-TR" sz="2000" dirty="0" err="1">
                <a:latin typeface="Arial" panose="020B0604020202020204" pitchFamily="34" charset="0"/>
                <a:cs typeface="Arial" panose="020B0604020202020204" pitchFamily="34" charset="0"/>
              </a:rPr>
              <a:t>buoyant</a:t>
            </a:r>
            <a:r>
              <a:rPr lang="tr-TR" altLang="tr-TR" sz="2000" dirty="0">
                <a:latin typeface="Arial" panose="020B0604020202020204" pitchFamily="34" charset="0"/>
                <a:cs typeface="Arial" panose="020B0604020202020204" pitchFamily="34" charset="0"/>
              </a:rPr>
              <a:t> kuvvet, </a:t>
            </a:r>
            <a:r>
              <a:rPr lang="tr-TR" altLang="tr-TR" sz="2000" dirty="0" err="1">
                <a:latin typeface="Arial" panose="020B0604020202020204" pitchFamily="34" charset="0"/>
                <a:cs typeface="Arial" panose="020B0604020202020204" pitchFamily="34" charset="0"/>
              </a:rPr>
              <a:t>drag</a:t>
            </a:r>
            <a:r>
              <a:rPr lang="tr-TR" altLang="tr-TR" sz="2000" dirty="0">
                <a:latin typeface="Arial" panose="020B0604020202020204" pitchFamily="34" charset="0"/>
                <a:cs typeface="Arial" panose="020B0604020202020204" pitchFamily="34" charset="0"/>
              </a:rPr>
              <a:t> kuvveti</a:t>
            </a:r>
          </a:p>
          <a:p>
            <a:pPr algn="just">
              <a:lnSpc>
                <a:spcPct val="150000"/>
              </a:lnSpc>
            </a:pPr>
            <a:r>
              <a:rPr lang="tr-TR" altLang="tr-TR" sz="2000" dirty="0" err="1">
                <a:latin typeface="Arial" panose="020B0604020202020204" pitchFamily="34" charset="0"/>
                <a:cs typeface="Arial" panose="020B0604020202020204" pitchFamily="34" charset="0"/>
              </a:rPr>
              <a:t>Sedimentasyonda</a:t>
            </a:r>
            <a:r>
              <a:rPr lang="tr-TR" altLang="tr-TR" sz="2000" dirty="0">
                <a:latin typeface="Arial" panose="020B0604020202020204" pitchFamily="34" charset="0"/>
                <a:cs typeface="Arial" panose="020B0604020202020204" pitchFamily="34" charset="0"/>
              </a:rPr>
              <a:t> yardımcı maddeler de kullanılmaktadır. (Durultma ajanları gibi)</a:t>
            </a:r>
          </a:p>
        </p:txBody>
      </p:sp>
      <p:sp>
        <p:nvSpPr>
          <p:cNvPr id="3" name="Unvan 1">
            <a:extLst>
              <a:ext uri="{FF2B5EF4-FFF2-40B4-BE49-F238E27FC236}">
                <a16:creationId xmlns:a16="http://schemas.microsoft.com/office/drawing/2014/main" id="{6AFE18A4-CA4B-0E4F-9CFC-74AAB6606CFE}"/>
              </a:ext>
            </a:extLst>
          </p:cNvPr>
          <p:cNvSpPr>
            <a:spLocks noGrp="1"/>
          </p:cNvSpPr>
          <p:nvPr>
            <p:ph type="title"/>
          </p:nvPr>
        </p:nvSpPr>
        <p:spPr>
          <a:xfrm>
            <a:off x="888631" y="2349925"/>
            <a:ext cx="3616462" cy="2456442"/>
          </a:xfrm>
        </p:spPr>
        <p:txBody>
          <a:bodyPr/>
          <a:lstStyle/>
          <a:p>
            <a:r>
              <a:rPr lang="tr-TR" dirty="0"/>
              <a:t>GIDA PROSESLERİNDE ÖN İŞLEMLER</a:t>
            </a:r>
          </a:p>
        </p:txBody>
      </p:sp>
    </p:spTree>
    <p:extLst>
      <p:ext uri="{BB962C8B-B14F-4D97-AF65-F5344CB8AC3E}">
        <p14:creationId xmlns:p14="http://schemas.microsoft.com/office/powerpoint/2010/main" val="439400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747D84A8-E0BD-A947-A5E9-2F08D9132025}"/>
              </a:ext>
            </a:extLst>
          </p:cNvPr>
          <p:cNvSpPr>
            <a:spLocks noGrp="1" noChangeArrowheads="1"/>
          </p:cNvSpPr>
          <p:nvPr>
            <p:ph type="body" idx="1"/>
          </p:nvPr>
        </p:nvSpPr>
        <p:spPr/>
        <p:txBody>
          <a:bodyPr>
            <a:normAutofit/>
          </a:bodyPr>
          <a:lstStyle/>
          <a:p>
            <a:pPr algn="just">
              <a:lnSpc>
                <a:spcPct val="150000"/>
              </a:lnSpc>
              <a:buFontTx/>
              <a:buNone/>
            </a:pPr>
            <a:r>
              <a:rPr lang="tr-TR" altLang="tr-TR" sz="2000" b="1" dirty="0">
                <a:latin typeface="Arial" panose="020B0604020202020204" pitchFamily="34" charset="0"/>
                <a:cs typeface="Arial" panose="020B0604020202020204" pitchFamily="34" charset="0"/>
              </a:rPr>
              <a:t>	SANTRİFÜJLEME</a:t>
            </a:r>
          </a:p>
          <a:p>
            <a:pPr algn="just">
              <a:lnSpc>
                <a:spcPct val="150000"/>
              </a:lnSpc>
              <a:buFontTx/>
              <a:buNone/>
            </a:pPr>
            <a:endParaRPr lang="tr-TR" altLang="tr-TR" sz="2000" b="1" dirty="0">
              <a:latin typeface="Arial" panose="020B0604020202020204" pitchFamily="34" charset="0"/>
              <a:cs typeface="Arial" panose="020B0604020202020204" pitchFamily="34" charset="0"/>
            </a:endParaRPr>
          </a:p>
          <a:p>
            <a:pPr algn="just">
              <a:lnSpc>
                <a:spcPct val="150000"/>
              </a:lnSpc>
              <a:buFontTx/>
              <a:buNone/>
            </a:pPr>
            <a:r>
              <a:rPr lang="tr-TR" altLang="tr-TR" sz="2000" dirty="0">
                <a:latin typeface="Arial" panose="020B0604020202020204" pitchFamily="34" charset="0"/>
                <a:cs typeface="Arial" panose="020B0604020202020204" pitchFamily="34" charset="0"/>
              </a:rPr>
              <a:t>   </a:t>
            </a:r>
            <a:r>
              <a:rPr lang="tr-TR" altLang="tr-TR" sz="2000" dirty="0" err="1">
                <a:latin typeface="Arial" panose="020B0604020202020204" pitchFamily="34" charset="0"/>
                <a:cs typeface="Arial" panose="020B0604020202020204" pitchFamily="34" charset="0"/>
              </a:rPr>
              <a:t>Sedimentasyon</a:t>
            </a:r>
            <a:r>
              <a:rPr lang="tr-TR" altLang="tr-TR" sz="2000" dirty="0">
                <a:latin typeface="Arial" panose="020B0604020202020204" pitchFamily="34" charset="0"/>
                <a:cs typeface="Arial" panose="020B0604020202020204" pitchFamily="34" charset="0"/>
              </a:rPr>
              <a:t> yöntemi uzun sürmektedir. Bu sebeple bir sıvıdaki katı parçacıkların ayrılmasında </a:t>
            </a:r>
            <a:r>
              <a:rPr lang="tr-TR" altLang="tr-TR" sz="2000" dirty="0" err="1">
                <a:latin typeface="Arial" panose="020B0604020202020204" pitchFamily="34" charset="0"/>
                <a:cs typeface="Arial" panose="020B0604020202020204" pitchFamily="34" charset="0"/>
              </a:rPr>
              <a:t>santrifüjsel</a:t>
            </a:r>
            <a:r>
              <a:rPr lang="tr-TR" altLang="tr-TR" sz="2000" dirty="0">
                <a:latin typeface="Arial" panose="020B0604020202020204" pitchFamily="34" charset="0"/>
                <a:cs typeface="Arial" panose="020B0604020202020204" pitchFamily="34" charset="0"/>
              </a:rPr>
              <a:t> kuvvetten faydalanılmaktadır. Gıda endüstrisinde sıklıkla kullanılan bir yöntemdir.</a:t>
            </a:r>
          </a:p>
          <a:p>
            <a:pPr algn="just">
              <a:lnSpc>
                <a:spcPct val="150000"/>
              </a:lnSpc>
              <a:buFontTx/>
              <a:buNone/>
            </a:pPr>
            <a:r>
              <a:rPr lang="tr-TR" altLang="tr-TR" sz="2000" dirty="0">
                <a:latin typeface="Arial" panose="020B0604020202020204" pitchFamily="34" charset="0"/>
                <a:cs typeface="Arial" panose="020B0604020202020204" pitchFamily="34" charset="0"/>
              </a:rPr>
              <a:t>	Bira, süt, bitkisel yağ, şeker, protein konsantreleri, meyve suyu üretiminde…</a:t>
            </a:r>
          </a:p>
        </p:txBody>
      </p:sp>
      <p:sp>
        <p:nvSpPr>
          <p:cNvPr id="3" name="Unvan 1">
            <a:extLst>
              <a:ext uri="{FF2B5EF4-FFF2-40B4-BE49-F238E27FC236}">
                <a16:creationId xmlns:a16="http://schemas.microsoft.com/office/drawing/2014/main" id="{CCF80EF5-6A28-2641-91E0-2D8DF3C8F8ED}"/>
              </a:ext>
            </a:extLst>
          </p:cNvPr>
          <p:cNvSpPr>
            <a:spLocks noGrp="1"/>
          </p:cNvSpPr>
          <p:nvPr>
            <p:ph type="title"/>
          </p:nvPr>
        </p:nvSpPr>
        <p:spPr>
          <a:xfrm>
            <a:off x="888631" y="2349925"/>
            <a:ext cx="3616462" cy="2456442"/>
          </a:xfrm>
        </p:spPr>
        <p:txBody>
          <a:bodyPr/>
          <a:lstStyle/>
          <a:p>
            <a:r>
              <a:rPr lang="tr-TR" dirty="0"/>
              <a:t>GIDA PROSESLERİNDE ÖN İŞLEMLER</a:t>
            </a:r>
          </a:p>
        </p:txBody>
      </p:sp>
    </p:spTree>
    <p:extLst>
      <p:ext uri="{BB962C8B-B14F-4D97-AF65-F5344CB8AC3E}">
        <p14:creationId xmlns:p14="http://schemas.microsoft.com/office/powerpoint/2010/main" val="590466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6080FB24-0356-4445-9E50-289F959C3DB5}"/>
              </a:ext>
            </a:extLst>
          </p:cNvPr>
          <p:cNvSpPr>
            <a:spLocks noGrp="1" noChangeArrowheads="1"/>
          </p:cNvSpPr>
          <p:nvPr>
            <p:ph type="body" idx="1"/>
          </p:nvPr>
        </p:nvSpPr>
        <p:spPr/>
        <p:txBody>
          <a:bodyPr>
            <a:normAutofit fontScale="85000" lnSpcReduction="10000"/>
          </a:bodyPr>
          <a:lstStyle/>
          <a:p>
            <a:pPr>
              <a:lnSpc>
                <a:spcPct val="150000"/>
              </a:lnSpc>
              <a:buFontTx/>
              <a:buNone/>
            </a:pPr>
            <a:r>
              <a:rPr lang="tr-TR" altLang="tr-TR" sz="2000" b="1" dirty="0">
                <a:latin typeface="Arial" panose="020B0604020202020204" pitchFamily="34" charset="0"/>
                <a:cs typeface="Arial" panose="020B0604020202020204" pitchFamily="34" charset="0"/>
              </a:rPr>
              <a:t>	FİLTRASYON</a:t>
            </a:r>
          </a:p>
          <a:p>
            <a:pPr>
              <a:lnSpc>
                <a:spcPct val="150000"/>
              </a:lnSpc>
              <a:buFontTx/>
              <a:buNone/>
            </a:pPr>
            <a:r>
              <a:rPr lang="tr-TR" altLang="tr-TR" sz="2000" dirty="0">
                <a:latin typeface="Arial" panose="020B0604020202020204" pitchFamily="34" charset="0"/>
                <a:cs typeface="Arial" panose="020B0604020202020204" pitchFamily="34" charset="0"/>
              </a:rPr>
              <a:t>   Karışımların ayırıcı bir ortamdan (filtre) geçirilerek yapılarındaki istenmeyen parçacıkların ayrılması işlemine “</a:t>
            </a:r>
            <a:r>
              <a:rPr lang="tr-TR" altLang="tr-TR" sz="2000" b="1" dirty="0" err="1">
                <a:latin typeface="Arial" panose="020B0604020202020204" pitchFamily="34" charset="0"/>
                <a:cs typeface="Arial" panose="020B0604020202020204" pitchFamily="34" charset="0"/>
              </a:rPr>
              <a:t>filtrasyon</a:t>
            </a:r>
            <a:r>
              <a:rPr lang="tr-TR" altLang="tr-TR" sz="2000" dirty="0">
                <a:latin typeface="Arial" panose="020B0604020202020204" pitchFamily="34" charset="0"/>
                <a:cs typeface="Arial" panose="020B0604020202020204" pitchFamily="34" charset="0"/>
              </a:rPr>
              <a:t>” denir. Mikroorganizmaların uzaklaştırılması ilkesine dayanan yöntemlerden en etkili olanı bu yöntemdir.</a:t>
            </a:r>
          </a:p>
          <a:p>
            <a:pPr>
              <a:lnSpc>
                <a:spcPct val="150000"/>
              </a:lnSpc>
            </a:pPr>
            <a:r>
              <a:rPr lang="tr-TR" altLang="tr-TR" sz="2000" dirty="0">
                <a:latin typeface="Arial" panose="020B0604020202020204" pitchFamily="34" charset="0"/>
                <a:cs typeface="Arial" panose="020B0604020202020204" pitchFamily="34" charset="0"/>
              </a:rPr>
              <a:t>Yalnızca homojen sıvılarda uygulanabilir ve mikroorganizmaların tamamını sıvıdan uzaklaştırır.</a:t>
            </a:r>
          </a:p>
          <a:p>
            <a:pPr>
              <a:lnSpc>
                <a:spcPct val="150000"/>
              </a:lnSpc>
            </a:pPr>
            <a:r>
              <a:rPr lang="tr-TR" altLang="tr-TR" sz="2000" dirty="0" err="1">
                <a:latin typeface="Arial" panose="020B0604020202020204" pitchFamily="34" charset="0"/>
                <a:cs typeface="Arial" panose="020B0604020202020204" pitchFamily="34" charset="0"/>
              </a:rPr>
              <a:t>Membran</a:t>
            </a:r>
            <a:r>
              <a:rPr lang="tr-TR" altLang="tr-TR" sz="2000" dirty="0">
                <a:latin typeface="Arial" panose="020B0604020202020204" pitchFamily="34" charset="0"/>
                <a:cs typeface="Arial" panose="020B0604020202020204" pitchFamily="34" charset="0"/>
              </a:rPr>
              <a:t> filtre sistemleri kullanılmadan önce steril edilmelidir.</a:t>
            </a:r>
          </a:p>
          <a:p>
            <a:pPr>
              <a:lnSpc>
                <a:spcPct val="150000"/>
              </a:lnSpc>
            </a:pPr>
            <a:r>
              <a:rPr lang="tr-TR" altLang="tr-TR" sz="2000" dirty="0" err="1">
                <a:latin typeface="Arial" panose="020B0604020202020204" pitchFamily="34" charset="0"/>
                <a:cs typeface="Arial" panose="020B0604020202020204" pitchFamily="34" charset="0"/>
              </a:rPr>
              <a:t>Filtrasyon</a:t>
            </a:r>
            <a:r>
              <a:rPr lang="tr-TR" altLang="tr-TR" sz="2000" dirty="0">
                <a:latin typeface="Arial" panose="020B0604020202020204" pitchFamily="34" charset="0"/>
                <a:cs typeface="Arial" panose="020B0604020202020204" pitchFamily="34" charset="0"/>
              </a:rPr>
              <a:t> sonrasında elde edilen sıvı steril olduğu için bu işlemden sonra kullanılacak alet, ekipman ve ambalaj maddeleri de steril olmalıdır.</a:t>
            </a:r>
          </a:p>
        </p:txBody>
      </p:sp>
      <p:sp>
        <p:nvSpPr>
          <p:cNvPr id="3" name="Unvan 1">
            <a:extLst>
              <a:ext uri="{FF2B5EF4-FFF2-40B4-BE49-F238E27FC236}">
                <a16:creationId xmlns:a16="http://schemas.microsoft.com/office/drawing/2014/main" id="{15B2B4E3-5787-324D-9C4E-CC257BBB1DF9}"/>
              </a:ext>
            </a:extLst>
          </p:cNvPr>
          <p:cNvSpPr>
            <a:spLocks noGrp="1"/>
          </p:cNvSpPr>
          <p:nvPr>
            <p:ph type="title"/>
          </p:nvPr>
        </p:nvSpPr>
        <p:spPr>
          <a:xfrm>
            <a:off x="888631" y="2349925"/>
            <a:ext cx="3616462" cy="2456442"/>
          </a:xfrm>
        </p:spPr>
        <p:txBody>
          <a:bodyPr/>
          <a:lstStyle/>
          <a:p>
            <a:r>
              <a:rPr lang="tr-TR" dirty="0"/>
              <a:t>GIDA PROSESLERİNDE ÖN İŞLEMLER</a:t>
            </a:r>
          </a:p>
        </p:txBody>
      </p:sp>
    </p:spTree>
    <p:extLst>
      <p:ext uri="{BB962C8B-B14F-4D97-AF65-F5344CB8AC3E}">
        <p14:creationId xmlns:p14="http://schemas.microsoft.com/office/powerpoint/2010/main" val="188162064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1501</TotalTime>
  <Words>528</Words>
  <Application>Microsoft Macintosh PowerPoint</Application>
  <PresentationFormat>Geniş ekran</PresentationFormat>
  <Paragraphs>57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 Light</vt:lpstr>
      <vt:lpstr>Rockwell</vt:lpstr>
      <vt:lpstr>Times New Roman</vt:lpstr>
      <vt:lpstr>Wingdings</vt:lpstr>
      <vt:lpstr>Atlas</vt:lpstr>
      <vt:lpstr>GIDALARDA TEMEL İŞLEMLER</vt:lpstr>
      <vt:lpstr>GIDA PROSESLERİNDE ÖN İŞLEMLER</vt:lpstr>
      <vt:lpstr>GIDA PROSESLERİNDE ÖN İŞLEMLER</vt:lpstr>
      <vt:lpstr>GIDA PROSESLERİNDE ÖN İŞLEMLER</vt:lpstr>
      <vt:lpstr>GIDA PROSESLERİNDE ÖN İŞLEMLER</vt:lpstr>
      <vt:lpstr>GIDA PROSESLERİNDE ÖN İŞLEMLER</vt:lpstr>
      <vt:lpstr>GIDA PROSESLERİNDE ÖN İŞLEMLER</vt:lpstr>
      <vt:lpstr>GIDA PROSESLERİNDE ÖN İŞLEMLER</vt:lpstr>
      <vt:lpstr>GIDA PROSESLERİNDE ÖN İŞLEMLER</vt:lpstr>
      <vt:lpstr>DİNLEDİĞİNİZ İÇİN 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MİKROBİYOLOJİSİ</dc:title>
  <dc:creator>Özgür Tecer</dc:creator>
  <cp:lastModifiedBy>Özgür Tecer</cp:lastModifiedBy>
  <cp:revision>124</cp:revision>
  <dcterms:created xsi:type="dcterms:W3CDTF">2019-02-18T12:54:52Z</dcterms:created>
  <dcterms:modified xsi:type="dcterms:W3CDTF">2020-01-27T19:12:51Z</dcterms:modified>
</cp:coreProperties>
</file>