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81" r:id="rId2"/>
    <p:sldId id="410" r:id="rId3"/>
    <p:sldId id="288" r:id="rId4"/>
    <p:sldId id="411" r:id="rId5"/>
    <p:sldId id="412" r:id="rId6"/>
    <p:sldId id="413" r:id="rId7"/>
    <p:sldId id="414" r:id="rId8"/>
    <p:sldId id="415" r:id="rId9"/>
    <p:sldId id="416" r:id="rId10"/>
    <p:sldId id="417" r:id="rId11"/>
    <p:sldId id="418" r:id="rId12"/>
    <p:sldId id="419" r:id="rId13"/>
    <p:sldId id="420" r:id="rId14"/>
    <p:sldId id="421" r:id="rId15"/>
    <p:sldId id="422" r:id="rId16"/>
    <p:sldId id="423" r:id="rId17"/>
    <p:sldId id="424" r:id="rId18"/>
    <p:sldId id="425" r:id="rId19"/>
    <p:sldId id="426" r:id="rId20"/>
    <p:sldId id="427" r:id="rId21"/>
    <p:sldId id="428" r:id="rId22"/>
    <p:sldId id="429" r:id="rId23"/>
    <p:sldId id="430" r:id="rId24"/>
    <p:sldId id="431" r:id="rId25"/>
    <p:sldId id="432" r:id="rId26"/>
    <p:sldId id="433" r:id="rId27"/>
    <p:sldId id="434" r:id="rId28"/>
    <p:sldId id="436" r:id="rId29"/>
    <p:sldId id="437" r:id="rId30"/>
    <p:sldId id="438" r:id="rId31"/>
    <p:sldId id="439" r:id="rId32"/>
    <p:sldId id="440" r:id="rId33"/>
    <p:sldId id="441" r:id="rId34"/>
    <p:sldId id="442" r:id="rId35"/>
    <p:sldId id="443" r:id="rId36"/>
    <p:sldId id="444" r:id="rId37"/>
    <p:sldId id="445" r:id="rId3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8280" autoAdjust="0"/>
  </p:normalViewPr>
  <p:slideViewPr>
    <p:cSldViewPr>
      <p:cViewPr varScale="1">
        <p:scale>
          <a:sx n="66" d="100"/>
          <a:sy n="66" d="100"/>
        </p:scale>
        <p:origin x="-16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00C74-5179-474B-A454-73087759D957}" type="datetimeFigureOut">
              <a:rPr lang="tr-TR" smtClean="0"/>
              <a:pPr/>
              <a:t>07.05.2020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2B41B-C726-4D83-8F6E-D7E2B4F01F0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775385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184311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645745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552277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596068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185409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501299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857018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364059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0682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729302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015530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347827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201554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35039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516047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708217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9612501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7022386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34234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875342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3683833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249441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71898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6021194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923013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1205007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45220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857495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C2B41B-C726-4D83-8F6E-D7E2B4F01F03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26697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FD802-C834-41AA-B0CA-E59D3B1D97D4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C975-9942-4BD9-A3D5-E79312B6C033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2B7E3-919D-4070-B231-4A038CC4B193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F6E99-E087-4724-990A-F03084EE1D1D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3B841-630C-41AD-896C-280DD1BBCF2C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D7727-EAC7-48EA-BD47-0BA5A361F64F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98390-3031-43A0-B2B4-0B5236D71348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5400-6EE3-403C-AA3E-BE1C7A1CB8C0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C0EF9-CE12-4683-9E30-D1789FA466A3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45256-BF2D-48B6-8E76-C7D9E47DB137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95C32-E703-421E-8DDF-6D680CD75505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7538E-67D1-4FD9-9D01-175363B817D9}" type="datetime1">
              <a:rPr lang="tr-TR" smtClean="0"/>
              <a:pPr/>
              <a:t>07.05.2020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053C5F43-A354-497D-94C9-764B191F88EA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785794"/>
            <a:ext cx="7858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COM 412 </a:t>
            </a:r>
          </a:p>
          <a:p>
            <a:pPr algn="ctr"/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Information Technology 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Security Governance 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4" name="3 Dikdörtgen"/>
          <p:cNvSpPr/>
          <p:nvPr/>
        </p:nvSpPr>
        <p:spPr>
          <a:xfrm>
            <a:off x="7965822" y="6037012"/>
            <a:ext cx="1143008" cy="7858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Control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endParaRPr lang="tr-TR" sz="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Three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essential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-	Project Management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tool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SPI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CPI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endParaRPr lang="tr-TR" sz="8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Schedule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Performance Index = (Earned Value) / (Planned Value)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SPI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= EV / PV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8" name="3 Metin kutusu"/>
          <p:cNvSpPr txBox="1"/>
          <p:nvPr/>
        </p:nvSpPr>
        <p:spPr>
          <a:xfrm>
            <a:off x="467544" y="3763363"/>
            <a:ext cx="835495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SPI &gt; 1 </a:t>
            </a:r>
            <a:r>
              <a:rPr lang="tr-T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You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have completed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more work than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planned</a:t>
            </a:r>
            <a:r>
              <a:rPr lang="tr-T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project is ahead of schedule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SPI </a:t>
            </a: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tr-T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completed work is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equal to the planned work</a:t>
            </a:r>
            <a:r>
              <a:rPr lang="tr-T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project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 schedule.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  <a:p>
            <a:endParaRPr lang="tr-TR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SPI </a:t>
            </a: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tr-T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completed work is 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less than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planned work</a:t>
            </a:r>
            <a:r>
              <a:rPr lang="tr-T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project is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behind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schedule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3 Metin kutusu"/>
          <p:cNvSpPr txBox="1"/>
          <p:nvPr/>
        </p:nvSpPr>
        <p:spPr>
          <a:xfrm>
            <a:off x="475512" y="3095299"/>
            <a:ext cx="8354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SPI&gt;1, SPI=1, SPI&lt;1 ???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194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11</a:t>
            </a:fld>
            <a:endParaRPr lang="tr-TR" dirty="0"/>
          </a:p>
        </p:txBody>
      </p:sp>
      <p:sp>
        <p:nvSpPr>
          <p:cNvPr id="8" name="3 Metin kutusu"/>
          <p:cNvSpPr txBox="1"/>
          <p:nvPr/>
        </p:nvSpPr>
        <p:spPr>
          <a:xfrm>
            <a:off x="323086" y="447374"/>
            <a:ext cx="835495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You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have a project to be completed in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months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budget is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100,000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USD.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Six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months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have passed, and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60,000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USD has been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spent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U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closer review, you find that only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40%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the work has been completed so far.</a:t>
            </a:r>
          </a:p>
          <a:p>
            <a:endParaRPr lang="tr-TR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Please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Schedule Performance Index and deduce whether the project is ahead or behind of schedule.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3 Metin kutusu"/>
          <p:cNvSpPr txBox="1"/>
          <p:nvPr/>
        </p:nvSpPr>
        <p:spPr>
          <a:xfrm>
            <a:off x="320697" y="3170084"/>
            <a:ext cx="835495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Actual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Cost (AC)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60,000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USD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Planned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Value is not given. However, the project duration is 12 months and 6 months have passed. </a:t>
            </a:r>
            <a:r>
              <a:rPr lang="tr-TR" sz="2000" i="1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assume the budget was distributed evenly for each month. Therefore, in 6 months, 50% of the budget will have been spent.</a:t>
            </a:r>
            <a:endParaRPr lang="tr-TR" sz="20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Planned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Value (PV) = 50% of 100,000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= 50,000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USD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Earned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Value (EV) = 40% of 100,000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tr-T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40,000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USD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Schedule Performance Index (SPI) = EV /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PV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= 40,000 / 50,000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			= </a:t>
            </a:r>
            <a:r>
              <a:rPr lang="tr-T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0.8</a:t>
            </a:r>
            <a:endParaRPr lang="tr-TR" sz="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You are behind schedule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since the </a:t>
            </a:r>
            <a:r>
              <a:rPr 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Schedule Performance Index is less than one.</a:t>
            </a:r>
            <a:endParaRPr lang="tr-TR" sz="2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023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Control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endParaRPr lang="tr-TR" sz="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Three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essential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-	Project Management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tool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SPI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CPI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endParaRPr lang="tr-TR" sz="8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Cost Performance Index = (Earned Value) / (Actual Cost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CPI = EV / AC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12</a:t>
            </a:fld>
            <a:endParaRPr lang="tr-TR" dirty="0"/>
          </a:p>
        </p:txBody>
      </p:sp>
      <p:sp>
        <p:nvSpPr>
          <p:cNvPr id="8" name="3 Metin kutusu"/>
          <p:cNvSpPr txBox="1"/>
          <p:nvPr/>
        </p:nvSpPr>
        <p:spPr>
          <a:xfrm>
            <a:off x="467544" y="3763363"/>
            <a:ext cx="835495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CPI 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 1 </a:t>
            </a:r>
            <a:r>
              <a:rPr lang="tr-T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You are earning more than what you have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spent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project is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under budget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tr-TR" sz="28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CPI = 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tr-T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Earning and spending is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equal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proceeding as per the planned spending.</a:t>
            </a:r>
            <a:endParaRPr lang="tr-TR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tr-T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CPI &lt; 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tr-TR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tr-TR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You are earning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less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than what you have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spent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project is </a:t>
            </a:r>
            <a:r>
              <a:rPr lang="tr-TR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budget.</a:t>
            </a:r>
            <a:endParaRPr lang="tr-TR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3 Metin kutusu"/>
          <p:cNvSpPr txBox="1"/>
          <p:nvPr/>
        </p:nvSpPr>
        <p:spPr>
          <a:xfrm>
            <a:off x="475512" y="3095299"/>
            <a:ext cx="8354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CPI&gt;1, CPI=1, CPI&lt;1 ???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315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13</a:t>
            </a:fld>
            <a:endParaRPr lang="tr-TR" dirty="0"/>
          </a:p>
        </p:txBody>
      </p:sp>
      <p:sp>
        <p:nvSpPr>
          <p:cNvPr id="8" name="3 Metin kutusu"/>
          <p:cNvSpPr txBox="1"/>
          <p:nvPr/>
        </p:nvSpPr>
        <p:spPr>
          <a:xfrm>
            <a:off x="323086" y="447374"/>
            <a:ext cx="835495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You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have a project to be completed in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months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budget is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100,000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USD.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Six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months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have passed, and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60,000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USD has been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spent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U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closer review, you find that only 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40%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of the work has been completed so far.</a:t>
            </a:r>
          </a:p>
          <a:p>
            <a:endParaRPr lang="tr-TR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Please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Performance Index and deduce whether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under budget or over budget.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3 Metin kutusu"/>
          <p:cNvSpPr txBox="1"/>
          <p:nvPr/>
        </p:nvSpPr>
        <p:spPr>
          <a:xfrm>
            <a:off x="320697" y="3170084"/>
            <a:ext cx="835495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Actual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Cost (AC) =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60,000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USD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Planned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Value is not given. However, the project duration is 12 months and 6 months have passed. </a:t>
            </a:r>
            <a:r>
              <a:rPr lang="tr-TR" sz="2000" i="1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assume the budget was distributed evenly for each month. Therefore, in 6 months, 50% of the budget will have been spent.</a:t>
            </a:r>
            <a:endParaRPr lang="tr-TR" sz="20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Planned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Value (PV) = 50% of 100,000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= 50,000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USD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Earned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Value (EV) = 40% of 100,000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tr-TR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40,000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USD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Cost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Performance Index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= EV /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AC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= 40,000 /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60,000 					= </a:t>
            </a:r>
            <a:r>
              <a:rPr lang="tr-T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0.67</a:t>
            </a:r>
            <a:endParaRPr lang="tr-TR" sz="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earning 0.67 USD for every 1 USD spent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since </a:t>
            </a:r>
            <a:r>
              <a:rPr 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Cost </a:t>
            </a:r>
            <a:r>
              <a:rPr lang="tr-TR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erformance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Index is less than one.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This means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over budget.</a:t>
            </a:r>
            <a:endParaRPr lang="tr-TR" sz="2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635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Control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352425" algn="l"/>
              </a:tabLst>
            </a:pP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Sample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Project Plan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14</a:t>
            </a:fld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1321604"/>
            <a:ext cx="7181850" cy="51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5203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311368"/>
            <a:ext cx="83549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Control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endParaRPr lang="tr-TR" sz="1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Three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essential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Issue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registry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list of all issues encountered and/or reported for the project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tr-TR" sz="22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maybe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MS Excel </a:t>
            </a:r>
            <a:r>
              <a:rPr lang="tr-TR" sz="22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sheet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date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identified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person responsible for seeking resolution of the issue,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--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status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issue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remarks.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15</a:t>
            </a:fld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874" y="3295252"/>
            <a:ext cx="7191375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235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311368"/>
            <a:ext cx="83549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Control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endParaRPr lang="tr-TR" sz="1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Three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essential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registry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list of any and all requests for the project 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affect/modify </a:t>
            </a:r>
            <a:r>
              <a:rPr lang="en-US" sz="2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original scope of work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tr-TR" sz="22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maybe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MS Excel </a:t>
            </a:r>
            <a:r>
              <a:rPr lang="tr-TR" sz="22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sheet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Similar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Issue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Registry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16</a:t>
            </a:fld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874" y="2564904"/>
            <a:ext cx="7191375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2508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311368"/>
            <a:ext cx="835495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Control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endParaRPr lang="tr-TR" sz="1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Additional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governance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documents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Deliverable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checklist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document with the list of all deliverables agreed 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tr-TR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phase of the project in which it is to be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generated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who it will be prepared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status,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date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submitted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who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is to produce the document, description,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whether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it requires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sign-off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and who shall be the signatories and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approvers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17</a:t>
            </a:fld>
            <a:endParaRPr lang="tr-TR" dirty="0"/>
          </a:p>
        </p:txBody>
      </p:sp>
      <p:sp>
        <p:nvSpPr>
          <p:cNvPr id="7" name="3 Metin kutusu"/>
          <p:cNvSpPr txBox="1"/>
          <p:nvPr/>
        </p:nvSpPr>
        <p:spPr>
          <a:xfrm>
            <a:off x="323086" y="3874040"/>
            <a:ext cx="8354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Deliverables may be anything ranging from 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kick-off meeting, a blueprint, technical design,</a:t>
            </a: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actual code, UAT, training, manuals, meeting, etc. </a:t>
            </a:r>
          </a:p>
        </p:txBody>
      </p:sp>
      <p:sp>
        <p:nvSpPr>
          <p:cNvPr id="8" name="3 Metin kutusu"/>
          <p:cNvSpPr txBox="1"/>
          <p:nvPr/>
        </p:nvSpPr>
        <p:spPr>
          <a:xfrm>
            <a:off x="343471" y="5158064"/>
            <a:ext cx="83549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Since every project is different,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exact deliverables to be produced will be agreed upon at the start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project by both PMs.</a:t>
            </a:r>
          </a:p>
        </p:txBody>
      </p:sp>
      <p:sp>
        <p:nvSpPr>
          <p:cNvPr id="9" name="3 Metin kutusu"/>
          <p:cNvSpPr txBox="1"/>
          <p:nvPr/>
        </p:nvSpPr>
        <p:spPr>
          <a:xfrm>
            <a:off x="1815651" y="3512244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tr-T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deliverables? </a:t>
            </a:r>
          </a:p>
        </p:txBody>
      </p:sp>
    </p:spTree>
    <p:extLst>
      <p:ext uri="{BB962C8B-B14F-4D97-AF65-F5344CB8AC3E}">
        <p14:creationId xmlns:p14="http://schemas.microsoft.com/office/powerpoint/2010/main" xmlns="" val="89055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Control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352425" algn="l"/>
              </a:tabLst>
            </a:pP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Sample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Deliverables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Checklist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18</a:t>
            </a:fld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9788" y="1282212"/>
            <a:ext cx="7172325" cy="524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6285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311368"/>
            <a:ext cx="83549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Control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endParaRPr lang="tr-TR" sz="1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Additional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governance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documents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deliverables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choos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proper deliverables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able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monitor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real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progress of the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project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-- d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eliverables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are milestones which help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understand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whether the project has progressed or not to that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stage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		--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deliverables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be: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asily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identified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	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bjectiv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e 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either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they are attained or not, there should be no room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ambiguity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	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lear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in terms of whether they have been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achieved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	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paced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along the life of the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project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sable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19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1468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4" y="1214422"/>
            <a:ext cx="8448367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tr-TR" sz="2600" b="1" dirty="0" err="1" smtClean="0">
                <a:latin typeface="Times New Roman" pitchFamily="18" charset="0"/>
                <a:cs typeface="Times New Roman" pitchFamily="18" charset="0"/>
              </a:rPr>
              <a:t>component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 of IT </a:t>
            </a:r>
            <a:r>
              <a:rPr lang="tr-TR" sz="2600" b="1" dirty="0" err="1" smtClean="0"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2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352425" algn="l"/>
                <a:tab pos="631825" algn="l"/>
              </a:tabLst>
            </a:pP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600" b="1" dirty="0" err="1" smtClean="0">
                <a:latin typeface="Times New Roman" pitchFamily="18" charset="0"/>
                <a:cs typeface="Times New Roman" pitchFamily="18" charset="0"/>
              </a:rPr>
              <a:t>policies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600" b="1" dirty="0" err="1" smtClean="0">
                <a:latin typeface="Times New Roman" pitchFamily="18" charset="0"/>
                <a:cs typeface="Times New Roman" pitchFamily="18" charset="0"/>
              </a:rPr>
              <a:t>guidelines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600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b="1" dirty="0" err="1" smtClean="0">
                <a:latin typeface="Times New Roman" pitchFamily="18" charset="0"/>
                <a:cs typeface="Times New Roman" pitchFamily="18" charset="0"/>
              </a:rPr>
              <a:t>procedures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600" b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600" b="1" dirty="0" smtClean="0">
                <a:latin typeface="Times New Roman" pitchFamily="18" charset="0"/>
                <a:cs typeface="Times New Roman" pitchFamily="18" charset="0"/>
              </a:rPr>
              <a:t> IT </a:t>
            </a:r>
            <a:r>
              <a:rPr lang="tr-TR" sz="2600" b="1" dirty="0" err="1" smtClean="0">
                <a:latin typeface="Times New Roman" pitchFamily="18" charset="0"/>
                <a:cs typeface="Times New Roman" pitchFamily="18" charset="0"/>
              </a:rPr>
              <a:t>organizations</a:t>
            </a:r>
            <a:endParaRPr lang="tr-TR" sz="2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357166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2928934"/>
            <a:ext cx="774676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Metin kutusu"/>
          <p:cNvSpPr txBox="1"/>
          <p:nvPr/>
        </p:nvSpPr>
        <p:spPr>
          <a:xfrm>
            <a:off x="3599764" y="2714620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aligned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with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mission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vision</a:t>
            </a:r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8 Düz Ok Bağlayıcısı"/>
          <p:cNvCxnSpPr>
            <a:endCxn id="7" idx="2"/>
          </p:cNvCxnSpPr>
          <p:nvPr/>
        </p:nvCxnSpPr>
        <p:spPr>
          <a:xfrm rot="10800000">
            <a:off x="4778492" y="3360952"/>
            <a:ext cx="1079393" cy="210925"/>
          </a:xfrm>
          <a:prstGeom prst="straightConnector1">
            <a:avLst/>
          </a:prstGeom>
          <a:ln w="25400"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Metin kutusu"/>
          <p:cNvSpPr txBox="1"/>
          <p:nvPr/>
        </p:nvSpPr>
        <p:spPr>
          <a:xfrm>
            <a:off x="214282" y="3286124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very high, </a:t>
            </a:r>
            <a:endParaRPr lang="tr-TR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need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operationalize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tr-TR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311368"/>
            <a:ext cx="83549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Team Roles and Responsibilities</a:t>
            </a:r>
            <a:endParaRPr lang="tr-TR" sz="1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team members, stakeholders should have clear roles and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responsibilities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3524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PM should be the single point of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contact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3524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he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PM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should be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singly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responsible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for the delivery of the whole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3524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PM is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also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responsible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20</a:t>
            </a:fld>
            <a:endParaRPr lang="tr-TR" dirty="0"/>
          </a:p>
        </p:txBody>
      </p:sp>
      <p:sp>
        <p:nvSpPr>
          <p:cNvPr id="7" name="3 Metin kutusu"/>
          <p:cNvSpPr txBox="1"/>
          <p:nvPr/>
        </p:nvSpPr>
        <p:spPr>
          <a:xfrm>
            <a:off x="338475" y="2879439"/>
            <a:ext cx="83549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Scope mgmt.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Time mgmt.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Cost management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Quality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Resources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Risk Management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Asset Management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Governance and reporting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Communication management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Procurement and contract management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4802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Team Roles and Responsibilities</a:t>
            </a:r>
            <a:endParaRPr lang="tr-TR" sz="1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other project team members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(full-or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part-time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depend on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the type of project, structure and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model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21</a:t>
            </a:fld>
            <a:endParaRPr lang="tr-TR" dirty="0"/>
          </a:p>
        </p:txBody>
      </p:sp>
      <p:sp>
        <p:nvSpPr>
          <p:cNvPr id="7" name="3 Metin kutusu"/>
          <p:cNvSpPr txBox="1"/>
          <p:nvPr/>
        </p:nvSpPr>
        <p:spPr>
          <a:xfrm>
            <a:off x="74700" y="1772816"/>
            <a:ext cx="881778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7188" algn="l"/>
                <a:tab pos="6238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Business Analyst (V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aptur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es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translat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business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equirements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into functional specifications for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design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and configuration of the application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6238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Programmer (V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6238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Technical manager/System Architect 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V)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etermin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the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necessary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infrastructure for the execution of the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tabLst>
                <a:tab pos="357188" algn="l"/>
                <a:tab pos="6238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Technical support personnel 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V)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(DBA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Network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Adm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System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Admin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install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creat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configur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defin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permissions and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maintain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during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course of the project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623888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Tester 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V)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defin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the test scripts and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run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tests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before UAT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6238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Documentation writers 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V)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prepares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documentation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roject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process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flows, end user requirements, manuals, etc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841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Team Roles and Responsibilities</a:t>
            </a:r>
            <a:endParaRPr lang="tr-TR" sz="1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other project team members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(full-or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part-time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depend on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the type of project, structure and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model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22</a:t>
            </a:fld>
            <a:endParaRPr lang="tr-TR" dirty="0"/>
          </a:p>
        </p:txBody>
      </p:sp>
      <p:sp>
        <p:nvSpPr>
          <p:cNvPr id="7" name="3 Metin kutusu"/>
          <p:cNvSpPr txBox="1"/>
          <p:nvPr/>
        </p:nvSpPr>
        <p:spPr>
          <a:xfrm>
            <a:off x="74700" y="1772816"/>
            <a:ext cx="88177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7188" algn="l"/>
                <a:tab pos="6238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Process experts 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end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users that are experts in the business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business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processes that will be covered by the project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tabLst>
                <a:tab pos="357188" algn="l"/>
                <a:tab pos="623888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Technical support personnel (under the TM team) 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counterparts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project technical support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personnel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6238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tabLst>
                <a:tab pos="357188" algn="l"/>
                <a:tab pos="623888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Aside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from the project team itself, a </a:t>
            </a:r>
            <a:r>
              <a:rPr 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steering committee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may be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needed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.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role of the steering committee is </a:t>
            </a:r>
            <a:r>
              <a:rPr 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guide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and if necessary </a:t>
            </a:r>
            <a:r>
              <a:rPr 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decide and approve matters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which cannot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decided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at the project management level.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283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Communication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Communication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policy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who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, how,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when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informed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dependent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policy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describe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at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least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Kick-off: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the first formal project meeting with end users, PMs, and other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key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stakeholders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Project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update meetings: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normally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weekly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Steering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committee meetings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503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Scope Management</a:t>
            </a:r>
            <a:endParaRPr lang="tr-TR" sz="1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cope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should be as clear as possible upon the start of the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project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S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hould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be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handled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correctly during the whole lifecycle of the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projec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t</a:t>
            </a: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M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ost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projects would be turn-key (fixed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price)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challenge of the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PMs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keep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scope within the reasonable bounds of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was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tendered (and successively detailed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providing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additional price or resources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needed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Any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specifications that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don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conform to this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  <a:sym typeface="Wingdings" panose="05000000000000000000" pitchFamily="2" charset="2"/>
              </a:rPr>
              <a:t>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tr-TR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request</a:t>
            </a:r>
            <a:endParaRPr lang="tr-TR" sz="2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first and most important tool for identifying possible change requests is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request registry</a:t>
            </a:r>
            <a:endParaRPr lang="tr-TR" sz="2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A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request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to be registered into this document for further analysis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83528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Scope Management</a:t>
            </a:r>
            <a:endParaRPr lang="tr-TR" sz="1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Things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tr-TR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tr-TR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analyz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whether the request is actually outside the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scope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work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-	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analyze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whether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this request is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reasonable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 defTabSz="790575"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Functionality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usability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necessary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nice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to have?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						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individual’s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request or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functionality?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Is it a key requirement? </a:t>
            </a: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Cost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795463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Timing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necessary before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going live or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later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795463" algn="l"/>
              </a:tabLst>
            </a:pPr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will it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affect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the overall timeline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Resources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3024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Scope Management</a:t>
            </a:r>
            <a:endParaRPr lang="tr-TR" sz="1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After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pass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initial screening,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goes on to a formal</a:t>
            </a:r>
          </a:p>
          <a:p>
            <a:pPr>
              <a:tabLst>
                <a:tab pos="357188" algn="l"/>
                <a:tab pos="3044825" algn="l"/>
              </a:tabLst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“change request status”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M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ain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responsibility for filling-up the details is vendor’s PM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Identify main person who can estimate the change request tasks and effort</a:t>
            </a: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Identify the resources needed for the change request and check availability</a:t>
            </a: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If not readily available, check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other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pools 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external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(subcontract)</a:t>
            </a: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Identify the man-days for each resource needed to complete the change request.</a:t>
            </a: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Cost the change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request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Get internal management approval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787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Scope Management</a:t>
            </a:r>
            <a:endParaRPr lang="tr-TR" sz="10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change request proposal is then with the customer PM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Customer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PM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evaluate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negotiate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(if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needed) and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approve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disapprove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change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need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additional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contract,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need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addendum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to the main contract,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3044825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be accepted as part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main contract.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968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basic tool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registry</a:t>
            </a:r>
            <a:endParaRPr lang="en-US" sz="2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valuates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both (+) and (–) risks, their probability, impact,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mitigation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enhancement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steps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during the weekly project update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meetings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Special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risk management sessions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also be called by the PM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cut-over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, data migration, release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enhancements, etc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migration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from a legacy marketing system to a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marketing system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scenario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tabLst>
                <a:tab pos="357188" algn="l"/>
                <a:tab pos="623888" algn="l"/>
              </a:tabLst>
            </a:pPr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risks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quality and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reliability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the customer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data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6238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	A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ctions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taken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mitigation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623888" algn="l"/>
                <a:tab pos="714375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Verify the accuracy of a sample of the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It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determined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sz="2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customer profile, address and contact numbers </a:t>
            </a:r>
            <a:r>
              <a:rPr lang="tr-TR" sz="22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dirty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623888" algn="l"/>
                <a:tab pos="714375" algn="l"/>
              </a:tabLst>
            </a:pPr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Correct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dirty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via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email and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calls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623888" algn="l"/>
                <a:tab pos="714375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 sample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slice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of the data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for testing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and verification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7107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Asset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S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ervers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environments,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switches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laptops and other devices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A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intangibles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installations,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configuration items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en-US" sz="2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Assets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assigned to a project are the responsibility of the PM until formal turnover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O&amp;M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Project team in charge of DEV,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QA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O&amp;M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in charge of PROD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setup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29</a:t>
            </a:fld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2852936"/>
            <a:ext cx="5904656" cy="2208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03704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policies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apply not only to the IT Division’s personnel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but also apply company-wide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cover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•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implementing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services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•	service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delivery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•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incidence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problem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•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•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service continuity and disaster recovery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•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customer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relationship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•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supplier management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•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configuration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•	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release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•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project management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Issue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Management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basic tool </a:t>
            </a:r>
            <a:r>
              <a:rPr lang="tr-TR" sz="2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issue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registry</a:t>
            </a:r>
            <a:r>
              <a:rPr lang="tr-TR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will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be reviewed as part of 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en-US" sz="2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monitoring and </a:t>
            </a:r>
            <a:r>
              <a:rPr lang="en-US" sz="22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control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is important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to flag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identify the person responsible for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ddressing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issue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R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esolution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root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cause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and any work-around applied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documented as part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knowledge-base</a:t>
            </a:r>
            <a:endParaRPr lang="tr-TR" sz="2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30</a:t>
            </a:fld>
            <a:endParaRPr lang="tr-TR" dirty="0"/>
          </a:p>
        </p:txBody>
      </p:sp>
      <p:sp>
        <p:nvSpPr>
          <p:cNvPr id="7" name="3 Metin kutusu"/>
          <p:cNvSpPr txBox="1"/>
          <p:nvPr/>
        </p:nvSpPr>
        <p:spPr>
          <a:xfrm>
            <a:off x="338475" y="3356992"/>
            <a:ext cx="83549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Release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Management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F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projects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much simpler than for operations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(since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changes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are</a:t>
            </a:r>
          </a:p>
          <a:p>
            <a:pPr>
              <a:tabLst>
                <a:tab pos="357188" algn="l"/>
              </a:tabLst>
            </a:pP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not yet in production until the moment of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go-live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>
              <a:tabLst>
                <a:tab pos="3571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O&amp;M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is always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responsible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releases should also have a rollback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procedure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478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445180"/>
            <a:ext cx="871296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Infrastructure Capacity Management</a:t>
            </a:r>
            <a:endParaRPr lang="tr-TR" sz="1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Infrastructure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needed by the project should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defined during the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proposal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stage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C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ustomer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made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aware of the needed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infrastructure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Customer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start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a purchase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if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needed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infrastructure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is not</a:t>
            </a:r>
          </a:p>
          <a:p>
            <a:pPr>
              <a:tabLst>
                <a:tab pos="357188" algn="l"/>
              </a:tabLst>
            </a:pP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vailable</a:t>
            </a:r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T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echnical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specifications and architecture of the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infrastructure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defined and agreed upon </a:t>
            </a:r>
            <a:r>
              <a:rPr lang="en-US" sz="2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shortly after the project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kick-off</a:t>
            </a:r>
            <a:endParaRPr lang="tr-TR" sz="2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31</a:t>
            </a:fld>
            <a:endParaRPr lang="tr-TR" dirty="0"/>
          </a:p>
        </p:txBody>
      </p:sp>
      <p:sp>
        <p:nvSpPr>
          <p:cNvPr id="8" name="3 Metin kutusu"/>
          <p:cNvSpPr txBox="1"/>
          <p:nvPr/>
        </p:nvSpPr>
        <p:spPr>
          <a:xfrm>
            <a:off x="179512" y="3338280"/>
            <a:ext cx="871296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Request Management for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The basic tool </a:t>
            </a:r>
            <a:r>
              <a:rPr lang="tr-TR" sz="2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tr-TR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registry</a:t>
            </a:r>
            <a:endParaRPr lang="tr-TR" sz="2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Two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types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• Those affecting project resources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only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handled and resolved by the two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PMs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	-	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related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scope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management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follow the change request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procedure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Those affecting O&amp;M (production mainly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	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usually through the service desk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258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445180"/>
            <a:ext cx="871296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Code Development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Guidelines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encompass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Naming conventions for programs, objects, tables, variables, etc. 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Documentation format and details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required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Network Domain name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conventions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(s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hould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specify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the avoidance of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IP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addresses, as these change over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Error and exception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handling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Message types and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convention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Tables and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objects 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(d</a:t>
            </a:r>
            <a:r>
              <a:rPr lang="en-US" sz="2200" i="1" dirty="0" err="1" smtClean="0">
                <a:latin typeface="Times New Roman" pitchFamily="18" charset="0"/>
                <a:cs typeface="Times New Roman" pitchFamily="18" charset="0"/>
              </a:rPr>
              <a:t>escription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of mandatory fields,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necessary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descriptions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each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Indexing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hen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and how to create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indexes</a:t>
            </a:r>
            <a:endParaRPr lang="tr-TR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Performance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standards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Use of standard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interfaces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Code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</a:t>
            </a:r>
            <a:endParaRPr lang="tr-TR" sz="22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1819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445180"/>
            <a:ext cx="871296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Test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Guidelines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should specify the type of tests to be undertaken and by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which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party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Unit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testing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mandatory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, conducted by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vendor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Integration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testing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mandatory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, conducted by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vendor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Regression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testing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needed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only if change is undertaken on an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application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currently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in production, or if a change is to be performed on an already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accepted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application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(retest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conducted by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vendor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 O&amp;M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200" i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users</a:t>
            </a:r>
            <a:endParaRPr lang="tr-TR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User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acceptance test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mandatory</a:t>
            </a:r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, only after the above have been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undertaken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Stress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testing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200" i="1" dirty="0" smtClean="0">
                <a:latin typeface="Times New Roman" pitchFamily="18" charset="0"/>
                <a:cs typeface="Times New Roman" pitchFamily="18" charset="0"/>
              </a:rPr>
              <a:t>optional</a:t>
            </a:r>
            <a:r>
              <a:rPr lang="tr-TR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200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33</a:t>
            </a:fld>
            <a:endParaRPr lang="tr-TR" dirty="0"/>
          </a:p>
        </p:txBody>
      </p:sp>
      <p:sp>
        <p:nvSpPr>
          <p:cNvPr id="7" name="3 Metin kutusu"/>
          <p:cNvSpPr txBox="1"/>
          <p:nvPr/>
        </p:nvSpPr>
        <p:spPr>
          <a:xfrm>
            <a:off x="179512" y="4832085"/>
            <a:ext cx="87129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7188" algn="l"/>
              </a:tabLst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Stress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vs.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load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vs.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performance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200" dirty="0" err="1" smtClean="0">
                <a:latin typeface="Times New Roman" pitchFamily="18" charset="0"/>
                <a:cs typeface="Times New Roman" pitchFamily="18" charset="0"/>
              </a:rPr>
              <a:t>testing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tr-TR" sz="2200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307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445180"/>
            <a:ext cx="871296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Test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Guideline</a:t>
            </a:r>
            <a:r>
              <a:rPr lang="tr-TR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oad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stress and performance testing are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interrelated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Often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see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load testing and stress testing falling under the umbrella term 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performance testing</a:t>
            </a:r>
          </a:p>
          <a:p>
            <a:pPr>
              <a:tabLst>
                <a:tab pos="3571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Load</a:t>
            </a:r>
            <a:r>
              <a:rPr lang="tr-T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testing</a:t>
            </a:r>
            <a:r>
              <a:rPr lang="tr-T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comparing the current state of usage to what would happen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if we hit specific loads of users, simultaneously made calls or processed </a:t>
            </a: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transactions</a:t>
            </a:r>
            <a:endParaRPr lang="tr-TR" sz="2400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Stress</a:t>
            </a:r>
            <a:r>
              <a:rPr lang="tr-TR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testing</a:t>
            </a:r>
            <a:r>
              <a:rPr lang="tr-TR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"extreme load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testing"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 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kind of performance testing that happens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we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push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our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app, API or software to the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upper limits of its </a:t>
            </a:r>
            <a:r>
              <a:rPr lang="en-US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capacity</a:t>
            </a:r>
            <a:endParaRPr lang="tr-TR" sz="2400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2893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445180"/>
            <a:ext cx="8712967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Training 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Guidelines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raining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guidelines should be as explicit and detailed as possible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Different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trainings should be undertaken for different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stakeholders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400" i="1" dirty="0" err="1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tr-TR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users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admins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operators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app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mngt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developers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i="1" dirty="0" err="1" smtClean="0">
                <a:latin typeface="Times New Roman" pitchFamily="18" charset="0"/>
                <a:cs typeface="Times New Roman" pitchFamily="18" charset="0"/>
              </a:rPr>
              <a:t>trainers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Training plan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encompass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Type of training</a:t>
            </a: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Recipients of the training</a:t>
            </a: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Estimate on the number of trainees</a:t>
            </a: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Person to conduct the training</a:t>
            </a: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Approach taken for the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training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List of associated material needed for the training</a:t>
            </a:r>
          </a:p>
          <a:p>
            <a:pPr>
              <a:tabLst>
                <a:tab pos="357188" algn="l"/>
                <a:tab pos="714375" algn="l"/>
                <a:tab pos="1081088" algn="l"/>
              </a:tabLst>
            </a:pP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ime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the training will be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imparted</a:t>
            </a:r>
            <a:endParaRPr lang="tr-TR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84239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322519"/>
            <a:ext cx="87129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Backup and Recovery 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Guidelines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Should state when backups are to be conducted, by whom, and the type of backups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*	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project team must trigger 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request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performed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O&amp;M</a:t>
            </a:r>
            <a:endParaRPr lang="tr-TR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36</a:t>
            </a:fld>
            <a:endParaRPr lang="tr-TR" dirty="0"/>
          </a:p>
        </p:txBody>
      </p:sp>
      <p:sp>
        <p:nvSpPr>
          <p:cNvPr id="7" name="3 Metin kutusu"/>
          <p:cNvSpPr txBox="1"/>
          <p:nvPr/>
        </p:nvSpPr>
        <p:spPr>
          <a:xfrm>
            <a:off x="179512" y="1652649"/>
            <a:ext cx="885698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Pre-go-Live Guidelines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• Approved cut-over plan</a:t>
            </a: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• Approved data migration plan</a:t>
            </a: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• Successful data migration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sign-off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UAT completed and accepted</a:t>
            </a: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• List of manuals and other materials to be used by the users and O&amp;M 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Preparation and briefing for the 1st and 2nd level support teams</a:t>
            </a: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• FAQ for the Service Desk personnel</a:t>
            </a: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• Full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backup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000" i="1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post-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go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live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checklist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Password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>
                <a:latin typeface="Times New Roman" pitchFamily="18" charset="0"/>
                <a:cs typeface="Times New Roman" pitchFamily="18" charset="0"/>
              </a:rPr>
              <a:t>change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test</a:t>
            </a: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• Operations Manual</a:t>
            </a: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• Acceptance by O&amp;M of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Knowledge Base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from project team</a:t>
            </a: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• Advisories to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users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informing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them of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new releases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• Go/No-go signed decision by 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CIO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804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179512" y="322519"/>
            <a:ext cx="87129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Post-implementation Support Policy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agreed-upon by both parties at the start of the project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all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tickets still OPEN at the end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post-implementation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support phase shall still be resolved by the </a:t>
            </a:r>
            <a:r>
              <a:rPr lang="en-US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vendor</a:t>
            </a:r>
            <a:r>
              <a:rPr lang="tr-TR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7188" algn="l"/>
              </a:tabLst>
            </a:pPr>
            <a:r>
              <a:rPr lang="tr-TR" sz="2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post-implementation support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months </a:t>
            </a:r>
            <a:endParaRPr lang="tr-TR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were still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incidence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tickets open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with the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vendor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on day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months</a:t>
            </a:r>
            <a:r>
              <a:rPr lang="tr-TR" sz="2000" i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day</a:t>
            </a:r>
            <a:endParaRPr lang="tr-TR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these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incidents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resolved by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vendor</a:t>
            </a:r>
            <a:endParaRPr lang="tr-TR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37</a:t>
            </a:fld>
            <a:endParaRPr lang="tr-TR" dirty="0"/>
          </a:p>
        </p:txBody>
      </p:sp>
      <p:sp>
        <p:nvSpPr>
          <p:cNvPr id="7" name="3 Metin kutusu"/>
          <p:cNvSpPr txBox="1"/>
          <p:nvPr/>
        </p:nvSpPr>
        <p:spPr>
          <a:xfrm>
            <a:off x="179512" y="2632268"/>
            <a:ext cx="88569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Service Desk Usage Policy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Indicates the manner in which the project team shall be allowed access to the</a:t>
            </a:r>
          </a:p>
          <a:p>
            <a:pPr>
              <a:tabLst>
                <a:tab pos="357188" algn="l"/>
              </a:tabLst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service desk, and how its requests will be escalated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3 Metin kutusu"/>
          <p:cNvSpPr txBox="1"/>
          <p:nvPr/>
        </p:nvSpPr>
        <p:spPr>
          <a:xfrm>
            <a:off x="179512" y="3709486"/>
            <a:ext cx="88569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Security Guidelines</a:t>
            </a:r>
            <a:endParaRPr lang="tr-TR" sz="24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*	S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ecurity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guidelines used by O&amp;M and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end users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7188" algn="l"/>
              </a:tabLst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*	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explain the policy needed for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granting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remote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access to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systems</a:t>
            </a: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885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policies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 smtClean="0">
                <a:latin typeface="Times New Roman" pitchFamily="18" charset="0"/>
                <a:cs typeface="Times New Roman" pitchFamily="18" charset="0"/>
              </a:rPr>
              <a:t>users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Email usage policy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Internet usage policy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Security policy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Policy on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equests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 accessing a service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Policy on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equests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infrastructure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Policy on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equests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new applications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Policy on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equests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major enhancements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Policy on requests for application modifications and enhancements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Policy on 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equests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PCs, laptop, printers, tablets,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smartphones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scanners, and other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devices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Service Desk policy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One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down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from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IT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policies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procedures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&amp; 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guidelines</a:t>
            </a:r>
            <a:endParaRPr lang="tr-T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Availability management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Capacity management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Change and release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System backup and recovery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Disaster Recovery Plan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Service Desk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Configuration Management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IT backup</a:t>
            </a:r>
            <a:r>
              <a:rPr lang="tr-T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policy</a:t>
            </a:r>
            <a:r>
              <a:rPr lang="tr-T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all major systems need to be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regularly backed-up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Procedures</a:t>
            </a:r>
            <a:r>
              <a:rPr lang="tr-T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criteria for backing up, retention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period, and how backup media is to be retained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Work instructions</a:t>
            </a:r>
            <a:r>
              <a:rPr lang="tr-T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will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what type of backup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ead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of the project portfolio</a:t>
            </a:r>
            <a:r>
              <a:rPr lang="tr-TR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defines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policy and governance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for all projects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Project Manager apply these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 his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/her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specific project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Project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policy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cover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Project monitoring and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contro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Project team roles and responsibilities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Communication management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Scope management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including change requests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Risk management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Asset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anagement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Incidence and issue management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Release management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28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Project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policy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cover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Infrastructure capacity management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Request management for projects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Code development guidelines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Test guidelines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Training guidelines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Backup and recovery policy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Pre-go live guidelines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Service Desk usage policy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Post-implementation support and warranty period policy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Security guidelines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Control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PMs (vendor and client),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Portfolio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manager and the</a:t>
            </a:r>
          </a:p>
          <a:p>
            <a:pPr>
              <a:tabLst>
                <a:tab pos="352425" algn="l"/>
              </a:tabLst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key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stakeholders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know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scope (quality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time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cost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resources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1200" algn="l"/>
              </a:tabLst>
            </a:pPr>
            <a:r>
              <a:rPr lang="tr-T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tr-TR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any</a:t>
            </a:r>
            <a:r>
              <a:rPr lang="tr-TR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time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8254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338475" y="445180"/>
            <a:ext cx="83549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Monitoring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Control</a:t>
            </a:r>
            <a:endParaRPr lang="tr-TR" sz="1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*	Three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essential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tools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-	Project Management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tool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4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brief</a:t>
            </a:r>
            <a:r>
              <a:rPr lang="tr-TR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view</a:t>
            </a:r>
            <a:r>
              <a:rPr lang="tr-TR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snapshot</a:t>
            </a:r>
            <a:r>
              <a:rPr lang="tr-TR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about</a:t>
            </a:r>
            <a:r>
              <a:rPr lang="tr-TR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progress</a:t>
            </a:r>
            <a:r>
              <a:rPr lang="tr-TR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tr-TR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status</a:t>
            </a:r>
            <a:r>
              <a:rPr lang="tr-TR" sz="24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of a </a:t>
            </a:r>
            <a:r>
              <a:rPr lang="tr-TR" sz="2400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project</a:t>
            </a:r>
            <a:r>
              <a:rPr lang="tr-TR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-- MS Project, </a:t>
            </a:r>
            <a:r>
              <a:rPr lang="tr-TR" sz="24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Primavera</a:t>
            </a:r>
            <a:r>
              <a:rPr lang="tr-TR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tr-TR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tr-TR" sz="2400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tasks have been finished,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	--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 are delays, if it affects the overall timeline,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resource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utilization,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52425" algn="l"/>
                <a:tab pos="714375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deliverables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attained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tabLst>
                <a:tab pos="352425" algn="l"/>
                <a:tab pos="714375" algn="l"/>
              </a:tabLst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-- </a:t>
            </a:r>
            <a:r>
              <a:rPr lang="en-US" sz="24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SPI and CPI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571472" y="-63740"/>
            <a:ext cx="78581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&amp;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Security</a:t>
            </a:r>
            <a:r>
              <a:rPr lang="tr-TR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Governance</a:t>
            </a:r>
            <a:endParaRPr lang="tr-T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0033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2752</TotalTime>
  <Words>1070</Words>
  <Application>Microsoft Office PowerPoint</Application>
  <PresentationFormat>Ekran Gösterisi (4:3)</PresentationFormat>
  <Paragraphs>486</Paragraphs>
  <Slides>37</Slides>
  <Notes>37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38" baseType="lpstr">
      <vt:lpstr>Ofis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Slayt 20</vt:lpstr>
      <vt:lpstr>Slayt 21</vt:lpstr>
      <vt:lpstr>Slayt 22</vt:lpstr>
      <vt:lpstr>Slayt 23</vt:lpstr>
      <vt:lpstr>Slayt 24</vt:lpstr>
      <vt:lpstr>Slayt 25</vt:lpstr>
      <vt:lpstr>Slayt 26</vt:lpstr>
      <vt:lpstr>Slayt 27</vt:lpstr>
      <vt:lpstr>Slayt 28</vt:lpstr>
      <vt:lpstr>Slayt 29</vt:lpstr>
      <vt:lpstr>Slayt 30</vt:lpstr>
      <vt:lpstr>Slayt 31</vt:lpstr>
      <vt:lpstr>Slayt 32</vt:lpstr>
      <vt:lpstr>Slayt 33</vt:lpstr>
      <vt:lpstr>Slayt 34</vt:lpstr>
      <vt:lpstr>Slayt 35</vt:lpstr>
      <vt:lpstr>Slayt 36</vt:lpstr>
      <vt:lpstr>Slayt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Metropol</dc:creator>
  <cp:lastModifiedBy>Metropol</cp:lastModifiedBy>
  <cp:revision>513</cp:revision>
  <dcterms:created xsi:type="dcterms:W3CDTF">2019-09-07T19:50:14Z</dcterms:created>
  <dcterms:modified xsi:type="dcterms:W3CDTF">2020-05-07T20:16:45Z</dcterms:modified>
</cp:coreProperties>
</file>