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3" r:id="rId5"/>
    <p:sldId id="1084" r:id="rId6"/>
    <p:sldId id="1085" r:id="rId7"/>
    <p:sldId id="1086" r:id="rId8"/>
    <p:sldId id="1087" r:id="rId9"/>
    <p:sldId id="1088" r:id="rId10"/>
    <p:sldId id="1089" r:id="rId11"/>
    <p:sldId id="1090"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Dikdörtgen 2"/>
          <p:cNvSpPr/>
          <p:nvPr/>
        </p:nvSpPr>
        <p:spPr>
          <a:xfrm>
            <a:off x="613457" y="1701478"/>
            <a:ext cx="8102279" cy="3416320"/>
          </a:xfrm>
          <a:prstGeom prst="rect">
            <a:avLst/>
          </a:prstGeom>
        </p:spPr>
        <p:txBody>
          <a:bodyPr wrap="square">
            <a:spAutoFit/>
          </a:bodyPr>
          <a:lstStyle/>
          <a:p>
            <a:r>
              <a:rPr lang="tr-TR" sz="2400" dirty="0" smtClean="0"/>
              <a:t>Belediye başkanının;</a:t>
            </a:r>
          </a:p>
          <a:p>
            <a:pPr marL="285750" indent="-285750">
              <a:buFont typeface="Arial" panose="020B0604020202020204" pitchFamily="34" charset="0"/>
              <a:buChar char="•"/>
            </a:pPr>
            <a:r>
              <a:rPr lang="tr-TR" sz="2400" dirty="0" smtClean="0"/>
              <a:t>meclise </a:t>
            </a:r>
            <a:r>
              <a:rPr lang="tr-TR" sz="2400" dirty="0"/>
              <a:t>ve encümene başkanlık etmek, </a:t>
            </a:r>
          </a:p>
          <a:p>
            <a:pPr marL="285750" indent="-285750">
              <a:buFont typeface="Arial" panose="020B0604020202020204" pitchFamily="34" charset="0"/>
              <a:buChar char="•"/>
            </a:pPr>
            <a:r>
              <a:rPr lang="tr-TR" sz="2400" dirty="0"/>
              <a:t>belediyenin taşınır ve taşınmaz mallarını idare etmek, </a:t>
            </a:r>
          </a:p>
          <a:p>
            <a:pPr marL="285750" indent="-285750">
              <a:buFont typeface="Arial" panose="020B0604020202020204" pitchFamily="34" charset="0"/>
              <a:buChar char="•"/>
            </a:pPr>
            <a:r>
              <a:rPr lang="tr-TR" sz="2400" dirty="0"/>
              <a:t>belediyenin gelir ve alacaklarını takip ve tahsil etmek, </a:t>
            </a:r>
          </a:p>
          <a:p>
            <a:pPr marL="285750" indent="-285750">
              <a:buFont typeface="Arial" panose="020B0604020202020204" pitchFamily="34" charset="0"/>
              <a:buChar char="•"/>
            </a:pPr>
            <a:r>
              <a:rPr lang="tr-TR" sz="2400" dirty="0"/>
              <a:t>meclis ve encümen kararlarını uygulamak, </a:t>
            </a:r>
          </a:p>
          <a:p>
            <a:pPr marL="285750" indent="-285750">
              <a:buFont typeface="Arial" panose="020B0604020202020204" pitchFamily="34" charset="0"/>
              <a:buChar char="•"/>
            </a:pPr>
            <a:r>
              <a:rPr lang="tr-TR" sz="2400" dirty="0"/>
              <a:t>bütçeyi uygulamak, </a:t>
            </a:r>
          </a:p>
          <a:p>
            <a:pPr marL="285750" indent="-285750">
              <a:buFont typeface="Arial" panose="020B0604020202020204" pitchFamily="34" charset="0"/>
              <a:buChar char="•"/>
            </a:pPr>
            <a:r>
              <a:rPr lang="tr-TR" sz="2400" dirty="0"/>
              <a:t>belediye personelini atamak, </a:t>
            </a:r>
          </a:p>
          <a:p>
            <a:pPr marL="285750" indent="-285750">
              <a:buFont typeface="Arial" panose="020B0604020202020204" pitchFamily="34" charset="0"/>
              <a:buChar char="•"/>
            </a:pPr>
            <a:r>
              <a:rPr lang="tr-TR" sz="2400" dirty="0"/>
              <a:t>belediye ve bağlı kuruluşları ile işletmelerini denetlemek gibi birçok görev ve yetkisi bulunmaktadır. </a:t>
            </a:r>
            <a:endParaRPr lang="tr-TR" sz="2400" dirty="0"/>
          </a:p>
        </p:txBody>
      </p:sp>
    </p:spTree>
    <p:extLst>
      <p:ext uri="{BB962C8B-B14F-4D97-AF65-F5344CB8AC3E}">
        <p14:creationId xmlns:p14="http://schemas.microsoft.com/office/powerpoint/2010/main" val="247045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706055" y="2789498"/>
            <a:ext cx="7222603" cy="1903726"/>
          </a:xfrm>
          <a:prstGeom prst="rect">
            <a:avLst/>
          </a:prstGeom>
        </p:spPr>
        <p:txBody>
          <a:bodyPr wrap="square">
            <a:spAutoFit/>
          </a:bodyPr>
          <a:lstStyle/>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Belediyeler</a:t>
            </a:r>
            <a:endParaRPr lang="tr-TR" sz="2200" dirty="0" smtClean="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Temel </a:t>
            </a:r>
            <a:r>
              <a:rPr lang="tr-TR" sz="2200" b="1" dirty="0">
                <a:latin typeface="Calibri" panose="020F0502020204030204" pitchFamily="34" charset="0"/>
                <a:ea typeface="Calibri" panose="020F0502020204030204" pitchFamily="34" charset="0"/>
                <a:cs typeface="Times New Roman" panose="02020603050405020304" pitchFamily="18" charset="0"/>
              </a:rPr>
              <a:t>kent yönetimi birimleri olarak belediyelerin kuruluş ve görevleri, organlarının oluşumu, devletle ilişkileri ve mali </a:t>
            </a:r>
            <a:r>
              <a:rPr lang="tr-TR" sz="2200" b="1" dirty="0" smtClean="0">
                <a:latin typeface="Calibri" panose="020F0502020204030204" pitchFamily="34" charset="0"/>
                <a:ea typeface="Calibri" panose="020F0502020204030204" pitchFamily="34" charset="0"/>
                <a:cs typeface="Times New Roman" panose="02020603050405020304" pitchFamily="18" charset="0"/>
              </a:rPr>
              <a:t>kaynakları.</a:t>
            </a:r>
          </a:p>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Kent </a:t>
            </a:r>
            <a:r>
              <a:rPr lang="tr-TR" sz="2200" b="1" dirty="0">
                <a:latin typeface="Calibri" panose="020F0502020204030204" pitchFamily="34" charset="0"/>
                <a:ea typeface="Calibri" panose="020F0502020204030204" pitchFamily="34" charset="0"/>
                <a:cs typeface="Times New Roman" panose="02020603050405020304" pitchFamily="18" charset="0"/>
              </a:rPr>
              <a:t>yönetimleri üzerindeki devlet gözetim ve denetimi.   </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94482" y="1469985"/>
            <a:ext cx="7616142" cy="3785652"/>
          </a:xfrm>
          <a:prstGeom prst="rect">
            <a:avLst/>
          </a:prstGeom>
        </p:spPr>
        <p:txBody>
          <a:bodyPr wrap="square">
            <a:spAutoFit/>
          </a:bodyPr>
          <a:lstStyle/>
          <a:p>
            <a:pPr algn="ctr"/>
            <a:r>
              <a:rPr lang="tr-TR" sz="2000" b="1" dirty="0" smtClean="0">
                <a:solidFill>
                  <a:srgbClr val="000000"/>
                </a:solidFill>
                <a:latin typeface="Roboto"/>
              </a:rPr>
              <a:t>Belediyeler</a:t>
            </a:r>
          </a:p>
          <a:p>
            <a:pPr algn="ctr"/>
            <a:endParaRPr lang="tr-TR" sz="2000" b="1" dirty="0">
              <a:solidFill>
                <a:srgbClr val="000000"/>
              </a:solidFill>
              <a:latin typeface="Roboto"/>
            </a:endParaRPr>
          </a:p>
          <a:p>
            <a:pPr marL="342900" indent="-342900" algn="just">
              <a:buFont typeface="Arial" panose="020B0604020202020204" pitchFamily="34" charset="0"/>
              <a:buChar char="•"/>
            </a:pPr>
            <a:r>
              <a:rPr lang="tr-TR" sz="2000" dirty="0" smtClean="0"/>
              <a:t>Türkiye’de </a:t>
            </a:r>
            <a:r>
              <a:rPr lang="tr-TR" sz="2000" dirty="0"/>
              <a:t>yerel yönetimler, 1982 Anayasasının 127. maddesinde “Mahalli </a:t>
            </a:r>
            <a:r>
              <a:rPr lang="tr-TR" sz="2000" dirty="0" smtClean="0"/>
              <a:t>İdareler</a:t>
            </a:r>
            <a:r>
              <a:rPr lang="tr-TR" sz="2000" dirty="0"/>
              <a:t>; </a:t>
            </a:r>
            <a:r>
              <a:rPr lang="tr-TR" sz="2000" dirty="0" smtClean="0"/>
              <a:t>İl</a:t>
            </a:r>
            <a:r>
              <a:rPr lang="tr-TR" sz="2000" dirty="0"/>
              <a:t>, Belediye veya Köy halkının mahalli müşterek ihtiyaçlarını karşılamak üzere kuruluş esasları kanunla belirtilen ve karar organları, gene kanunda gösterilen, seçmenler tarafından seçilerek oluşturulan kamu tüzel kişileridir.” şeklinde </a:t>
            </a:r>
            <a:r>
              <a:rPr lang="tr-TR" sz="2000" dirty="0" smtClean="0"/>
              <a:t>tanımlanmıştır.</a:t>
            </a:r>
          </a:p>
          <a:p>
            <a:pPr marL="342900" indent="-342900" algn="just">
              <a:buFont typeface="Arial" panose="020B0604020202020204" pitchFamily="34" charset="0"/>
              <a:buChar char="•"/>
            </a:pPr>
            <a:endParaRPr lang="tr-TR" sz="2000" dirty="0"/>
          </a:p>
          <a:p>
            <a:pPr marL="342900" indent="-342900" algn="just">
              <a:buFont typeface="Arial" panose="020B0604020202020204" pitchFamily="34" charset="0"/>
              <a:buChar char="•"/>
            </a:pPr>
            <a:r>
              <a:rPr lang="tr-TR" sz="2000" dirty="0" smtClean="0"/>
              <a:t>1982 </a:t>
            </a:r>
            <a:r>
              <a:rPr lang="tr-TR" sz="2000" dirty="0"/>
              <a:t>Anayasası’nda belirtildiği gibi Türkiye’de yerel yönetimler, yerel halkın mahalli müşterek yani ortak ihtiyaçlarını karşılamak üzere kurulmakta ve il özel idareleri, belediyeler ve köy idareleri olmak üzere üç yerel yönetim biriminden oluşmaktadır. </a:t>
            </a:r>
            <a:endParaRPr lang="tr-TR" sz="2000" dirty="0">
              <a:solidFill>
                <a:srgbClr val="000000"/>
              </a:solidFill>
              <a:latin typeface="Roboto"/>
            </a:endParaRPr>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289367" y="1354237"/>
            <a:ext cx="8160152" cy="3828612"/>
          </a:xfrm>
          <a:prstGeom prst="rect">
            <a:avLst/>
          </a:prstGeom>
        </p:spPr>
        <p:txBody>
          <a:bodyPr vert="horz" wrap="square" lIns="0" tIns="12065" rIns="0" bIns="0" rtlCol="0">
            <a:spAutoFit/>
          </a:bodyPr>
          <a:lstStyle/>
          <a:p>
            <a:pPr marR="635635" algn="ctr">
              <a:lnSpc>
                <a:spcPct val="100000"/>
              </a:lnSpc>
              <a:spcBef>
                <a:spcPts val="95"/>
              </a:spcBef>
            </a:pPr>
            <a:endParaRPr lang="tr-TR" sz="3200" b="1" spc="-400" dirty="0" smtClean="0">
              <a:latin typeface="Arial"/>
              <a:cs typeface="Arial"/>
            </a:endParaRPr>
          </a:p>
          <a:p>
            <a:pPr marL="342900" indent="-342900">
              <a:buFont typeface="Arial" panose="020B0604020202020204" pitchFamily="34" charset="0"/>
              <a:buChar char="•"/>
            </a:pPr>
            <a:r>
              <a:rPr lang="tr-TR" sz="2400" dirty="0" smtClean="0"/>
              <a:t>Tanzimat </a:t>
            </a:r>
            <a:r>
              <a:rPr lang="tr-TR" sz="2400" dirty="0"/>
              <a:t>sonrasında yönetim anlayışımıza dahil olan belediye yönetimlerinin, Batılı anlamda bir yerel yönetim birimi niteliğine tam olarak kavuştuğunu söylemek güçtür. </a:t>
            </a:r>
            <a:endParaRPr lang="tr-TR" sz="2400" dirty="0" smtClean="0"/>
          </a:p>
          <a:p>
            <a:pPr marL="342900" indent="-342900">
              <a:buFont typeface="Arial" panose="020B0604020202020204" pitchFamily="34" charset="0"/>
              <a:buChar char="•"/>
            </a:pPr>
            <a:endParaRPr lang="tr-TR" sz="2400" dirty="0"/>
          </a:p>
          <a:p>
            <a:pPr marL="342900" indent="-342900">
              <a:buFont typeface="Arial" panose="020B0604020202020204" pitchFamily="34" charset="0"/>
              <a:buChar char="•"/>
            </a:pPr>
            <a:r>
              <a:rPr lang="tr-TR" sz="2400" dirty="0" smtClean="0"/>
              <a:t>Ancak</a:t>
            </a:r>
            <a:r>
              <a:rPr lang="tr-TR" sz="2400" dirty="0"/>
              <a:t>, yaşanan tarihi süreç içinde önemli mesafelerin alındığı yadsınmaz bir gerçektir. </a:t>
            </a:r>
            <a:endParaRPr lang="tr-TR" sz="2400" dirty="0" smtClean="0"/>
          </a:p>
          <a:p>
            <a:pPr marL="342900" indent="-342900">
              <a:buFont typeface="Arial" panose="020B0604020202020204" pitchFamily="34" charset="0"/>
              <a:buChar char="•"/>
            </a:pPr>
            <a:endParaRPr lang="tr-TR" sz="2400" dirty="0"/>
          </a:p>
          <a:p>
            <a:pPr marL="342900" indent="-342900">
              <a:buFont typeface="Arial" panose="020B0604020202020204" pitchFamily="34" charset="0"/>
              <a:buChar char="•"/>
            </a:pPr>
            <a:r>
              <a:rPr lang="tr-TR" sz="2400" dirty="0" smtClean="0"/>
              <a:t>Özellikle </a:t>
            </a:r>
            <a:r>
              <a:rPr lang="tr-TR" sz="2400" dirty="0"/>
              <a:t>son dönemde yapılan yasal düzenlemelerle belediyeler yapısal ve işlevsel bir dönüşüm yaşamaktadır. </a:t>
            </a:r>
            <a:endParaRPr lang="tr-TR" sz="2400" b="1" dirty="0">
              <a:solidFill>
                <a:srgbClr val="000000"/>
              </a:solidFill>
              <a:latin typeface="Roboto"/>
            </a:endParaRPr>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74562" y="1828800"/>
            <a:ext cx="7801337" cy="4074833"/>
          </a:xfrm>
          <a:prstGeom prst="rect">
            <a:avLst/>
          </a:prstGeom>
        </p:spPr>
        <p:txBody>
          <a:bodyPr vert="horz" wrap="square" lIns="0" tIns="12065" rIns="0" bIns="0" rtlCol="0">
            <a:spAutoFit/>
          </a:bodyPr>
          <a:lstStyle/>
          <a:p>
            <a:pPr marL="355600" indent="-342900">
              <a:lnSpc>
                <a:spcPct val="100000"/>
              </a:lnSpc>
              <a:buFont typeface="Arial" panose="020B0604020202020204" pitchFamily="34" charset="0"/>
              <a:buChar char="•"/>
              <a:tabLst>
                <a:tab pos="298450" algn="l"/>
              </a:tabLst>
            </a:pPr>
            <a:r>
              <a:rPr lang="tr-TR" sz="2200" dirty="0" smtClean="0"/>
              <a:t>Türkiye’de </a:t>
            </a:r>
            <a:r>
              <a:rPr lang="tr-TR" sz="2200" dirty="0"/>
              <a:t>iki çeşit belediye bulunmaktadır. Bunlardan birincisi, tamamıyla 5393 Sayılı Belediye </a:t>
            </a:r>
            <a:r>
              <a:rPr lang="tr-TR" sz="2200" dirty="0" smtClean="0"/>
              <a:t>Kanunu’na </a:t>
            </a:r>
            <a:r>
              <a:rPr lang="tr-TR" sz="2200" dirty="0"/>
              <a:t>göre kurulan ve faaliyet gösteren belediyeler; ikincisi ise yalnızca büyük kentlerde faaliyet gösteren ve farklı bir statüye sahip olan Büyükşehir belediyeleridir. </a:t>
            </a:r>
            <a:endParaRPr lang="tr-TR" sz="2200" dirty="0" smtClean="0"/>
          </a:p>
          <a:p>
            <a:pPr marL="355600" indent="-342900">
              <a:lnSpc>
                <a:spcPct val="100000"/>
              </a:lnSpc>
              <a:buFont typeface="Arial" panose="020B0604020202020204" pitchFamily="34" charset="0"/>
              <a:buChar char="•"/>
              <a:tabLst>
                <a:tab pos="298450" algn="l"/>
              </a:tabLst>
            </a:pPr>
            <a:endParaRPr lang="tr-TR" sz="2200" b="1" dirty="0"/>
          </a:p>
          <a:p>
            <a:pPr marL="355600" indent="-342900">
              <a:lnSpc>
                <a:spcPct val="100000"/>
              </a:lnSpc>
              <a:buFont typeface="Arial" panose="020B0604020202020204" pitchFamily="34" charset="0"/>
              <a:buChar char="•"/>
              <a:tabLst>
                <a:tab pos="298450" algn="l"/>
              </a:tabLst>
            </a:pPr>
            <a:r>
              <a:rPr lang="tr-TR" sz="2200" dirty="0"/>
              <a:t>5393 Sayılı Belediye Kanunu’na göre belediye, belde sakinlerinin mahallî müşterek nitelikteki ihtiyaçlarını karşılamak üzere kurulan ve karar organı seçmenler tarafından seçilerek oluşturulan, idarî ve malî özerkliğe sahip kamu tüzel kişisidir.</a:t>
            </a: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Tree>
    <p:extLst>
      <p:ext uri="{BB962C8B-B14F-4D97-AF65-F5344CB8AC3E}">
        <p14:creationId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98653" y="1770927"/>
            <a:ext cx="7234177" cy="3785652"/>
          </a:xfrm>
          <a:prstGeom prst="rect">
            <a:avLst/>
          </a:prstGeom>
        </p:spPr>
        <p:txBody>
          <a:bodyPr wrap="square">
            <a:spAutoFit/>
          </a:bodyPr>
          <a:lstStyle/>
          <a:p>
            <a:pPr marL="342900" indent="-342900">
              <a:buFont typeface="Arial" panose="020B0604020202020204" pitchFamily="34" charset="0"/>
              <a:buChar char="•"/>
            </a:pPr>
            <a:r>
              <a:rPr lang="tr-TR" sz="2400" dirty="0"/>
              <a:t>Belediye yönetiminin üç organı bulunmaktadır. Bunlar, doğrudan belediye sınırları içindeki halk tarafından seçilen belediye başkanı ve belediye meclisi ile belediye hizmet birimlerinin baş yöneticileri ve belediye meclisi tarafından seçilen üyelerden oluşan belediye encümenidir. </a:t>
            </a:r>
            <a:endParaRPr lang="tr-TR" sz="2400" dirty="0" smtClean="0"/>
          </a:p>
          <a:p>
            <a:endParaRPr lang="tr-TR" sz="2400" dirty="0"/>
          </a:p>
          <a:p>
            <a:pPr marL="342900" indent="-342900">
              <a:buFont typeface="Arial" panose="020B0604020202020204" pitchFamily="34" charset="0"/>
              <a:buChar char="•"/>
            </a:pPr>
            <a:r>
              <a:rPr lang="tr-TR" sz="2400" dirty="0" smtClean="0"/>
              <a:t>Belediye </a:t>
            </a:r>
            <a:r>
              <a:rPr lang="tr-TR" sz="2400" dirty="0"/>
              <a:t>başkanı belediyenin yürütme organı, belediye meclisi ve belediye encümeni ise karar organlarıdır. </a:t>
            </a:r>
          </a:p>
        </p:txBody>
      </p:sp>
    </p:spTree>
    <p:extLst>
      <p:ext uri="{BB962C8B-B14F-4D97-AF65-F5344CB8AC3E}">
        <p14:creationId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585732"/>
            <a:ext cx="8426370" cy="769441"/>
          </a:xfrm>
          <a:prstGeom prst="rect">
            <a:avLst/>
          </a:prstGeom>
        </p:spPr>
        <p:txBody>
          <a:bodyPr wrap="square">
            <a:spAutoFit/>
          </a:bodyPr>
          <a:lstStyle/>
          <a:p>
            <a:endParaRPr lang="tr-TR" sz="2200" b="1" dirty="0" smtClean="0">
              <a:latin typeface="BenchNine"/>
            </a:endParaRPr>
          </a:p>
          <a:p>
            <a:endParaRPr lang="tr-TR" sz="2200" b="1" i="0" dirty="0">
              <a:effectLst/>
              <a:latin typeface="Arial" panose="020B0604020202020204" pitchFamily="34" charset="0"/>
            </a:endParaRPr>
          </a:p>
        </p:txBody>
      </p:sp>
      <p:sp>
        <p:nvSpPr>
          <p:cNvPr id="3" name="Dikdörtgen 2"/>
          <p:cNvSpPr/>
          <p:nvPr/>
        </p:nvSpPr>
        <p:spPr>
          <a:xfrm>
            <a:off x="682905" y="1828800"/>
            <a:ext cx="7349925" cy="3139321"/>
          </a:xfrm>
          <a:prstGeom prst="rect">
            <a:avLst/>
          </a:prstGeom>
        </p:spPr>
        <p:txBody>
          <a:bodyPr wrap="square">
            <a:spAutoFit/>
          </a:bodyPr>
          <a:lstStyle/>
          <a:p>
            <a:pPr marL="285750" indent="-285750">
              <a:buFont typeface="Arial" panose="020B0604020202020204" pitchFamily="34" charset="0"/>
              <a:buChar char="•"/>
            </a:pPr>
            <a:r>
              <a:rPr lang="tr-TR" sz="2200" dirty="0"/>
              <a:t>Belediye başkanı, belediye yönetiminin başı ve temsilcisi aynı zamanda yürütme </a:t>
            </a:r>
            <a:r>
              <a:rPr lang="tr-TR" sz="2200" dirty="0" smtClean="0"/>
              <a:t>organıdır.</a:t>
            </a:r>
          </a:p>
          <a:p>
            <a:endParaRPr lang="tr-TR" sz="2200" dirty="0"/>
          </a:p>
          <a:p>
            <a:pPr marL="285750" indent="-285750">
              <a:buFont typeface="Arial" panose="020B0604020202020204" pitchFamily="34" charset="0"/>
              <a:buChar char="•"/>
            </a:pPr>
            <a:r>
              <a:rPr lang="tr-TR" sz="2200" dirty="0" smtClean="0"/>
              <a:t>Belediye </a:t>
            </a:r>
            <a:r>
              <a:rPr lang="tr-TR" sz="2200" dirty="0"/>
              <a:t>başkanı, halk tarafından çoğunluk usulü ile beş yıl için seçilmektedir</a:t>
            </a:r>
            <a:r>
              <a:rPr lang="tr-TR" sz="2200" dirty="0" smtClean="0"/>
              <a:t>.</a:t>
            </a:r>
          </a:p>
          <a:p>
            <a:endParaRPr lang="tr-TR" sz="2200" dirty="0"/>
          </a:p>
          <a:p>
            <a:pPr marL="285750" indent="-285750">
              <a:buFont typeface="Arial" panose="020B0604020202020204" pitchFamily="34" charset="0"/>
              <a:buChar char="•"/>
            </a:pPr>
            <a:r>
              <a:rPr lang="tr-TR" sz="2200" dirty="0" smtClean="0"/>
              <a:t>Belediye </a:t>
            </a:r>
            <a:r>
              <a:rPr lang="tr-TR" sz="2200" dirty="0"/>
              <a:t>başkanları, 1963 yılına kadar belediye meclisleri tarafından seçilirken, 1963 yılından itibaren tek dereceli olarak halk tarafından seçilmeye başlanmıştır</a:t>
            </a:r>
            <a:r>
              <a:rPr lang="tr-TR" sz="2200" dirty="0" smtClean="0"/>
              <a:t>.</a:t>
            </a:r>
          </a:p>
        </p:txBody>
      </p:sp>
    </p:spTree>
    <p:extLst>
      <p:ext uri="{BB962C8B-B14F-4D97-AF65-F5344CB8AC3E}">
        <p14:creationId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86137" y="1944547"/>
            <a:ext cx="8125427" cy="3477875"/>
          </a:xfrm>
          <a:prstGeom prst="rect">
            <a:avLst/>
          </a:prstGeom>
        </p:spPr>
        <p:txBody>
          <a:bodyPr wrap="square">
            <a:spAutoFit/>
          </a:bodyPr>
          <a:lstStyle/>
          <a:p>
            <a:pPr marL="285750" indent="-285750">
              <a:buFont typeface="Arial" panose="020B0604020202020204" pitchFamily="34" charset="0"/>
              <a:buChar char="•"/>
            </a:pPr>
            <a:r>
              <a:rPr lang="tr-TR" sz="2200" dirty="0"/>
              <a:t>5393 Sayılı Belediye Kanunu’nun 46. maddesi, belediye başkanlığının herhangi bir nedenle boşalması ve yeni belediye başkanı veya başkan vekili seçiminin yapılamaması durumunda, seçim yapılıncaya kadar, belediye başkanlığına büyükşehir ve il belediyelerinde </a:t>
            </a:r>
            <a:r>
              <a:rPr lang="tr-TR" sz="2200" dirty="0" smtClean="0"/>
              <a:t>İçişleri </a:t>
            </a:r>
            <a:r>
              <a:rPr lang="tr-TR" sz="2200" dirty="0"/>
              <a:t>Bakanı, diğer belediyelerde vali tarafından görevlendirme yapılmasına izin vermektedir. Ancak Görevlendirilecek kişinin belediye başkanı seçilme yeterliğine sahip olması şarttır. </a:t>
            </a:r>
            <a:endParaRPr lang="tr-TR" sz="2200" dirty="0" smtClean="0"/>
          </a:p>
          <a:p>
            <a:pPr marL="285750" indent="-285750">
              <a:buFont typeface="Arial" panose="020B0604020202020204" pitchFamily="34" charset="0"/>
              <a:buChar char="•"/>
            </a:pPr>
            <a:endParaRPr lang="tr-TR" sz="2200" dirty="0"/>
          </a:p>
          <a:p>
            <a:pPr marL="285750" indent="-285750">
              <a:buFont typeface="Arial" panose="020B0604020202020204" pitchFamily="34" charset="0"/>
              <a:buChar char="•"/>
            </a:pPr>
            <a:endParaRPr lang="tr-TR" sz="2200" dirty="0"/>
          </a:p>
        </p:txBody>
      </p:sp>
    </p:spTree>
    <p:extLst>
      <p:ext uri="{BB962C8B-B14F-4D97-AF65-F5344CB8AC3E}">
        <p14:creationId xmlns:p14="http://schemas.microsoft.com/office/powerpoint/2010/main" val="269736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4" name="Dikdörtgen 3"/>
          <p:cNvSpPr/>
          <p:nvPr/>
        </p:nvSpPr>
        <p:spPr>
          <a:xfrm>
            <a:off x="532435" y="1701478"/>
            <a:ext cx="8067555" cy="3785652"/>
          </a:xfrm>
          <a:prstGeom prst="rect">
            <a:avLst/>
          </a:prstGeom>
        </p:spPr>
        <p:txBody>
          <a:bodyPr wrap="square">
            <a:spAutoFit/>
          </a:bodyPr>
          <a:lstStyle/>
          <a:p>
            <a:r>
              <a:rPr lang="tr-TR" sz="2400" dirty="0"/>
              <a:t>Belediye </a:t>
            </a:r>
            <a:r>
              <a:rPr lang="tr-TR" sz="2400" dirty="0" smtClean="0"/>
              <a:t>başkanının,</a:t>
            </a:r>
          </a:p>
          <a:p>
            <a:pPr marL="285750" indent="-285750">
              <a:buFont typeface="Arial" panose="020B0604020202020204" pitchFamily="34" charset="0"/>
              <a:buChar char="•"/>
            </a:pPr>
            <a:r>
              <a:rPr lang="tr-TR" sz="2400" dirty="0" smtClean="0"/>
              <a:t>belediye </a:t>
            </a:r>
            <a:r>
              <a:rPr lang="tr-TR" sz="2400" dirty="0"/>
              <a:t>teşkilâtının en üst amiri olarak belediye teşkilâtını sevk ve idare etmek, </a:t>
            </a:r>
          </a:p>
          <a:p>
            <a:pPr marL="285750" indent="-285750">
              <a:buFont typeface="Arial" panose="020B0604020202020204" pitchFamily="34" charset="0"/>
              <a:buChar char="•"/>
            </a:pPr>
            <a:r>
              <a:rPr lang="tr-TR" sz="2400" dirty="0" smtClean="0"/>
              <a:t>belediyeyi </a:t>
            </a:r>
            <a:r>
              <a:rPr lang="tr-TR" sz="2400" dirty="0"/>
              <a:t>stratejik plâna uygun olarak yönetmek, </a:t>
            </a:r>
            <a:endParaRPr lang="tr-TR" sz="2400" dirty="0" smtClean="0"/>
          </a:p>
          <a:p>
            <a:pPr marL="285750" indent="-285750">
              <a:buFont typeface="Arial" panose="020B0604020202020204" pitchFamily="34" charset="0"/>
              <a:buChar char="•"/>
            </a:pPr>
            <a:r>
              <a:rPr lang="tr-TR" sz="2400" dirty="0" smtClean="0"/>
              <a:t>belediye </a:t>
            </a:r>
            <a:r>
              <a:rPr lang="tr-TR" sz="2400" dirty="0"/>
              <a:t>idaresinin kurumsal stratejilerini oluşturmak, </a:t>
            </a:r>
            <a:endParaRPr lang="tr-TR" sz="2400" dirty="0" smtClean="0"/>
          </a:p>
          <a:p>
            <a:pPr marL="285750" indent="-285750">
              <a:buFont typeface="Arial" panose="020B0604020202020204" pitchFamily="34" charset="0"/>
              <a:buChar char="•"/>
            </a:pPr>
            <a:r>
              <a:rPr lang="tr-TR" sz="2400" dirty="0" smtClean="0"/>
              <a:t>bu </a:t>
            </a:r>
            <a:r>
              <a:rPr lang="tr-TR" sz="2400" dirty="0"/>
              <a:t>stratejilere uygun olarak bütçeyi, belediye faaliyetlerinin ve personelinin performans ölçütlerini hazırlamak ve uygulamak, </a:t>
            </a:r>
            <a:endParaRPr lang="tr-TR" sz="2400" dirty="0" smtClean="0"/>
          </a:p>
          <a:p>
            <a:pPr marL="285750" indent="-285750">
              <a:buFont typeface="Arial" panose="020B0604020202020204" pitchFamily="34" charset="0"/>
              <a:buChar char="•"/>
            </a:pPr>
            <a:r>
              <a:rPr lang="tr-TR" sz="2400" dirty="0" smtClean="0"/>
              <a:t>izlemek </a:t>
            </a:r>
            <a:r>
              <a:rPr lang="tr-TR" sz="2400" dirty="0"/>
              <a:t>ve değerlendirmek, </a:t>
            </a:r>
            <a:endParaRPr lang="tr-TR" sz="2400" dirty="0" smtClean="0"/>
          </a:p>
          <a:p>
            <a:pPr marL="285750" indent="-285750">
              <a:buFont typeface="Arial" panose="020B0604020202020204" pitchFamily="34" charset="0"/>
              <a:buChar char="•"/>
            </a:pPr>
            <a:r>
              <a:rPr lang="tr-TR" sz="2400" dirty="0" smtClean="0"/>
              <a:t>bunlarla </a:t>
            </a:r>
            <a:r>
              <a:rPr lang="tr-TR" sz="2400" dirty="0"/>
              <a:t>ilgili raporları meclise sunmak, </a:t>
            </a:r>
            <a:endParaRPr lang="tr-TR" sz="2400" dirty="0" smtClean="0"/>
          </a:p>
        </p:txBody>
      </p:sp>
    </p:spTree>
    <p:extLst>
      <p:ext uri="{BB962C8B-B14F-4D97-AF65-F5344CB8AC3E}">
        <p14:creationId xmlns:p14="http://schemas.microsoft.com/office/powerpoint/2010/main"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12491</TotalTime>
  <Words>507</Words>
  <Application>Microsoft Office PowerPoint</Application>
  <PresentationFormat>Ekran Gösterisi (4:3)</PresentationFormat>
  <Paragraphs>46</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BenchNine</vt:lpstr>
      <vt:lpstr>Calibri</vt:lpstr>
      <vt:lpstr>Roboto</vt:lpstr>
      <vt:lpstr>Times New Roman</vt:lpstr>
      <vt:lpstr>ekonomi</vt:lpstr>
      <vt:lpstr>1_Rics</vt:lpstr>
      <vt:lpstr>h.t.</vt:lpstr>
      <vt:lpstr>PowerPoint Sunusu</vt:lpstr>
      <vt:lpstr>   Takdim Planı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820</cp:revision>
  <cp:lastPrinted>2016-10-24T07:53:35Z</cp:lastPrinted>
  <dcterms:created xsi:type="dcterms:W3CDTF">2016-09-18T09:35:24Z</dcterms:created>
  <dcterms:modified xsi:type="dcterms:W3CDTF">2020-03-16T07:38:10Z</dcterms:modified>
</cp:coreProperties>
</file>