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42702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072070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179274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2659223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6608692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746963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04091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26528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38945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613057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07869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970004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3.5.2018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073929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15902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911607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960820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10876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3.5.2018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78124664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NUL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Enerji kaynakları ve dönüştürme sistemleri </a:t>
            </a:r>
          </a:p>
          <a:p>
            <a:r>
              <a:rPr lang="tr-TR" sz="4000" b="1" dirty="0"/>
              <a:t>2. hafta </a:t>
            </a:r>
          </a:p>
        </p:txBody>
      </p:sp>
      <p:pic>
        <p:nvPicPr>
          <p:cNvPr id="4" name="Resim 4">
            <a:extLst>
              <a:ext uri="{FF2B5EF4-FFF2-40B4-BE49-F238E27FC236}">
                <a16:creationId xmlns:a16="http://schemas.microsoft.com/office/drawing/2014/main" id="{EC12C194-2704-4948-8A3C-041E817AE56B}"/>
              </a:ext>
            </a:extLst>
          </p:cNvPr>
          <p:cNvPicPr>
            <a:picLocks noChangeAspect="1"/>
          </p:cNvPicPr>
          <p:nvPr/>
        </p:nvPicPr>
        <p:blipFill>
          <a:blip r:embed="rId2"/>
          <a:stretch>
            <a:fillRect/>
          </a:stretch>
        </p:blipFill>
        <p:spPr>
          <a:xfrm>
            <a:off x="4012" y="4012"/>
            <a:ext cx="970774" cy="970774"/>
          </a:xfrm>
          <a:prstGeom prst="rect">
            <a:avLst/>
          </a:prstGeom>
        </p:spPr>
      </p:pic>
      <p:pic>
        <p:nvPicPr>
          <p:cNvPr id="6" name="Resim 6">
            <a:extLst>
              <a:ext uri="{FF2B5EF4-FFF2-40B4-BE49-F238E27FC236}">
                <a16:creationId xmlns:a16="http://schemas.microsoft.com/office/drawing/2014/main" id="{92C851BB-007E-4DAC-8FE5-F51CA7D41281}"/>
              </a:ext>
            </a:extLst>
          </p:cNvPr>
          <p:cNvPicPr>
            <a:picLocks noChangeAspect="1"/>
          </p:cNvPicPr>
          <p:nvPr/>
        </p:nvPicPr>
        <p:blipFill>
          <a:blip r:embed="rId2"/>
          <a:stretch>
            <a:fillRect/>
          </a:stretch>
        </p:blipFill>
        <p:spPr>
          <a:xfrm>
            <a:off x="8100535" y="4012"/>
            <a:ext cx="1039452" cy="1059074"/>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D5AAE3-7435-448E-BE96-B933C3C4E99E}"/>
              </a:ext>
            </a:extLst>
          </p:cNvPr>
          <p:cNvSpPr>
            <a:spLocks noGrp="1"/>
          </p:cNvSpPr>
          <p:nvPr>
            <p:ph type="title"/>
          </p:nvPr>
        </p:nvSpPr>
        <p:spPr>
          <a:xfrm>
            <a:off x="651374" y="2503250"/>
            <a:ext cx="7387452" cy="1862867"/>
          </a:xfrm>
        </p:spPr>
        <p:txBody>
          <a:bodyPr/>
          <a:lstStyle/>
          <a:p>
            <a:pPr algn="ctr"/>
            <a:r>
              <a:rPr lang="tr-TR" sz="5400" b="1" dirty="0"/>
              <a:t>KAYNAKÇA</a:t>
            </a:r>
            <a:br>
              <a:rPr lang="tr-TR" sz="5400" b="1" dirty="0"/>
            </a:br>
            <a:r>
              <a:rPr lang="tr-TR" sz="2000" dirty="0">
                <a:solidFill>
                  <a:srgbClr val="FFFFFF"/>
                </a:solidFill>
                <a:hlinkClick r:id="rId2" invalidUrl="http://"/>
              </a:rPr>
              <a:t>https://bilirmiydin.com/fosil-nedir-fosil-yakit-nedir-yararlari-ve-zararlari-nelerdir-kullanim-alanlari-nelerdir/</a:t>
            </a:r>
            <a:r>
              <a:rPr lang="tr-TR" sz="2000" b="1" dirty="0">
                <a:solidFill>
                  <a:srgbClr val="EBEBEB"/>
                </a:solidFill>
              </a:rPr>
              <a:t> </a:t>
            </a:r>
            <a:br>
              <a:rPr lang="tr-TR" sz="2000" b="1" dirty="0">
                <a:solidFill>
                  <a:srgbClr val="EBEBEB"/>
                </a:solidFill>
              </a:rPr>
            </a:br>
            <a:r>
              <a:rPr lang="tr-TR" sz="2000" b="1" dirty="0">
                <a:solidFill>
                  <a:srgbClr val="EBEBEB"/>
                </a:solidFill>
              </a:rPr>
              <a:t>ÖZTÜRK,HÜSEYİN. YENİLENEBİLİR ENERJİ KAYNAKLARI.İSTANBUL/BİRSEN YAYINEVİ ,2013</a:t>
            </a:r>
          </a:p>
        </p:txBody>
      </p:sp>
      <p:pic>
        <p:nvPicPr>
          <p:cNvPr id="5" name="Resim 4">
            <a:extLst>
              <a:ext uri="{FF2B5EF4-FFF2-40B4-BE49-F238E27FC236}">
                <a16:creationId xmlns:a16="http://schemas.microsoft.com/office/drawing/2014/main" id="{33794922-19DB-4E28-8D29-3E0634859155}"/>
              </a:ext>
            </a:extLst>
          </p:cNvPr>
          <p:cNvPicPr>
            <a:picLocks noChangeAspect="1"/>
          </p:cNvPicPr>
          <p:nvPr/>
        </p:nvPicPr>
        <p:blipFill>
          <a:blip r:embed="rId3"/>
          <a:stretch>
            <a:fillRect/>
          </a:stretch>
        </p:blipFill>
        <p:spPr>
          <a:xfrm>
            <a:off x="4010" y="4010"/>
            <a:ext cx="882474" cy="882474"/>
          </a:xfrm>
          <a:prstGeom prst="rect">
            <a:avLst/>
          </a:prstGeom>
        </p:spPr>
      </p:pic>
      <p:pic>
        <p:nvPicPr>
          <p:cNvPr id="7" name="Resim 6">
            <a:extLst>
              <a:ext uri="{FF2B5EF4-FFF2-40B4-BE49-F238E27FC236}">
                <a16:creationId xmlns:a16="http://schemas.microsoft.com/office/drawing/2014/main" id="{907FA679-C4A6-43B6-B776-F4BE5FCB8024}"/>
              </a:ext>
            </a:extLst>
          </p:cNvPr>
          <p:cNvPicPr>
            <a:picLocks noChangeAspect="1"/>
          </p:cNvPicPr>
          <p:nvPr/>
        </p:nvPicPr>
        <p:blipFill>
          <a:blip r:embed="rId3"/>
          <a:stretch>
            <a:fillRect/>
          </a:stretch>
        </p:blipFill>
        <p:spPr>
          <a:xfrm>
            <a:off x="8257512" y="4010"/>
            <a:ext cx="882474" cy="882474"/>
          </a:xfrm>
          <a:prstGeom prst="rect">
            <a:avLst/>
          </a:prstGeom>
        </p:spPr>
      </p:pic>
    </p:spTree>
    <p:extLst>
      <p:ext uri="{BB962C8B-B14F-4D97-AF65-F5344CB8AC3E}">
        <p14:creationId xmlns:p14="http://schemas.microsoft.com/office/powerpoint/2010/main" val="3714353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6BE525-9B8A-4917-8E91-DE09C36A9849}"/>
              </a:ext>
            </a:extLst>
          </p:cNvPr>
          <p:cNvSpPr>
            <a:spLocks noGrp="1"/>
          </p:cNvSpPr>
          <p:nvPr>
            <p:ph type="title"/>
          </p:nvPr>
        </p:nvSpPr>
        <p:spPr>
          <a:xfrm>
            <a:off x="1960584" y="803718"/>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id="{F9C3AAD9-16C4-4F65-AD18-497463E20D0C}"/>
              </a:ext>
            </a:extLst>
          </p:cNvPr>
          <p:cNvSpPr>
            <a:spLocks noGrp="1"/>
          </p:cNvSpPr>
          <p:nvPr>
            <p:ph idx="1"/>
          </p:nvPr>
        </p:nvSpPr>
        <p:spPr>
          <a:xfrm>
            <a:off x="368889" y="2833183"/>
            <a:ext cx="8212618" cy="1406274"/>
          </a:xfrm>
        </p:spPr>
        <p:txBody>
          <a:bodyPr vert="horz" lIns="91440" tIns="45720" rIns="91440" bIns="45720" rtlCol="0" anchor="t">
            <a:normAutofit lnSpcReduction="10000"/>
          </a:bodyPr>
          <a:lstStyle/>
          <a:p>
            <a:pPr marL="0" indent="0">
              <a:buNone/>
            </a:pPr>
            <a:r>
              <a:rPr lang="tr-TR" sz="4000" b="1" dirty="0"/>
              <a:t>ENERJİ TÜRLERİ </a:t>
            </a:r>
          </a:p>
          <a:p>
            <a:pPr marL="0" indent="0">
              <a:buNone/>
            </a:pPr>
            <a:r>
              <a:rPr lang="tr-TR" sz="4000" b="1" dirty="0"/>
              <a:t>FOSİL ENERJİ KAYNAKLARI </a:t>
            </a:r>
          </a:p>
        </p:txBody>
      </p:sp>
      <p:pic>
        <p:nvPicPr>
          <p:cNvPr id="5" name="Resim 4">
            <a:extLst>
              <a:ext uri="{FF2B5EF4-FFF2-40B4-BE49-F238E27FC236}">
                <a16:creationId xmlns:a16="http://schemas.microsoft.com/office/drawing/2014/main" id="{2F78D471-441C-446D-9B91-F3B38BA7A0E0}"/>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7D6B9EA4-79EB-4BAF-BC2F-221A13DDDE91}"/>
              </a:ext>
            </a:extLst>
          </p:cNvPr>
          <p:cNvPicPr>
            <a:picLocks noChangeAspect="1"/>
          </p:cNvPicPr>
          <p:nvPr/>
        </p:nvPicPr>
        <p:blipFill>
          <a:blip r:embed="rId2"/>
          <a:stretch>
            <a:fillRect/>
          </a:stretch>
        </p:blipFill>
        <p:spPr>
          <a:xfrm>
            <a:off x="8149591" y="4012"/>
            <a:ext cx="990396" cy="990396"/>
          </a:xfrm>
          <a:prstGeom prst="rect">
            <a:avLst/>
          </a:prstGeom>
        </p:spPr>
      </p:pic>
    </p:spTree>
    <p:extLst>
      <p:ext uri="{BB962C8B-B14F-4D97-AF65-F5344CB8AC3E}">
        <p14:creationId xmlns:p14="http://schemas.microsoft.com/office/powerpoint/2010/main" val="2706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BEB7C82-631D-4DCC-A9C3-35B3294954A5}"/>
              </a:ext>
            </a:extLst>
          </p:cNvPr>
          <p:cNvSpPr>
            <a:spLocks noGrp="1"/>
          </p:cNvSpPr>
          <p:nvPr>
            <p:ph type="title"/>
          </p:nvPr>
        </p:nvSpPr>
        <p:spPr>
          <a:xfrm>
            <a:off x="1190987" y="491963"/>
            <a:ext cx="7053542" cy="1400530"/>
          </a:xfrm>
        </p:spPr>
        <p:txBody>
          <a:bodyPr/>
          <a:lstStyle/>
          <a:p>
            <a:r>
              <a:rPr lang="tr-TR" b="1" dirty="0"/>
              <a:t>YAKIT TÜRLERİ  </a:t>
            </a:r>
          </a:p>
        </p:txBody>
      </p:sp>
      <p:sp>
        <p:nvSpPr>
          <p:cNvPr id="3" name="İçerik Yer Tutucusu 2">
            <a:extLst>
              <a:ext uri="{FF2B5EF4-FFF2-40B4-BE49-F238E27FC236}">
                <a16:creationId xmlns:a16="http://schemas.microsoft.com/office/drawing/2014/main" id="{5EEEC6AD-A585-4B0D-BA74-FF614CBF5F4D}"/>
              </a:ext>
            </a:extLst>
          </p:cNvPr>
          <p:cNvSpPr>
            <a:spLocks noGrp="1"/>
          </p:cNvSpPr>
          <p:nvPr>
            <p:ph idx="1"/>
          </p:nvPr>
        </p:nvSpPr>
        <p:spPr>
          <a:xfrm>
            <a:off x="160325" y="1258215"/>
            <a:ext cx="8878172" cy="5480742"/>
          </a:xfrm>
        </p:spPr>
        <p:txBody>
          <a:bodyPr vert="horz" lIns="91440" tIns="45720" rIns="91440" bIns="45720" rtlCol="0" anchor="t">
            <a:normAutofit/>
          </a:bodyPr>
          <a:lstStyle/>
          <a:p>
            <a:r>
              <a:rPr lang="tr-TR" dirty="0"/>
              <a:t>Fiziksel ve kimyasal yapısında değişim meydana geldiğinde enerji (ısı) ortaya çıkaran her türlü malzemeye genel olarak yakıt denir. Yakıtların en önemli özelliklerinden birisi de , enerji üretebilmek amacıyla depolanabilmeleri ve sadece gerektiğinde bir iş üretebilmek amacıyla gerekli olan enerjinin üretimi için kullanılabilmeleridir. Yakıtlar genel olarak 3 gruba ayrılırlar . </a:t>
            </a:r>
          </a:p>
          <a:p>
            <a:pPr>
              <a:buClr>
                <a:srgbClr val="8AD0D6"/>
              </a:buClr>
            </a:pPr>
            <a:r>
              <a:rPr lang="tr-TR" dirty="0"/>
              <a:t>Katı Yakıtlar </a:t>
            </a:r>
          </a:p>
          <a:p>
            <a:pPr>
              <a:buClr>
                <a:srgbClr val="8AD0D6"/>
              </a:buClr>
            </a:pPr>
            <a:r>
              <a:rPr lang="tr-TR" dirty="0"/>
              <a:t>Sıvı Yakıtlar </a:t>
            </a:r>
          </a:p>
          <a:p>
            <a:pPr>
              <a:buClr>
                <a:srgbClr val="8AD0D6"/>
              </a:buClr>
            </a:pPr>
            <a:r>
              <a:rPr lang="tr-TR" dirty="0"/>
              <a:t>Gaz yakıtlar </a:t>
            </a:r>
          </a:p>
          <a:p>
            <a:pPr marL="0" indent="0">
              <a:buClr>
                <a:srgbClr val="8AD0D6"/>
              </a:buClr>
              <a:buNone/>
            </a:pPr>
            <a:r>
              <a:rPr lang="tr-TR" b="1" dirty="0"/>
              <a:t>FOSİL YAKITLAR </a:t>
            </a:r>
          </a:p>
          <a:p>
            <a:pPr marL="0" indent="0">
              <a:buNone/>
            </a:pPr>
            <a:r>
              <a:rPr lang="tr-TR" dirty="0"/>
              <a:t>Kömür , petrol ve doğal gaz gibi yakıtlar fosil yakıtlardır. Günümüzde kullandığımız enerjinin pek çoğu fosil yakıtlardan sağlanmaktadır. Milyonlarca yıl boyunca , bitkilerin ve hayvanların çürümesi ile fosil yakıtlar oluşmuştur. Fosil yakıtlar delerek (sondaj ) veya kazarak yeryüzüne çıkarılabilir. </a:t>
            </a:r>
          </a:p>
          <a:p>
            <a:pPr marL="0" indent="0">
              <a:buClr>
                <a:srgbClr val="8AD0D6"/>
              </a:buClr>
              <a:buNone/>
            </a:pPr>
            <a:endParaRPr lang="tr-TR" dirty="0"/>
          </a:p>
        </p:txBody>
      </p:sp>
      <p:pic>
        <p:nvPicPr>
          <p:cNvPr id="5" name="Resim 4">
            <a:extLst>
              <a:ext uri="{FF2B5EF4-FFF2-40B4-BE49-F238E27FC236}">
                <a16:creationId xmlns:a16="http://schemas.microsoft.com/office/drawing/2014/main" id="{D1BDEA56-E919-4CCD-9A5B-7CED68391C79}"/>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id="{8D9F0920-F27B-48CC-B6E9-0EE1B58C3046}"/>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3948022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55419F7-8089-49A0-8BA5-1D3B654A378D}"/>
              </a:ext>
            </a:extLst>
          </p:cNvPr>
          <p:cNvSpPr>
            <a:spLocks noGrp="1"/>
          </p:cNvSpPr>
          <p:nvPr>
            <p:ph idx="1"/>
          </p:nvPr>
        </p:nvSpPr>
        <p:spPr>
          <a:xfrm>
            <a:off x="91647" y="1572172"/>
            <a:ext cx="8946850" cy="5196219"/>
          </a:xfrm>
        </p:spPr>
        <p:txBody>
          <a:bodyPr vert="horz" lIns="91440" tIns="45720" rIns="91440" bIns="45720" rtlCol="0" anchor="t">
            <a:normAutofit fontScale="92500"/>
          </a:bodyPr>
          <a:lstStyle/>
          <a:p>
            <a:r>
              <a:rPr lang="tr-TR" dirty="0"/>
              <a:t>Şu anda da yeraltında ısı ve basınç etkisi ile bu yakıtlar oluşmaktadır. Ancak , fosil yakıtların oluşma hızı , tüketilme hızlarından çok daha düşüktür. Bu nedenle ,fosil yakıtlar kısa süreçte yenilenemez enerji kaynakları olarak değerlendirilebilirler. Özellikle nüfus artışı , şehirleşme ve endüstrileşme bu yakıtlarla karşılanan enerji gereksinimlerinin fazlalaşmasına neden olmaktadır. Fosil yakıtların tükenmesi ve fiyatlarının devamlı artmasının yanı sıra , yanmaları sonucu çevreye verdikleri zararlar ve insan sağlığı üzerindeki etkileri de önemlidir.</a:t>
            </a:r>
          </a:p>
          <a:p>
            <a:pPr marL="0" indent="0">
              <a:buClr>
                <a:srgbClr val="8AD0D6"/>
              </a:buClr>
              <a:buNone/>
            </a:pPr>
            <a:r>
              <a:rPr lang="tr-TR" dirty="0"/>
              <a:t>Yakıtların esas maddesini organik karbon (c ) oluşturur. Organik karbonun oksijen (O2 ) ile tepkimeye girmesi sonucunda ısı açığa çıkar . Bu şekilde açığa çıkan tepkime ısısından çeşitli işlemlerde yararlanılır. Yakıtların birim kütle veya hacmindeki enerji değeri ısıl değer olarak adlandırılır . Yakıtların ısıl değerleri önemli bir özelliktir. Üst ısıl değer, birim miktardaki yakıtın yanması sonucunda açığa çıkan yanma ürünlerinin, başlangıç sıcaklığına kadar tekrar soğutulması ve yakıtın içinde bulunan ve yanma sonucunda açığa çıkan suyun </a:t>
            </a:r>
            <a:r>
              <a:rPr lang="tr-TR" dirty="0" err="1"/>
              <a:t>yoğuşturulması</a:t>
            </a:r>
            <a:r>
              <a:rPr lang="tr-TR" dirty="0"/>
              <a:t> halinde yakıttan </a:t>
            </a:r>
            <a:r>
              <a:rPr lang="tr-TR" dirty="0" err="1"/>
              <a:t>yakıttan</a:t>
            </a:r>
            <a:r>
              <a:rPr lang="tr-TR" dirty="0"/>
              <a:t> elde edilen ısıl değerdir. Alt ısıl değer ise , yakıtın yanması sonucu ortaya çıkan enerjidir. </a:t>
            </a:r>
          </a:p>
        </p:txBody>
      </p:sp>
      <p:sp>
        <p:nvSpPr>
          <p:cNvPr id="5" name="Unvan 1">
            <a:extLst>
              <a:ext uri="{FF2B5EF4-FFF2-40B4-BE49-F238E27FC236}">
                <a16:creationId xmlns:a16="http://schemas.microsoft.com/office/drawing/2014/main" id="{887F3878-1891-4776-8EE6-22237786FDF0}"/>
              </a:ext>
            </a:extLst>
          </p:cNvPr>
          <p:cNvSpPr txBox="1">
            <a:spLocks/>
          </p:cNvSpPr>
          <p:nvPr/>
        </p:nvSpPr>
        <p:spPr>
          <a:xfrm>
            <a:off x="1946445" y="648942"/>
            <a:ext cx="7053542"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a:t>FOSİL YAKITLAR </a:t>
            </a:r>
          </a:p>
        </p:txBody>
      </p:sp>
      <p:pic>
        <p:nvPicPr>
          <p:cNvPr id="7" name="Resim 6">
            <a:extLst>
              <a:ext uri="{FF2B5EF4-FFF2-40B4-BE49-F238E27FC236}">
                <a16:creationId xmlns:a16="http://schemas.microsoft.com/office/drawing/2014/main" id="{552EF502-5AB5-4201-B323-F8FE07C0591F}"/>
              </a:ext>
            </a:extLst>
          </p:cNvPr>
          <p:cNvPicPr>
            <a:picLocks noChangeAspect="1"/>
          </p:cNvPicPr>
          <p:nvPr/>
        </p:nvPicPr>
        <p:blipFill>
          <a:blip r:embed="rId2"/>
          <a:stretch>
            <a:fillRect/>
          </a:stretch>
        </p:blipFill>
        <p:spPr>
          <a:xfrm>
            <a:off x="4010" y="4010"/>
            <a:ext cx="990396" cy="990396"/>
          </a:xfrm>
          <a:prstGeom prst="rect">
            <a:avLst/>
          </a:prstGeom>
        </p:spPr>
      </p:pic>
      <p:pic>
        <p:nvPicPr>
          <p:cNvPr id="9" name="Resim 8">
            <a:extLst>
              <a:ext uri="{FF2B5EF4-FFF2-40B4-BE49-F238E27FC236}">
                <a16:creationId xmlns:a16="http://schemas.microsoft.com/office/drawing/2014/main" id="{A9EC6EAE-16EC-418C-98FD-A864504DE97B}"/>
              </a:ext>
            </a:extLst>
          </p:cNvPr>
          <p:cNvPicPr>
            <a:picLocks noChangeAspect="1"/>
          </p:cNvPicPr>
          <p:nvPr/>
        </p:nvPicPr>
        <p:blipFill>
          <a:blip r:embed="rId2"/>
          <a:stretch>
            <a:fillRect/>
          </a:stretch>
        </p:blipFill>
        <p:spPr>
          <a:xfrm>
            <a:off x="8149590" y="4010"/>
            <a:ext cx="990396" cy="990396"/>
          </a:xfrm>
          <a:prstGeom prst="rect">
            <a:avLst/>
          </a:prstGeom>
        </p:spPr>
      </p:pic>
    </p:spTree>
    <p:extLst>
      <p:ext uri="{BB962C8B-B14F-4D97-AF65-F5344CB8AC3E}">
        <p14:creationId xmlns:p14="http://schemas.microsoft.com/office/powerpoint/2010/main" val="174639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009793-6464-42A5-902E-4DC34EBE0B84}"/>
              </a:ext>
            </a:extLst>
          </p:cNvPr>
          <p:cNvSpPr>
            <a:spLocks noGrp="1"/>
          </p:cNvSpPr>
          <p:nvPr>
            <p:ph type="title"/>
          </p:nvPr>
        </p:nvSpPr>
        <p:spPr/>
        <p:txBody>
          <a:bodyPr/>
          <a:lstStyle/>
          <a:p>
            <a:pPr algn="ctr"/>
            <a:r>
              <a:rPr lang="tr-TR" b="1" dirty="0"/>
              <a:t>FOSİL YAKITLAR </a:t>
            </a:r>
            <a:endParaRPr lang="tr-TR"/>
          </a:p>
        </p:txBody>
      </p:sp>
      <p:sp>
        <p:nvSpPr>
          <p:cNvPr id="3" name="İçerik Yer Tutucusu 2">
            <a:extLst>
              <a:ext uri="{FF2B5EF4-FFF2-40B4-BE49-F238E27FC236}">
                <a16:creationId xmlns:a16="http://schemas.microsoft.com/office/drawing/2014/main" id="{04DF7E3E-B164-46F0-B057-AA565BA6FA5A}"/>
              </a:ext>
            </a:extLst>
          </p:cNvPr>
          <p:cNvSpPr>
            <a:spLocks noGrp="1"/>
          </p:cNvSpPr>
          <p:nvPr>
            <p:ph idx="1"/>
          </p:nvPr>
        </p:nvSpPr>
        <p:spPr>
          <a:xfrm>
            <a:off x="81836" y="1366138"/>
            <a:ext cx="8907605" cy="5166785"/>
          </a:xfrm>
        </p:spPr>
        <p:txBody>
          <a:bodyPr vert="horz" lIns="91440" tIns="45720" rIns="91440" bIns="45720" rtlCol="0" anchor="t">
            <a:normAutofit/>
          </a:bodyPr>
          <a:lstStyle/>
          <a:p>
            <a:r>
              <a:rPr lang="tr-TR" dirty="0"/>
              <a:t>Alt ısıl değer , üst ısıl değerden yanma sonucunda açığa çıkan su buharının </a:t>
            </a:r>
            <a:r>
              <a:rPr lang="tr-TR" dirty="0" err="1"/>
              <a:t>yoğuşma</a:t>
            </a:r>
            <a:r>
              <a:rPr lang="tr-TR" dirty="0"/>
              <a:t> ısısı kadar , yaklaşık %8-9 oranında daha düşüktür. Yakıtlar içerdikleri enerjiyi , kimyasal (yanma) veya nükleer (füzyon) yöntem olmak üzere iki şekilde serbest bırakırlar .</a:t>
            </a:r>
          </a:p>
          <a:p>
            <a:pPr marL="0" indent="0">
              <a:buClr>
                <a:srgbClr val="8AD0D6"/>
              </a:buClr>
              <a:buNone/>
            </a:pPr>
            <a:r>
              <a:rPr lang="tr-TR" b="1" dirty="0"/>
              <a:t>Petrol </a:t>
            </a:r>
          </a:p>
          <a:p>
            <a:pPr marL="0" indent="0">
              <a:buNone/>
            </a:pPr>
            <a:r>
              <a:rPr lang="tr-TR" dirty="0"/>
              <a:t>Petrol sözcüğü </a:t>
            </a:r>
            <a:r>
              <a:rPr lang="tr-TR" dirty="0" err="1"/>
              <a:t>latince</a:t>
            </a:r>
            <a:r>
              <a:rPr lang="tr-TR" dirty="0"/>
              <a:t>' de taş anlamına gelen </a:t>
            </a:r>
            <a:r>
              <a:rPr lang="tr-TR" dirty="0" err="1"/>
              <a:t>petra</a:t>
            </a:r>
            <a:r>
              <a:rPr lang="tr-TR" dirty="0"/>
              <a:t> ile yağ anlamına gelen </a:t>
            </a:r>
            <a:r>
              <a:rPr lang="tr-TR" dirty="0" err="1"/>
              <a:t>oleum</a:t>
            </a:r>
            <a:r>
              <a:rPr lang="tr-TR" dirty="0"/>
              <a:t> sözcüklerinden oluşmuştur. (</a:t>
            </a:r>
            <a:r>
              <a:rPr lang="tr-TR" dirty="0" err="1"/>
              <a:t>Petra</a:t>
            </a:r>
            <a:r>
              <a:rPr lang="tr-TR" dirty="0"/>
              <a:t> </a:t>
            </a:r>
            <a:r>
              <a:rPr lang="tr-TR" dirty="0" err="1"/>
              <a:t>oleum</a:t>
            </a:r>
            <a:r>
              <a:rPr lang="tr-TR" dirty="0"/>
              <a:t> = Petrol ) . Petrol deyimi , doğal durumda ve yeraltından çıkarılan işlenmemiş ham petrol anlamına gelir. </a:t>
            </a:r>
          </a:p>
          <a:p>
            <a:pPr marL="0" indent="0">
              <a:buNone/>
            </a:pPr>
            <a:r>
              <a:rPr lang="tr-TR" dirty="0"/>
              <a:t>Ham petrol , değişik molekül yapılarında olan hidrokarbonların karışımından meydana gelir. Bütün petrollerin esas bileşenleri ; parafinler, </a:t>
            </a:r>
            <a:r>
              <a:rPr lang="tr-TR" dirty="0" err="1"/>
              <a:t>naftenler</a:t>
            </a:r>
            <a:r>
              <a:rPr lang="tr-TR" dirty="0"/>
              <a:t> ve </a:t>
            </a:r>
            <a:r>
              <a:rPr lang="tr-TR" dirty="0" err="1"/>
              <a:t>arotmik</a:t>
            </a:r>
            <a:r>
              <a:rPr lang="tr-TR" dirty="0"/>
              <a:t> hidrokarbonlardır. İçinde hidrokarbon karışımlarından başka , az miktarda oksijen , azot , demir, magnezyum , kalsiyum , fosfor , vanadyum , kükürt ve çok az miktarda da çinko ve kobalt bulunur. </a:t>
            </a:r>
          </a:p>
          <a:p>
            <a:pPr marL="0" indent="0">
              <a:buNone/>
            </a:pPr>
            <a:endParaRPr lang="tr-TR" dirty="0"/>
          </a:p>
        </p:txBody>
      </p:sp>
      <p:pic>
        <p:nvPicPr>
          <p:cNvPr id="5" name="Resim 4">
            <a:extLst>
              <a:ext uri="{FF2B5EF4-FFF2-40B4-BE49-F238E27FC236}">
                <a16:creationId xmlns:a16="http://schemas.microsoft.com/office/drawing/2014/main" id="{E3FF70DF-E8F1-4A87-ABE3-422667612650}"/>
              </a:ext>
            </a:extLst>
          </p:cNvPr>
          <p:cNvPicPr>
            <a:picLocks noChangeAspect="1"/>
          </p:cNvPicPr>
          <p:nvPr/>
        </p:nvPicPr>
        <p:blipFill>
          <a:blip r:embed="rId2"/>
          <a:stretch>
            <a:fillRect/>
          </a:stretch>
        </p:blipFill>
        <p:spPr>
          <a:xfrm>
            <a:off x="4010" y="4010"/>
            <a:ext cx="882474" cy="882474"/>
          </a:xfrm>
          <a:prstGeom prst="rect">
            <a:avLst/>
          </a:prstGeom>
        </p:spPr>
      </p:pic>
      <p:pic>
        <p:nvPicPr>
          <p:cNvPr id="7" name="Resim 6">
            <a:extLst>
              <a:ext uri="{FF2B5EF4-FFF2-40B4-BE49-F238E27FC236}">
                <a16:creationId xmlns:a16="http://schemas.microsoft.com/office/drawing/2014/main" id="{0AE02D5F-136C-442D-BC0D-514E7D4C2BE8}"/>
              </a:ext>
            </a:extLst>
          </p:cNvPr>
          <p:cNvPicPr>
            <a:picLocks noChangeAspect="1"/>
          </p:cNvPicPr>
          <p:nvPr/>
        </p:nvPicPr>
        <p:blipFill>
          <a:blip r:embed="rId2"/>
          <a:stretch>
            <a:fillRect/>
          </a:stretch>
        </p:blipFill>
        <p:spPr>
          <a:xfrm>
            <a:off x="8257512" y="4010"/>
            <a:ext cx="882474" cy="882474"/>
          </a:xfrm>
          <a:prstGeom prst="rect">
            <a:avLst/>
          </a:prstGeom>
        </p:spPr>
      </p:pic>
    </p:spTree>
    <p:extLst>
      <p:ext uri="{BB962C8B-B14F-4D97-AF65-F5344CB8AC3E}">
        <p14:creationId xmlns:p14="http://schemas.microsoft.com/office/powerpoint/2010/main" val="3477184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C7F48BF-4456-4361-81C7-73D8B80DA36A}"/>
              </a:ext>
            </a:extLst>
          </p:cNvPr>
          <p:cNvSpPr>
            <a:spLocks noGrp="1"/>
          </p:cNvSpPr>
          <p:nvPr>
            <p:ph type="title"/>
          </p:nvPr>
        </p:nvSpPr>
        <p:spPr/>
        <p:txBody>
          <a:bodyPr/>
          <a:lstStyle/>
          <a:p>
            <a:pPr algn="ctr"/>
            <a:r>
              <a:rPr lang="tr-TR" b="1" dirty="0"/>
              <a:t>FOSİL YAKITLAR </a:t>
            </a:r>
            <a:endParaRPr lang="tr-TR" dirty="0"/>
          </a:p>
        </p:txBody>
      </p:sp>
      <p:sp>
        <p:nvSpPr>
          <p:cNvPr id="3" name="İçerik Yer Tutucusu 2">
            <a:extLst>
              <a:ext uri="{FF2B5EF4-FFF2-40B4-BE49-F238E27FC236}">
                <a16:creationId xmlns:a16="http://schemas.microsoft.com/office/drawing/2014/main" id="{586E6F43-C6DD-4D9F-97D9-8441DDD8ECEF}"/>
              </a:ext>
            </a:extLst>
          </p:cNvPr>
          <p:cNvSpPr>
            <a:spLocks noGrp="1"/>
          </p:cNvSpPr>
          <p:nvPr>
            <p:ph idx="1"/>
          </p:nvPr>
        </p:nvSpPr>
        <p:spPr>
          <a:xfrm>
            <a:off x="160325" y="1562361"/>
            <a:ext cx="8838927" cy="5156974"/>
          </a:xfrm>
        </p:spPr>
        <p:txBody>
          <a:bodyPr vert="horz" lIns="91440" tIns="45720" rIns="91440" bIns="45720" rtlCol="0" anchor="t">
            <a:normAutofit/>
          </a:bodyPr>
          <a:lstStyle/>
          <a:p>
            <a:pPr marL="0" indent="0">
              <a:buNone/>
            </a:pPr>
            <a:r>
              <a:rPr lang="tr-TR" b="1" dirty="0"/>
              <a:t>Fosil Kömürler </a:t>
            </a:r>
          </a:p>
          <a:p>
            <a:pPr>
              <a:buNone/>
            </a:pPr>
            <a:r>
              <a:rPr lang="tr-TR" dirty="0"/>
              <a:t>Kömür çoğunlukla karbon, hidrojen ve oksijenden oluşan az miktarda kükürt ve nitrojen içeren , kimyasal ve fiziksel olarak farklı yapıya sahip bir maden ve kayaçtır. Diğer içerikleri ise kül oluşturan inorganik bileşikler ve mineral maddeleridir. Bazı kömürler ısıtılınca ergir ve plastik hale gelirler . </a:t>
            </a:r>
          </a:p>
          <a:p>
            <a:pPr>
              <a:buNone/>
            </a:pPr>
            <a:r>
              <a:rPr lang="tr-TR" dirty="0"/>
              <a:t>İşlemler sonucunda katran , likör ve çeşitli gazlar elde edilebilmektedir. Doğal katı yakıtlar sınıfından olan ; antrasit, taşkömürü , esmer kömür ve linyit kömürü ve turba adlı yakıtlar genel olarak fosil yakıtlar olarak adlandırır. </a:t>
            </a:r>
          </a:p>
          <a:p>
            <a:pPr marL="0" indent="0">
              <a:buNone/>
            </a:pPr>
            <a:r>
              <a:rPr lang="tr-TR" dirty="0"/>
              <a:t>Bunlardan taşkömürü , esmer kömür ve linyit kömürü , Türkiye'de en çok kullanılan kömürlerdir. </a:t>
            </a:r>
          </a:p>
        </p:txBody>
      </p:sp>
      <p:pic>
        <p:nvPicPr>
          <p:cNvPr id="5" name="Resim 4">
            <a:extLst>
              <a:ext uri="{FF2B5EF4-FFF2-40B4-BE49-F238E27FC236}">
                <a16:creationId xmlns:a16="http://schemas.microsoft.com/office/drawing/2014/main" id="{4356EB51-D2C9-4408-9A22-6B726B356EC0}"/>
              </a:ext>
            </a:extLst>
          </p:cNvPr>
          <p:cNvPicPr>
            <a:picLocks noChangeAspect="1"/>
          </p:cNvPicPr>
          <p:nvPr/>
        </p:nvPicPr>
        <p:blipFill>
          <a:blip r:embed="rId2"/>
          <a:stretch>
            <a:fillRect/>
          </a:stretch>
        </p:blipFill>
        <p:spPr>
          <a:xfrm>
            <a:off x="4010" y="4010"/>
            <a:ext cx="882474" cy="882474"/>
          </a:xfrm>
          <a:prstGeom prst="rect">
            <a:avLst/>
          </a:prstGeom>
        </p:spPr>
      </p:pic>
      <p:pic>
        <p:nvPicPr>
          <p:cNvPr id="7" name="Resim 6">
            <a:extLst>
              <a:ext uri="{FF2B5EF4-FFF2-40B4-BE49-F238E27FC236}">
                <a16:creationId xmlns:a16="http://schemas.microsoft.com/office/drawing/2014/main" id="{F08B13C8-1D03-4475-94EE-A2B4E87E0E44}"/>
              </a:ext>
            </a:extLst>
          </p:cNvPr>
          <p:cNvPicPr>
            <a:picLocks noChangeAspect="1"/>
          </p:cNvPicPr>
          <p:nvPr/>
        </p:nvPicPr>
        <p:blipFill>
          <a:blip r:embed="rId2"/>
          <a:stretch>
            <a:fillRect/>
          </a:stretch>
        </p:blipFill>
        <p:spPr>
          <a:xfrm>
            <a:off x="8257512" y="4010"/>
            <a:ext cx="882474" cy="882474"/>
          </a:xfrm>
          <a:prstGeom prst="rect">
            <a:avLst/>
          </a:prstGeom>
        </p:spPr>
      </p:pic>
    </p:spTree>
    <p:extLst>
      <p:ext uri="{BB962C8B-B14F-4D97-AF65-F5344CB8AC3E}">
        <p14:creationId xmlns:p14="http://schemas.microsoft.com/office/powerpoint/2010/main" val="1254432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E6DA7B5-F4A9-4136-940E-B1A168582109}"/>
              </a:ext>
            </a:extLst>
          </p:cNvPr>
          <p:cNvSpPr>
            <a:spLocks noGrp="1"/>
          </p:cNvSpPr>
          <p:nvPr>
            <p:ph type="title"/>
          </p:nvPr>
        </p:nvSpPr>
        <p:spPr>
          <a:xfrm>
            <a:off x="680807" y="217250"/>
            <a:ext cx="7053542" cy="1400530"/>
          </a:xfrm>
        </p:spPr>
        <p:txBody>
          <a:bodyPr/>
          <a:lstStyle/>
          <a:p>
            <a:pPr algn="ctr"/>
            <a:r>
              <a:rPr lang="tr-TR" b="1" dirty="0"/>
              <a:t>FOSİL YAKITLAR </a:t>
            </a:r>
            <a:endParaRPr lang="tr-TR" dirty="0"/>
          </a:p>
        </p:txBody>
      </p:sp>
      <p:sp>
        <p:nvSpPr>
          <p:cNvPr id="3" name="İçerik Yer Tutucusu 2">
            <a:extLst>
              <a:ext uri="{FF2B5EF4-FFF2-40B4-BE49-F238E27FC236}">
                <a16:creationId xmlns:a16="http://schemas.microsoft.com/office/drawing/2014/main" id="{96C51EF3-C329-4D2E-8E92-C2DA885AF9AA}"/>
              </a:ext>
            </a:extLst>
          </p:cNvPr>
          <p:cNvSpPr>
            <a:spLocks noGrp="1"/>
          </p:cNvSpPr>
          <p:nvPr>
            <p:ph idx="1"/>
          </p:nvPr>
        </p:nvSpPr>
        <p:spPr>
          <a:xfrm>
            <a:off x="189758" y="1111048"/>
            <a:ext cx="8868360" cy="5196219"/>
          </a:xfrm>
        </p:spPr>
        <p:txBody>
          <a:bodyPr vert="horz" lIns="91440" tIns="45720" rIns="91440" bIns="45720" rtlCol="0" anchor="t">
            <a:normAutofit lnSpcReduction="10000"/>
          </a:bodyPr>
          <a:lstStyle/>
          <a:p>
            <a:r>
              <a:rPr lang="tr-TR" dirty="0"/>
              <a:t>Linyit, kahverengi kömür de denilen ve tamamına yakını termik santrallerde yakıt olarak kullanılan kömür sıralamasında en alt sırada yer alan kömür çeşididir. Linyitin ısıl değeri ( </a:t>
            </a:r>
            <a:r>
              <a:rPr lang="tr-TR" dirty="0" err="1"/>
              <a:t>kalorifik</a:t>
            </a:r>
            <a:r>
              <a:rPr lang="tr-TR" dirty="0"/>
              <a:t> değer ) düşük , içerdiği kül ve nem oranı fazladır . Buna rağmen , yerkabuğunda fazla miktarda bulunduğundan başta Almanya, ABD gibi gelişmiş ülkeler olmak üzere sıklıkla kullanılan bir </a:t>
            </a:r>
            <a:r>
              <a:rPr lang="tr-TR" dirty="0" err="1"/>
              <a:t>fosit</a:t>
            </a:r>
            <a:r>
              <a:rPr lang="tr-TR" dirty="0"/>
              <a:t> yakıttır . Linyit kömürü hemen hemen Türkiye'nin her yerinde çıkarılır. Linyit kömürü ve linyitin oluşumunu ilerlemiş bir türü olan esmer kömür , ısıl değeri bakımından diğerleri kadar zengin değildir. Çoğu zaman çıkarıldıkları yerde kullanılırlar . Esmer kömür , dış görünüşü bakımından taşkömürüne </a:t>
            </a:r>
            <a:r>
              <a:rPr lang="tr-TR" dirty="0" err="1"/>
              <a:t>benzesede</a:t>
            </a:r>
            <a:r>
              <a:rPr lang="tr-TR" dirty="0"/>
              <a:t> taşkömüründen aşağıdaki özellikleri bakımından ayırt edilebilir. </a:t>
            </a:r>
          </a:p>
          <a:p>
            <a:pPr>
              <a:buClr>
                <a:srgbClr val="8AD0D6"/>
              </a:buClr>
            </a:pPr>
            <a:r>
              <a:rPr lang="tr-TR" dirty="0"/>
              <a:t>Sırsız porselen üzerine taşkömürü ile çizilmiş çizgi siyah, esmer kömürle çizilen ise kahverengidir. </a:t>
            </a:r>
          </a:p>
          <a:p>
            <a:pPr>
              <a:buClr>
                <a:srgbClr val="8AD0D6"/>
              </a:buClr>
            </a:pPr>
            <a:r>
              <a:rPr lang="tr-TR" dirty="0"/>
              <a:t>Bu iki kömür cinsi, toz haline getirilip değişik </a:t>
            </a:r>
            <a:r>
              <a:rPr lang="tr-TR" dirty="0" err="1"/>
              <a:t>NaOH</a:t>
            </a:r>
            <a:r>
              <a:rPr lang="tr-TR" dirty="0"/>
              <a:t> (sodyum hidroksit) çözeltisi ile kaynatılırsa , taşkömürü çözeltiyi boyamaz , esmer kömür ise kahverengine boyar </a:t>
            </a:r>
          </a:p>
        </p:txBody>
      </p:sp>
      <p:pic>
        <p:nvPicPr>
          <p:cNvPr id="5" name="Resim 4">
            <a:extLst>
              <a:ext uri="{FF2B5EF4-FFF2-40B4-BE49-F238E27FC236}">
                <a16:creationId xmlns:a16="http://schemas.microsoft.com/office/drawing/2014/main" id="{1B10A078-9131-4E65-BCD2-2453CA2DDBFB}"/>
              </a:ext>
            </a:extLst>
          </p:cNvPr>
          <p:cNvPicPr>
            <a:picLocks noChangeAspect="1"/>
          </p:cNvPicPr>
          <p:nvPr/>
        </p:nvPicPr>
        <p:blipFill>
          <a:blip r:embed="rId2"/>
          <a:stretch>
            <a:fillRect/>
          </a:stretch>
        </p:blipFill>
        <p:spPr>
          <a:xfrm>
            <a:off x="4010" y="4010"/>
            <a:ext cx="882474" cy="882474"/>
          </a:xfrm>
          <a:prstGeom prst="rect">
            <a:avLst/>
          </a:prstGeom>
        </p:spPr>
      </p:pic>
      <p:pic>
        <p:nvPicPr>
          <p:cNvPr id="7" name="Resim 6">
            <a:extLst>
              <a:ext uri="{FF2B5EF4-FFF2-40B4-BE49-F238E27FC236}">
                <a16:creationId xmlns:a16="http://schemas.microsoft.com/office/drawing/2014/main" id="{7A7D3B72-EE14-4142-8785-5A45410B8E96}"/>
              </a:ext>
            </a:extLst>
          </p:cNvPr>
          <p:cNvPicPr>
            <a:picLocks noChangeAspect="1"/>
          </p:cNvPicPr>
          <p:nvPr/>
        </p:nvPicPr>
        <p:blipFill>
          <a:blip r:embed="rId2"/>
          <a:stretch>
            <a:fillRect/>
          </a:stretch>
        </p:blipFill>
        <p:spPr>
          <a:xfrm>
            <a:off x="8257512" y="4010"/>
            <a:ext cx="882474" cy="882474"/>
          </a:xfrm>
          <a:prstGeom prst="rect">
            <a:avLst/>
          </a:prstGeom>
        </p:spPr>
      </p:pic>
    </p:spTree>
    <p:extLst>
      <p:ext uri="{BB962C8B-B14F-4D97-AF65-F5344CB8AC3E}">
        <p14:creationId xmlns:p14="http://schemas.microsoft.com/office/powerpoint/2010/main" val="1768752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D247EF-C2BE-4BC7-AA61-BBBFC31BE9AF}"/>
              </a:ext>
            </a:extLst>
          </p:cNvPr>
          <p:cNvSpPr>
            <a:spLocks noGrp="1"/>
          </p:cNvSpPr>
          <p:nvPr>
            <p:ph type="title"/>
          </p:nvPr>
        </p:nvSpPr>
        <p:spPr/>
        <p:txBody>
          <a:bodyPr/>
          <a:lstStyle/>
          <a:p>
            <a:pPr algn="ctr"/>
            <a:r>
              <a:rPr lang="tr-TR" b="1" dirty="0"/>
              <a:t>FOSİL YAKITLAR </a:t>
            </a:r>
            <a:endParaRPr lang="tr-TR"/>
          </a:p>
        </p:txBody>
      </p:sp>
      <p:sp>
        <p:nvSpPr>
          <p:cNvPr id="3" name="İçerik Yer Tutucusu 2">
            <a:extLst>
              <a:ext uri="{FF2B5EF4-FFF2-40B4-BE49-F238E27FC236}">
                <a16:creationId xmlns:a16="http://schemas.microsoft.com/office/drawing/2014/main" id="{C9EE2B13-FACA-4863-9887-C1F7281E2C3E}"/>
              </a:ext>
            </a:extLst>
          </p:cNvPr>
          <p:cNvSpPr>
            <a:spLocks noGrp="1"/>
          </p:cNvSpPr>
          <p:nvPr>
            <p:ph idx="1"/>
          </p:nvPr>
        </p:nvSpPr>
        <p:spPr>
          <a:xfrm>
            <a:off x="46891" y="1274311"/>
            <a:ext cx="8971983" cy="5405780"/>
          </a:xfrm>
        </p:spPr>
        <p:txBody>
          <a:bodyPr vert="horz" lIns="91440" tIns="45720" rIns="91440" bIns="45720" rtlCol="0" anchor="t">
            <a:normAutofit/>
          </a:bodyPr>
          <a:lstStyle/>
          <a:p>
            <a:r>
              <a:rPr lang="tr-TR" b="1" dirty="0">
                <a:latin typeface="Times"/>
                <a:cs typeface="Times"/>
              </a:rPr>
              <a:t>DOĞAL GAZ</a:t>
            </a:r>
            <a:endParaRPr lang="tr-TR" b="1" dirty="0"/>
          </a:p>
          <a:p>
            <a:pPr>
              <a:buClr>
                <a:srgbClr val="8AD0D6"/>
              </a:buClr>
            </a:pPr>
            <a:r>
              <a:rPr lang="tr-TR" dirty="0">
                <a:latin typeface="Times"/>
                <a:cs typeface="Times"/>
              </a:rPr>
              <a:t>Fosil yakıtlar grubundan hidrokarbon esaslı doğal gaz, yer altında gözenekli kayaların boşluklarına sıkışmış olarak ya da petrol yataklarının üzerinde gaz halinde büyük hacimler şeklinde bulunur. Doğal gaz; %95 metan, az miktarda da </a:t>
            </a:r>
            <a:r>
              <a:rPr lang="tr-TR" dirty="0" err="1">
                <a:latin typeface="Times"/>
                <a:cs typeface="Times"/>
              </a:rPr>
              <a:t>etan</a:t>
            </a:r>
            <a:r>
              <a:rPr lang="tr-TR" dirty="0">
                <a:latin typeface="Times"/>
                <a:cs typeface="Times"/>
              </a:rPr>
              <a:t>, </a:t>
            </a:r>
            <a:r>
              <a:rPr lang="tr-TR" dirty="0" err="1">
                <a:latin typeface="Times"/>
                <a:cs typeface="Times"/>
              </a:rPr>
              <a:t>propan</a:t>
            </a:r>
            <a:r>
              <a:rPr lang="tr-TR" dirty="0">
                <a:latin typeface="Times"/>
                <a:cs typeface="Times"/>
              </a:rPr>
              <a:t> , bütan ve karbondioksitten oluşan renksiz, kokusuz ve havadan hafif bir gazdır. Doğal-gaz kokusuz olduğundan kaçakların fark edilebilmesi için özel olarak kokulandırılır. Bu amaçla THT (</a:t>
            </a:r>
            <a:r>
              <a:rPr lang="tr-TR" dirty="0" err="1">
                <a:latin typeface="Times"/>
                <a:cs typeface="Times"/>
              </a:rPr>
              <a:t>tetra</a:t>
            </a:r>
            <a:r>
              <a:rPr lang="tr-TR" dirty="0">
                <a:latin typeface="Times"/>
                <a:cs typeface="Times"/>
              </a:rPr>
              <a:t> </a:t>
            </a:r>
            <a:r>
              <a:rPr lang="tr-TR" dirty="0" err="1">
                <a:latin typeface="Times"/>
                <a:cs typeface="Times"/>
              </a:rPr>
              <a:t>hidro</a:t>
            </a:r>
            <a:r>
              <a:rPr lang="tr-TR" dirty="0">
                <a:latin typeface="Times"/>
                <a:cs typeface="Times"/>
              </a:rPr>
              <a:t> </a:t>
            </a:r>
            <a:r>
              <a:rPr lang="tr-TR" dirty="0" err="1">
                <a:latin typeface="Times"/>
                <a:cs typeface="Times"/>
              </a:rPr>
              <a:t>teofen</a:t>
            </a:r>
            <a:r>
              <a:rPr lang="tr-TR" dirty="0">
                <a:latin typeface="Times"/>
                <a:cs typeface="Times"/>
              </a:rPr>
              <a:t>) ve / veya TBM (tersiyer </a:t>
            </a:r>
            <a:r>
              <a:rPr lang="tr-TR" dirty="0" err="1">
                <a:latin typeface="Times"/>
                <a:cs typeface="Times"/>
              </a:rPr>
              <a:t>bütil</a:t>
            </a:r>
            <a:r>
              <a:rPr lang="tr-TR" dirty="0">
                <a:latin typeface="Times"/>
                <a:cs typeface="Times"/>
              </a:rPr>
              <a:t> </a:t>
            </a:r>
            <a:r>
              <a:rPr lang="tr-TR" dirty="0" err="1">
                <a:latin typeface="Times"/>
                <a:cs typeface="Times"/>
              </a:rPr>
              <a:t>merkaptan</a:t>
            </a:r>
            <a:r>
              <a:rPr lang="tr-TR" dirty="0">
                <a:latin typeface="Times"/>
                <a:cs typeface="Times"/>
              </a:rPr>
              <a:t>) kullanılır. Karışımın içinde %95 ya da daha yüksek bulunan metan gazının özelliği kimyasal yapısı en basit ve karbon içeriği en düşük olan hidrokarbon gazı olmasıdır. Metan molekülü 1 karbon 4 hidrojen atomundan oluşur. Kimyasal yapısının basit olması nedeniyle yanma işlemi kolaydır ve tam yanma gerçekleşir. Dolayısıyla; duman, is, kurum ve kül oluşturmaz. Yanması en kolay ayarlanabilen ve yanma verimliliği en yüksek olan yakıttır. Bu özelliği, kullanım kolaylığı ve ekonomisi sağlar. Karbon içeriğinin düşük olması nedeniyle atmosferde sera etkisi oluşturan ve insan sağlığı bakımından zehirleyici olan karbondioksit gazı emisyonu, katı yakıtlara göre 1/3, sıvı yakıtlara göre 1/2 oranında daha azdır.</a:t>
            </a:r>
            <a:endParaRPr lang="tr-TR"/>
          </a:p>
        </p:txBody>
      </p:sp>
      <p:pic>
        <p:nvPicPr>
          <p:cNvPr id="5" name="Resim 4">
            <a:extLst>
              <a:ext uri="{FF2B5EF4-FFF2-40B4-BE49-F238E27FC236}">
                <a16:creationId xmlns:a16="http://schemas.microsoft.com/office/drawing/2014/main" id="{E9E2DC32-4050-4F25-B6B1-6A308C1EFCE7}"/>
              </a:ext>
            </a:extLst>
          </p:cNvPr>
          <p:cNvPicPr>
            <a:picLocks noChangeAspect="1"/>
          </p:cNvPicPr>
          <p:nvPr/>
        </p:nvPicPr>
        <p:blipFill>
          <a:blip r:embed="rId2"/>
          <a:stretch>
            <a:fillRect/>
          </a:stretch>
        </p:blipFill>
        <p:spPr>
          <a:xfrm>
            <a:off x="4010" y="4010"/>
            <a:ext cx="882474" cy="882474"/>
          </a:xfrm>
          <a:prstGeom prst="rect">
            <a:avLst/>
          </a:prstGeom>
        </p:spPr>
      </p:pic>
      <p:pic>
        <p:nvPicPr>
          <p:cNvPr id="7" name="Resim 6">
            <a:extLst>
              <a:ext uri="{FF2B5EF4-FFF2-40B4-BE49-F238E27FC236}">
                <a16:creationId xmlns:a16="http://schemas.microsoft.com/office/drawing/2014/main" id="{4319D33F-CB87-426B-937B-7DDD3CE85F34}"/>
              </a:ext>
            </a:extLst>
          </p:cNvPr>
          <p:cNvPicPr>
            <a:picLocks noChangeAspect="1"/>
          </p:cNvPicPr>
          <p:nvPr/>
        </p:nvPicPr>
        <p:blipFill>
          <a:blip r:embed="rId2"/>
          <a:stretch>
            <a:fillRect/>
          </a:stretch>
        </p:blipFill>
        <p:spPr>
          <a:xfrm>
            <a:off x="8257512" y="4010"/>
            <a:ext cx="882474" cy="882474"/>
          </a:xfrm>
          <a:prstGeom prst="rect">
            <a:avLst/>
          </a:prstGeom>
        </p:spPr>
      </p:pic>
    </p:spTree>
    <p:extLst>
      <p:ext uri="{BB962C8B-B14F-4D97-AF65-F5344CB8AC3E}">
        <p14:creationId xmlns:p14="http://schemas.microsoft.com/office/powerpoint/2010/main" val="1193312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C30EE2A-3993-4B45-9FD9-18904C6B4CBA}"/>
              </a:ext>
            </a:extLst>
          </p:cNvPr>
          <p:cNvSpPr>
            <a:spLocks noGrp="1"/>
          </p:cNvSpPr>
          <p:nvPr>
            <p:ph type="title"/>
          </p:nvPr>
        </p:nvSpPr>
        <p:spPr/>
        <p:txBody>
          <a:bodyPr/>
          <a:lstStyle/>
          <a:p>
            <a:pPr algn="ctr"/>
            <a:r>
              <a:rPr lang="tr-TR" b="1" dirty="0"/>
              <a:t>FOSİL YAKITLAR </a:t>
            </a:r>
            <a:endParaRPr lang="tr-TR"/>
          </a:p>
        </p:txBody>
      </p:sp>
      <p:sp>
        <p:nvSpPr>
          <p:cNvPr id="3" name="İçerik Yer Tutucusu 2">
            <a:extLst>
              <a:ext uri="{FF2B5EF4-FFF2-40B4-BE49-F238E27FC236}">
                <a16:creationId xmlns:a16="http://schemas.microsoft.com/office/drawing/2014/main" id="{0B84CBAF-98EA-406D-959E-9D5C452773AC}"/>
              </a:ext>
            </a:extLst>
          </p:cNvPr>
          <p:cNvSpPr>
            <a:spLocks noGrp="1"/>
          </p:cNvSpPr>
          <p:nvPr>
            <p:ph idx="1"/>
          </p:nvPr>
        </p:nvSpPr>
        <p:spPr>
          <a:xfrm>
            <a:off x="219192" y="1581983"/>
            <a:ext cx="8809493" cy="5147163"/>
          </a:xfrm>
        </p:spPr>
        <p:txBody>
          <a:bodyPr vert="horz" lIns="91440" tIns="45720" rIns="91440" bIns="45720" rtlCol="0" anchor="t">
            <a:normAutofit fontScale="85000" lnSpcReduction="20000"/>
          </a:bodyPr>
          <a:lstStyle/>
          <a:p>
            <a:pPr>
              <a:buNone/>
            </a:pPr>
            <a:r>
              <a:rPr lang="tr-TR" dirty="0">
                <a:latin typeface="Century Gothic"/>
                <a:cs typeface="Times"/>
              </a:rPr>
              <a:t> </a:t>
            </a:r>
            <a:r>
              <a:rPr lang="tr-TR" sz="2500" b="1" dirty="0">
                <a:latin typeface="Century Gothic"/>
                <a:cs typeface="Times"/>
              </a:rPr>
              <a:t>Fosil Yakıtın Yararları Nelerdir?</a:t>
            </a:r>
          </a:p>
          <a:p>
            <a:pPr>
              <a:buNone/>
            </a:pPr>
            <a:r>
              <a:rPr lang="tr-TR" dirty="0">
                <a:latin typeface="Century Gothic"/>
                <a:cs typeface="Times"/>
              </a:rPr>
              <a:t>Günlük yaşantımızda birçok fayda sağlayan fosil yakıtlar sanayi tesisleri, otomobil ve makineler dahil olmak üzere birçok alanda kullanılmaktadır.</a:t>
            </a:r>
          </a:p>
          <a:p>
            <a:pPr>
              <a:buNone/>
            </a:pPr>
            <a:r>
              <a:rPr lang="tr-TR" sz="2500" b="1" dirty="0">
                <a:latin typeface="Century Gothic"/>
                <a:cs typeface="Times"/>
              </a:rPr>
              <a:t> Fosil Yakıtın Zararları Nelerdir?</a:t>
            </a:r>
          </a:p>
          <a:p>
            <a:pPr>
              <a:buNone/>
            </a:pPr>
            <a:r>
              <a:rPr lang="tr-TR" dirty="0">
                <a:latin typeface="Century Gothic"/>
                <a:cs typeface="Times"/>
              </a:rPr>
              <a:t>Fosil yakıtlar birçok alanda faydalı olsa da zararları da mevcuttur. Fosil yakıtların zararları şunlardır:</a:t>
            </a:r>
          </a:p>
          <a:p>
            <a:pPr>
              <a:buClr>
                <a:srgbClr val="8AD0D6"/>
              </a:buClr>
              <a:buFont typeface="Wingdings 3"/>
              <a:buChar char=""/>
            </a:pPr>
            <a:r>
              <a:rPr lang="tr-TR" dirty="0">
                <a:latin typeface="Century Gothic"/>
                <a:cs typeface="Times"/>
              </a:rPr>
              <a:t>Fosil yakıtların en büyük zararı yarattığı hava kirliliğidir.</a:t>
            </a:r>
          </a:p>
          <a:p>
            <a:pPr>
              <a:buClr>
                <a:srgbClr val="8AD0D6"/>
              </a:buClr>
              <a:buFont typeface="Wingdings 3"/>
              <a:buChar char=""/>
            </a:pPr>
            <a:r>
              <a:rPr lang="tr-TR" dirty="0">
                <a:latin typeface="Century Gothic"/>
                <a:cs typeface="Times"/>
              </a:rPr>
              <a:t>Küresel ısınmaya yol açar.</a:t>
            </a:r>
          </a:p>
          <a:p>
            <a:pPr>
              <a:buClr>
                <a:srgbClr val="8AD0D6"/>
              </a:buClr>
              <a:buFont typeface="Wingdings 3"/>
              <a:buChar char=""/>
            </a:pPr>
            <a:r>
              <a:rPr lang="tr-TR" dirty="0">
                <a:latin typeface="Century Gothic"/>
                <a:cs typeface="Times"/>
              </a:rPr>
              <a:t>Meydana gelen bir çok doğa olayının ana nedenidir.</a:t>
            </a:r>
          </a:p>
          <a:p>
            <a:pPr>
              <a:buClr>
                <a:srgbClr val="8AD0D6"/>
              </a:buClr>
              <a:buFont typeface="Wingdings 3"/>
              <a:buChar char=""/>
            </a:pPr>
            <a:r>
              <a:rPr lang="tr-TR" dirty="0">
                <a:latin typeface="Century Gothic"/>
                <a:cs typeface="Times"/>
              </a:rPr>
              <a:t>Oksijenin azalmasına neden olur.</a:t>
            </a:r>
          </a:p>
          <a:p>
            <a:pPr>
              <a:buClr>
                <a:srgbClr val="8AD0D6"/>
              </a:buClr>
              <a:buFont typeface="Wingdings 3"/>
              <a:buChar char=""/>
            </a:pPr>
            <a:r>
              <a:rPr lang="tr-TR" dirty="0">
                <a:latin typeface="Century Gothic"/>
                <a:cs typeface="Times"/>
              </a:rPr>
              <a:t>Karbondioksit oranını artırır.</a:t>
            </a:r>
          </a:p>
          <a:p>
            <a:pPr>
              <a:buClr>
                <a:srgbClr val="8AD0D6"/>
              </a:buClr>
              <a:buFont typeface="Wingdings 3"/>
              <a:buChar char=""/>
            </a:pPr>
            <a:r>
              <a:rPr lang="tr-TR" dirty="0">
                <a:latin typeface="Century Gothic"/>
                <a:cs typeface="Times"/>
              </a:rPr>
              <a:t>Asit yağmurunu meydana getirir.</a:t>
            </a:r>
          </a:p>
          <a:p>
            <a:pPr>
              <a:buClr>
                <a:srgbClr val="8AD0D6"/>
              </a:buClr>
              <a:buFont typeface="Wingdings 3"/>
              <a:buChar char=""/>
            </a:pPr>
            <a:r>
              <a:rPr lang="tr-TR" dirty="0">
                <a:latin typeface="Century Gothic"/>
                <a:cs typeface="Times"/>
              </a:rPr>
              <a:t>İklimde değişikliklere neden olabilir.</a:t>
            </a:r>
          </a:p>
          <a:p>
            <a:pPr>
              <a:buClr>
                <a:srgbClr val="8AD0D6"/>
              </a:buClr>
              <a:buFont typeface="Wingdings 3"/>
              <a:buChar char=""/>
            </a:pPr>
            <a:r>
              <a:rPr lang="tr-TR" dirty="0">
                <a:latin typeface="Century Gothic"/>
                <a:cs typeface="Times"/>
              </a:rPr>
              <a:t>Fosil yakıtlar nedeniyle etrafa saçılan gaz ve parçacıklar insan sağlığını olumsuz olarak etkiler. Kansere, solunum yolu hastalıklarına neden olabilir. Hatta ölüme neden olabilmektedir.</a:t>
            </a:r>
          </a:p>
          <a:p>
            <a:pPr marL="0" indent="0">
              <a:buNone/>
            </a:pPr>
            <a:endParaRPr lang="tr-TR" dirty="0">
              <a:latin typeface="Century Gothic"/>
              <a:cs typeface="Times"/>
            </a:endParaRPr>
          </a:p>
        </p:txBody>
      </p:sp>
      <p:pic>
        <p:nvPicPr>
          <p:cNvPr id="5" name="Resim 4">
            <a:extLst>
              <a:ext uri="{FF2B5EF4-FFF2-40B4-BE49-F238E27FC236}">
                <a16:creationId xmlns:a16="http://schemas.microsoft.com/office/drawing/2014/main" id="{1F89F893-7AFA-4923-945A-F9B2A4D40C74}"/>
              </a:ext>
            </a:extLst>
          </p:cNvPr>
          <p:cNvPicPr>
            <a:picLocks noChangeAspect="1"/>
          </p:cNvPicPr>
          <p:nvPr/>
        </p:nvPicPr>
        <p:blipFill>
          <a:blip r:embed="rId2"/>
          <a:stretch>
            <a:fillRect/>
          </a:stretch>
        </p:blipFill>
        <p:spPr>
          <a:xfrm>
            <a:off x="4010" y="4010"/>
            <a:ext cx="882474" cy="882474"/>
          </a:xfrm>
          <a:prstGeom prst="rect">
            <a:avLst/>
          </a:prstGeom>
        </p:spPr>
      </p:pic>
      <p:pic>
        <p:nvPicPr>
          <p:cNvPr id="7" name="Resim 6">
            <a:extLst>
              <a:ext uri="{FF2B5EF4-FFF2-40B4-BE49-F238E27FC236}">
                <a16:creationId xmlns:a16="http://schemas.microsoft.com/office/drawing/2014/main" id="{742A56B5-EAF9-4250-9FB2-43B18DEFC0E1}"/>
              </a:ext>
            </a:extLst>
          </p:cNvPr>
          <p:cNvPicPr>
            <a:picLocks noChangeAspect="1"/>
          </p:cNvPicPr>
          <p:nvPr/>
        </p:nvPicPr>
        <p:blipFill>
          <a:blip r:embed="rId2"/>
          <a:stretch>
            <a:fillRect/>
          </a:stretch>
        </p:blipFill>
        <p:spPr>
          <a:xfrm>
            <a:off x="8257512" y="4010"/>
            <a:ext cx="882474" cy="882474"/>
          </a:xfrm>
          <a:prstGeom prst="rect">
            <a:avLst/>
          </a:prstGeom>
        </p:spPr>
      </p:pic>
    </p:spTree>
    <p:extLst>
      <p:ext uri="{BB962C8B-B14F-4D97-AF65-F5344CB8AC3E}">
        <p14:creationId xmlns:p14="http://schemas.microsoft.com/office/powerpoint/2010/main" val="35047799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Ekran Gösterisi (4:3)</PresentationFormat>
  <Paragraphs>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İyon</vt:lpstr>
      <vt:lpstr>A.Ü. GAMA MYO.  Elektrik ve Enerji Bölümü </vt:lpstr>
      <vt:lpstr>İÇİNDEKİLER </vt:lpstr>
      <vt:lpstr>YAKIT TÜRLERİ  </vt:lpstr>
      <vt:lpstr>PowerPoint Sunusu</vt:lpstr>
      <vt:lpstr>FOSİL YAKITLAR </vt:lpstr>
      <vt:lpstr>FOSİL YAKITLAR </vt:lpstr>
      <vt:lpstr>FOSİL YAKITLAR </vt:lpstr>
      <vt:lpstr>FOSİL YAKITLAR </vt:lpstr>
      <vt:lpstr>FOSİL YAKITLAR </vt:lpstr>
      <vt:lpstr>KAYNAKÇA https://bilirmiydin.com/fosil-nedir-fosil-yakit-nedir-yararlari-ve-zararlari-nelerdir-kullanim-alanlari-nelerdir/  ÖZTÜRK,HÜSEYİN. YENİLENEBİLİR ENERJİ KAYNAKLARI.İSTANBUL/BİRSEN YAYINEVİ ,2013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8</cp:revision>
  <dcterms:created xsi:type="dcterms:W3CDTF">2012-08-15T22:53:30Z</dcterms:created>
  <dcterms:modified xsi:type="dcterms:W3CDTF">2018-05-03T22:33:30Z</dcterms:modified>
</cp:coreProperties>
</file>