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5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6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7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8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7" r:id="rId5"/>
    <p:sldMasterId id="2147483730" r:id="rId6"/>
    <p:sldMasterId id="2147483743" r:id="rId7"/>
    <p:sldMasterId id="2147483756" r:id="rId8"/>
    <p:sldMasterId id="2147483769" r:id="rId9"/>
  </p:sldMasterIdLst>
  <p:notesMasterIdLst>
    <p:notesMasterId r:id="rId20"/>
  </p:notesMasterIdLst>
  <p:sldIdLst>
    <p:sldId id="304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305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0" autoAdjust="0"/>
    <p:restoredTop sz="94660"/>
  </p:normalViewPr>
  <p:slideViewPr>
    <p:cSldViewPr>
      <p:cViewPr varScale="1">
        <p:scale>
          <a:sx n="69" d="100"/>
          <a:sy n="69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282C99E-5F05-4AC9-AEBB-3AA0FE11E9DE}" type="datetimeFigureOut">
              <a:rPr lang="zh-CN" altLang="en-US"/>
              <a:pPr>
                <a:defRPr/>
              </a:pPr>
              <a:t>2014/10/13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ECC9BA1-A4DB-4DF4-A4F4-342206C3E3C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50325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fld id="{369038A6-2C0B-4473-89BD-AC8EA24CB4D8}" type="slidenum">
              <a:rPr lang="zh-CN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zh-CN" altLang="en-US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544A004-B079-4420-9D18-3502F58837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705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71636-F963-4BAE-B824-D98B294218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336975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3228F-0545-4AB9-9749-427BA222BA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098469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F40C28C-EF89-4479-A8D8-7ED930339A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200804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B9D7A-6473-47E7-BCB1-9E428C1E55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699202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54D2D-BE5A-4697-BEFF-703DFB8126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218642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87A91-772C-4AC3-9C6A-E310C38EFC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787601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DCC1E-ABA6-4B14-B5A2-637CBA8241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957699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7C88C-236A-4CAD-94E2-97AC63D8D5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937449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1521C-0D44-4321-A54B-01C20D431F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128691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21580-87CB-4976-8A09-A95275EF80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877070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4A309-21A6-4280-A198-F215DB2080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519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3161B-944F-49C9-8A68-E2FE258C0C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216718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8F8DC-25DD-4D06-BED0-13E4E0AECB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661204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270FD-7AB2-4780-93B6-AFCA41D4B5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53858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C9497-52A6-4760-AF15-8B0C6266A0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821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6A197-465D-4001-BFAD-2DDF7099A4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4549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54C9A26-97F5-4FD6-8467-E534B26700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8660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4E494-20D8-4FC0-8E8A-C64C4201AE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151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D2905-E616-4314-8D25-E0F43713DE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0893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C07F1-3D6B-4548-9241-473F5C5D7B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8764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3179E-C6EE-4C4C-AA59-7D01A34F04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3248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CD048-5819-4E82-9B63-F0FCBF031C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76736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CC581-282A-4580-90AA-381119B626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791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5DC01-F228-48B3-A018-E0D19ED675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2348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B133D-9900-4FE3-A37C-BEB8B0F8B8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19903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F5BAD-6E4B-420B-99A6-3F5CA7D869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7882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3F030-FD4F-4D28-9B8E-14D410592B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45071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44A84-886A-4FBD-98C6-5CFE65FAE4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99185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2748A-AE0C-4B5A-8EAB-83FF15392C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76407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D8AB2-3144-40BE-80C3-2F4C8CF186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52028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5D96A-2B16-4702-8A81-F0C6C3A450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12340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6BA1A-BF42-40CB-99DC-1F409ECC9A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19472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C895F-7DC3-440B-BAD7-DB1529A903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08246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775B73D-1D52-4BA3-91A1-2B6D9481B3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893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0E0B1-2B4B-412C-9BE1-4C43E9107C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80478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F7ADB-1D66-47E2-BA01-10AD1D4848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02470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16004-CC0D-4069-AB79-B87DC14081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1076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6E6DB-B7F8-4496-8A95-63192FED10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17951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09036-6D24-4DB0-ACC9-DF8A56974D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64113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51679-92C7-40CB-AABC-98F2E02D13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92978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3306C-3490-462D-943C-7D27A939BC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00645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4A4FA-E8D6-4BDE-AC3D-F3413813AA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02617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4D8B4-27E3-48B6-BDBC-56F8FDFBE9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46110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903B3-9C54-4127-B897-F5801A27F8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06513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77961-EB98-4F4D-9BAC-51F5E858DD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812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A5354-9EF5-497E-8C0A-92C10106C4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288740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1800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1800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1800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63B8A45-CBB7-4E0C-8640-D829595A5F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76293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AC33A-BD69-4F6E-AE5F-180FCFDE9D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6974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9978D-116E-4EE1-A749-7D07A546D2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43403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9498A-4164-4432-B396-8800131FF1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11720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2C0D8-7472-43CE-893F-AD846C3845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7674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8BBB3-6B09-4CB8-B373-D52DB370AC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9588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2734F-F181-408B-94EE-BE0787218D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92475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92A9B-87CA-4187-B8B0-FBA9151F46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42925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E10B2-C4EF-4F3E-954B-AD720FCD4B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3031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07548-FF06-49AC-9343-42EC3E672D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316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C0716-1F96-4FD2-AFA3-4C36BD6B9B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464250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8A884-9D0B-43D8-9B62-034F55B1E4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00447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B03EF-74D0-4850-B045-0773AABFEE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38126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CC168-8090-4565-88EA-D1882A5EA5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8443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D80FD8E-1D96-4C00-A3FB-B9EE08799F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731072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40245-A802-4A4E-8DB6-5DA8834AEF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662178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D228-71A7-4504-85ED-7EEE301CCE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43718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60A9A-2CA8-4EB9-BCDB-9F8864CC24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92384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1E46B-9ADF-482A-82EF-47CE776562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596372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DD939-A71C-437D-A0DE-61D6C2AD77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401485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71BA5-624B-4F5F-9F08-2DB35DA78B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224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90DC5-05BE-4726-9E7E-8F3B93043C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37219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32D55-3141-4E1D-8EB0-CE9A2CD497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608442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1656A-3789-45EF-8E1A-10B2661E77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509464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87849-D3BE-45BF-8384-C1D99CA856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379737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46C11-B9F1-4A6C-8728-BF13506159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42845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57347-FC0D-4AAE-B3B8-8D427A88CC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940263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26C5F2F-C780-42C3-9AC0-18D3F64F8F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586320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51A22-273C-47C8-AE55-19D7817D78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996559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4D97D-4CCF-4DB5-B9D9-412004B219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448350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C96FA-55C0-4764-836E-B05765CE21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942657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21524-7C5C-4CEA-B9E6-96DBE0E5BB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489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14457-92C3-4E7C-A0F5-DCA628AB26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260712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99F26-AB9C-46DD-A494-206F99C790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179161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59099-2CD0-4FC3-B805-8D1C859B99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363670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310FE-6F12-4B8F-95F4-AE52BE5C18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777374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9960B-3886-4519-9DE2-E519A81775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104274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319F2-7F52-4754-BB5D-CCF1D41446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90725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BFE4A-BFAD-4FCB-818F-780B5AEA51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010415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EB0A-37A8-4661-982C-46AE1CE424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879463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F7183EF-500A-4F25-A728-0144BCEFBE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493441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33D81-0933-4C32-B7E6-5CE607C7B6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513664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D4472-E516-480D-8371-F2C59298A2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8743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AD33D-6201-441D-B63B-2147DDFBF8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145796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70BED-967A-44CD-A685-18E3D3021A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603751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2B8E8-88FB-4325-8A62-C82B66CF72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622102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88ABA-441E-40AF-9414-A792F11150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707996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2C86A-C173-4394-B22F-58E9EBF166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545230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3B96C-BC78-4B28-9BE6-A7BA081934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520838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5C800-F8EE-4FA5-A5BB-37402F84E1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890284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ABD03-C439-483D-9CE4-63B7FCB873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467342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30A03-6542-4417-BF7C-1A75120B8B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019792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93B1E-C6FC-475D-92C0-0BC65A09B3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331547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4936124-BEF1-467F-A46D-2F9B5E26C4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893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F2466-3C1C-40F9-88C7-384EF9D9A1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375666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113C8-74A2-4EEA-8642-B0D6CC1871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682681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1E970-11B9-4DD5-81F9-B676551DCE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647342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A420F-6366-4062-9FDC-77404C4521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976972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93E40-1635-42F7-B59F-D989597C00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512603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BA438-BDEF-4D73-B021-28F004F7B2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573574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40D8F-56BE-4141-AC21-5AD4B7D39C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848389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03DC3-7DD8-44D3-BE67-D94CB42296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701257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3CF5A-B3DA-411A-B545-488A21C5C2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671726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59122-6BCA-4EA7-94D3-57820C3A4B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701574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A9F30-C470-41C4-BED5-03E87C345C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261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2" Type="http://schemas.openxmlformats.org/officeDocument/2006/relationships/slideLayout" Target="../slideLayouts/slideLayout66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2" Type="http://schemas.openxmlformats.org/officeDocument/2006/relationships/slideLayout" Target="../slideLayouts/slideLayout7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0" Type="http://schemas.openxmlformats.org/officeDocument/2006/relationships/slideLayout" Target="../slideLayouts/slideLayout8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E7919B1D-5129-40B9-AB19-EC0A908291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7" r:id="rId1"/>
    <p:sldLayoutId id="2147484594" r:id="rId2"/>
    <p:sldLayoutId id="2147484595" r:id="rId3"/>
    <p:sldLayoutId id="2147484596" r:id="rId4"/>
    <p:sldLayoutId id="2147484597" r:id="rId5"/>
    <p:sldLayoutId id="2147484598" r:id="rId6"/>
    <p:sldLayoutId id="2147484599" r:id="rId7"/>
    <p:sldLayoutId id="2147484600" r:id="rId8"/>
    <p:sldLayoutId id="2147484601" r:id="rId9"/>
    <p:sldLayoutId id="2147484602" r:id="rId10"/>
    <p:sldLayoutId id="2147484603" r:id="rId11"/>
    <p:sldLayoutId id="214748460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A67348C-9313-4EDD-9C89-F2745C715D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8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19C3331-C97C-4ABD-BF6D-000FC7439A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20" r:id="rId2"/>
    <p:sldLayoutId id="2147484621" r:id="rId3"/>
    <p:sldLayoutId id="2147484622" r:id="rId4"/>
    <p:sldLayoutId id="2147484623" r:id="rId5"/>
    <p:sldLayoutId id="2147484624" r:id="rId6"/>
    <p:sldLayoutId id="2147484625" r:id="rId7"/>
    <p:sldLayoutId id="2147484626" r:id="rId8"/>
    <p:sldLayoutId id="2147484627" r:id="rId9"/>
    <p:sldLayoutId id="2147484628" r:id="rId10"/>
    <p:sldLayoutId id="214748462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4905AE7-D216-4510-A913-5C2F4559C3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0" r:id="rId1"/>
    <p:sldLayoutId id="2147484630" r:id="rId2"/>
    <p:sldLayoutId id="2147484631" r:id="rId3"/>
    <p:sldLayoutId id="2147484632" r:id="rId4"/>
    <p:sldLayoutId id="2147484633" r:id="rId5"/>
    <p:sldLayoutId id="2147484634" r:id="rId6"/>
    <p:sldLayoutId id="2147484635" r:id="rId7"/>
    <p:sldLayoutId id="2147484636" r:id="rId8"/>
    <p:sldLayoutId id="2147484637" r:id="rId9"/>
    <p:sldLayoutId id="2147484638" r:id="rId10"/>
    <p:sldLayoutId id="2147484639" r:id="rId11"/>
    <p:sldLayoutId id="2147484640" r:id="rId12"/>
    <p:sldLayoutId id="2147484641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EC183F9-7308-4CD7-BBE6-0FEFAC1C8E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1" r:id="rId1"/>
    <p:sldLayoutId id="2147484642" r:id="rId2"/>
    <p:sldLayoutId id="2147484643" r:id="rId3"/>
    <p:sldLayoutId id="2147484644" r:id="rId4"/>
    <p:sldLayoutId id="2147484645" r:id="rId5"/>
    <p:sldLayoutId id="2147484646" r:id="rId6"/>
    <p:sldLayoutId id="2147484647" r:id="rId7"/>
    <p:sldLayoutId id="2147484648" r:id="rId8"/>
    <p:sldLayoutId id="2147484649" r:id="rId9"/>
    <p:sldLayoutId id="2147484650" r:id="rId10"/>
    <p:sldLayoutId id="2147484651" r:id="rId11"/>
    <p:sldLayoutId id="214748465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5C7BBDA-E314-46A2-81B4-A7DF57F055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2" r:id="rId1"/>
    <p:sldLayoutId id="2147484653" r:id="rId2"/>
    <p:sldLayoutId id="2147484654" r:id="rId3"/>
    <p:sldLayoutId id="2147484655" r:id="rId4"/>
    <p:sldLayoutId id="2147484656" r:id="rId5"/>
    <p:sldLayoutId id="2147484657" r:id="rId6"/>
    <p:sldLayoutId id="2147484658" r:id="rId7"/>
    <p:sldLayoutId id="2147484659" r:id="rId8"/>
    <p:sldLayoutId id="2147484660" r:id="rId9"/>
    <p:sldLayoutId id="2147484661" r:id="rId10"/>
    <p:sldLayoutId id="2147484662" r:id="rId11"/>
    <p:sldLayoutId id="214748466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A4B7CC3-5636-41FC-BF6D-45FBDD4B56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3" r:id="rId1"/>
    <p:sldLayoutId id="2147484664" r:id="rId2"/>
    <p:sldLayoutId id="2147484665" r:id="rId3"/>
    <p:sldLayoutId id="2147484666" r:id="rId4"/>
    <p:sldLayoutId id="2147484667" r:id="rId5"/>
    <p:sldLayoutId id="2147484668" r:id="rId6"/>
    <p:sldLayoutId id="2147484669" r:id="rId7"/>
    <p:sldLayoutId id="2147484670" r:id="rId8"/>
    <p:sldLayoutId id="2147484671" r:id="rId9"/>
    <p:sldLayoutId id="2147484672" r:id="rId10"/>
    <p:sldLayoutId id="2147484673" r:id="rId11"/>
    <p:sldLayoutId id="214748467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40FAC79-7BA3-45D1-8EF9-13F3C0BBA2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4" r:id="rId1"/>
    <p:sldLayoutId id="2147484675" r:id="rId2"/>
    <p:sldLayoutId id="2147484676" r:id="rId3"/>
    <p:sldLayoutId id="2147484677" r:id="rId4"/>
    <p:sldLayoutId id="2147484678" r:id="rId5"/>
    <p:sldLayoutId id="2147484679" r:id="rId6"/>
    <p:sldLayoutId id="2147484680" r:id="rId7"/>
    <p:sldLayoutId id="2147484681" r:id="rId8"/>
    <p:sldLayoutId id="2147484682" r:id="rId9"/>
    <p:sldLayoutId id="2147484683" r:id="rId10"/>
    <p:sldLayoutId id="2147484684" r:id="rId11"/>
    <p:sldLayoutId id="214748468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D0A6DF4-7786-4480-9454-D2686C5EED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5" r:id="rId1"/>
    <p:sldLayoutId id="2147484686" r:id="rId2"/>
    <p:sldLayoutId id="2147484687" r:id="rId3"/>
    <p:sldLayoutId id="2147484688" r:id="rId4"/>
    <p:sldLayoutId id="2147484689" r:id="rId5"/>
    <p:sldLayoutId id="2147484690" r:id="rId6"/>
    <p:sldLayoutId id="2147484691" r:id="rId7"/>
    <p:sldLayoutId id="2147484692" r:id="rId8"/>
    <p:sldLayoutId id="2147484693" r:id="rId9"/>
    <p:sldLayoutId id="2147484694" r:id="rId10"/>
    <p:sldLayoutId id="2147484695" r:id="rId11"/>
    <p:sldLayoutId id="214748469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82725" y="1295400"/>
            <a:ext cx="708660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</a:t>
            </a:r>
            <a:r>
              <a:rPr lang="zh-CN" altLang="en-US" sz="6000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世上最好的爱</a:t>
            </a: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4770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200" dirty="0" smtClean="0">
                <a:solidFill>
                  <a:srgbClr val="0000CC"/>
                </a:solidFill>
              </a:rPr>
              <a:t>         </a:t>
            </a:r>
            <a:r>
              <a:rPr lang="zh-CN" altLang="en-US" sz="2400" b="1" dirty="0" smtClean="0">
                <a:solidFill>
                  <a:srgbClr val="0000CC"/>
                </a:solidFill>
              </a:rPr>
              <a:t>居</a:t>
            </a:r>
            <a:r>
              <a:rPr lang="zh-CN" altLang="en-US" sz="2400" b="1" dirty="0">
                <a:solidFill>
                  <a:srgbClr val="0000CC"/>
                </a:solidFill>
              </a:rPr>
              <a:t>然、下去、有点儿、才、不管、起来、感受、至今</a:t>
            </a:r>
          </a:p>
          <a:p>
            <a:pPr marL="0" indent="0">
              <a:buNone/>
            </a:pPr>
            <a:r>
              <a:rPr lang="zh-CN" altLang="en-US" sz="2400" b="1" dirty="0" smtClean="0">
                <a:solidFill>
                  <a:srgbClr val="0000CC"/>
                </a:solidFill>
              </a:rPr>
              <a:t>         几</a:t>
            </a:r>
            <a:r>
              <a:rPr lang="zh-CN" altLang="en-US" sz="2400" b="1" dirty="0">
                <a:solidFill>
                  <a:srgbClr val="0000CC"/>
                </a:solidFill>
              </a:rPr>
              <a:t>乎、恐怕、不得了、极了、届时、忍不住、不禁</a:t>
            </a:r>
          </a:p>
          <a:p>
            <a:pPr marL="0" indent="0">
              <a:buNone/>
            </a:pPr>
            <a:r>
              <a:rPr lang="zh-CN" altLang="en-US" sz="2400" dirty="0" smtClean="0"/>
              <a:t>      看</a:t>
            </a:r>
            <a:r>
              <a:rPr lang="zh-CN" altLang="en-US" sz="2400" dirty="0"/>
              <a:t>完</a:t>
            </a:r>
            <a:r>
              <a:rPr lang="en-US" altLang="zh-CN" sz="2400" dirty="0"/>
              <a:t>《</a:t>
            </a:r>
            <a:r>
              <a:rPr lang="zh-CN" altLang="en-US" sz="2400" dirty="0"/>
              <a:t>吸烟与健康</a:t>
            </a:r>
            <a:r>
              <a:rPr lang="en-US" altLang="zh-CN" sz="2400" dirty="0"/>
              <a:t>》</a:t>
            </a:r>
            <a:r>
              <a:rPr lang="zh-CN" altLang="en-US" sz="2400" dirty="0"/>
              <a:t>这篇文章后，我点着一支烟吸了（</a:t>
            </a:r>
            <a:r>
              <a:rPr lang="en-US" altLang="zh-CN" sz="2400" dirty="0"/>
              <a:t>1</a:t>
            </a:r>
            <a:r>
              <a:rPr lang="zh-CN" altLang="en-US" sz="2400" dirty="0"/>
              <a:t>）。我一面吸一面下定决心：这将是我吸的最后一支烟。在后来的一个星期中，我没抽一支烟。我的的确确（</a:t>
            </a:r>
            <a:r>
              <a:rPr lang="en-US" altLang="zh-CN" sz="2400" dirty="0"/>
              <a:t>2</a:t>
            </a:r>
            <a:r>
              <a:rPr lang="zh-CN" altLang="en-US" sz="2400" dirty="0"/>
              <a:t>）到了戒烟的痛苦，我的妻子当然也感觉到了我的变化：平时从来不发脾气的我现在却变得像个不懂事的孩子。直到第七天，我烦躁的心（</a:t>
            </a:r>
            <a:r>
              <a:rPr lang="en-US" altLang="zh-CN" sz="2400" dirty="0"/>
              <a:t>3</a:t>
            </a:r>
            <a:r>
              <a:rPr lang="zh-CN" altLang="en-US" sz="2400" dirty="0"/>
              <a:t>）终于平静了一点儿。七天之后，我参加了一个朋友的婚礼，周围的每个人（</a:t>
            </a:r>
            <a:r>
              <a:rPr lang="en-US" altLang="zh-CN" sz="2400" dirty="0"/>
              <a:t>4</a:t>
            </a:r>
            <a:r>
              <a:rPr lang="zh-CN" altLang="en-US" sz="2400" dirty="0"/>
              <a:t>）都在吸烟，我（</a:t>
            </a:r>
            <a:r>
              <a:rPr lang="en-US" altLang="zh-CN" sz="2400" dirty="0"/>
              <a:t>5</a:t>
            </a:r>
            <a:r>
              <a:rPr lang="zh-CN" altLang="en-US" sz="2400" dirty="0"/>
              <a:t>）难受得（</a:t>
            </a:r>
            <a:r>
              <a:rPr lang="en-US" altLang="zh-CN" sz="2400" dirty="0"/>
              <a:t>6</a:t>
            </a:r>
            <a:r>
              <a:rPr lang="zh-CN" altLang="en-US" sz="2400" dirty="0"/>
              <a:t>）。当一个老朋友劝我也来一支时，我再也（</a:t>
            </a:r>
            <a:r>
              <a:rPr lang="en-US" altLang="zh-CN" sz="2400" dirty="0"/>
              <a:t>7</a:t>
            </a:r>
            <a:r>
              <a:rPr lang="zh-CN" altLang="en-US" sz="2400" dirty="0"/>
              <a:t>）了，我不安地拿了一支，把它点着，心满意足地享受了起来。没想到我的妻子见了（</a:t>
            </a:r>
            <a:r>
              <a:rPr lang="en-US" altLang="zh-CN" sz="2400" dirty="0"/>
              <a:t>8</a:t>
            </a:r>
            <a:r>
              <a:rPr lang="zh-CN" altLang="en-US" sz="2400" dirty="0"/>
              <a:t>）很高兴，因为一切又恢复到了正常的状态。正像那个老朋友所说的，（</a:t>
            </a:r>
            <a:r>
              <a:rPr lang="en-US" altLang="zh-CN" sz="2400" dirty="0"/>
              <a:t>9</a:t>
            </a:r>
            <a:r>
              <a:rPr lang="zh-CN" altLang="en-US" sz="2400" dirty="0"/>
              <a:t>）怎么说，戒烟（</a:t>
            </a:r>
            <a:r>
              <a:rPr lang="en-US" altLang="zh-CN" sz="2400" dirty="0"/>
              <a:t>10</a:t>
            </a:r>
            <a:r>
              <a:rPr lang="zh-CN" altLang="en-US" sz="2400" dirty="0"/>
              <a:t>）是世界上最容易做的事情，因为他至今已经戒过很多次了</a:t>
            </a:r>
            <a:r>
              <a:rPr lang="zh-CN" altLang="en-US" sz="2400" dirty="0" smtClean="0"/>
              <a:t>。</a:t>
            </a:r>
            <a:endParaRPr lang="en-US" altLang="zh-CN" sz="2200" dirty="0"/>
          </a:p>
          <a:p>
            <a:pPr marL="0" indent="0">
              <a:buNone/>
            </a:pPr>
            <a:endParaRPr lang="zh-CN" altLang="en-US" sz="2200" dirty="0"/>
          </a:p>
          <a:p>
            <a:pPr marL="0" indent="0">
              <a:buNone/>
            </a:pPr>
            <a:r>
              <a:rPr lang="zh-CN" altLang="en-US" sz="2200" i="1" dirty="0">
                <a:solidFill>
                  <a:srgbClr val="FFC000"/>
                </a:solidFill>
              </a:rPr>
              <a:t>答案：</a:t>
            </a:r>
            <a:r>
              <a:rPr lang="en-US" altLang="zh-CN" sz="2200" i="1" dirty="0">
                <a:solidFill>
                  <a:srgbClr val="FFC000"/>
                </a:solidFill>
              </a:rPr>
              <a:t>1</a:t>
            </a:r>
            <a:r>
              <a:rPr lang="zh-CN" altLang="en-US" sz="2200" i="1" dirty="0">
                <a:solidFill>
                  <a:srgbClr val="FFC000"/>
                </a:solidFill>
              </a:rPr>
              <a:t>起来、</a:t>
            </a:r>
            <a:r>
              <a:rPr lang="en-US" altLang="zh-CN" sz="2200" i="1" dirty="0">
                <a:solidFill>
                  <a:srgbClr val="FFC000"/>
                </a:solidFill>
              </a:rPr>
              <a:t>2</a:t>
            </a:r>
            <a:r>
              <a:rPr lang="zh-CN" altLang="en-US" sz="2200" i="1" dirty="0">
                <a:solidFill>
                  <a:srgbClr val="FFC000"/>
                </a:solidFill>
              </a:rPr>
              <a:t>感受、</a:t>
            </a:r>
            <a:r>
              <a:rPr lang="en-US" altLang="zh-CN" sz="2200" i="1" dirty="0">
                <a:solidFill>
                  <a:srgbClr val="FFC000"/>
                </a:solidFill>
              </a:rPr>
              <a:t>3</a:t>
            </a:r>
            <a:r>
              <a:rPr lang="zh-CN" altLang="en-US" sz="2200" i="1" dirty="0">
                <a:solidFill>
                  <a:srgbClr val="FFC000"/>
                </a:solidFill>
              </a:rPr>
              <a:t>才、</a:t>
            </a:r>
            <a:r>
              <a:rPr lang="en-US" altLang="zh-CN" sz="2200" i="1" dirty="0">
                <a:solidFill>
                  <a:srgbClr val="FFC000"/>
                </a:solidFill>
              </a:rPr>
              <a:t>4</a:t>
            </a:r>
            <a:r>
              <a:rPr lang="zh-CN" altLang="en-US" sz="2200" i="1" dirty="0">
                <a:solidFill>
                  <a:srgbClr val="FFC000"/>
                </a:solidFill>
              </a:rPr>
              <a:t>几乎、</a:t>
            </a:r>
            <a:r>
              <a:rPr lang="en-US" altLang="zh-CN" sz="2200" i="1" dirty="0">
                <a:solidFill>
                  <a:srgbClr val="FFC000"/>
                </a:solidFill>
              </a:rPr>
              <a:t>5</a:t>
            </a:r>
            <a:r>
              <a:rPr lang="zh-CN" altLang="en-US" sz="2200" i="1" dirty="0">
                <a:solidFill>
                  <a:srgbClr val="FFC000"/>
                </a:solidFill>
              </a:rPr>
              <a:t>不禁、</a:t>
            </a:r>
            <a:r>
              <a:rPr lang="en-US" altLang="zh-CN" sz="2200" i="1" dirty="0">
                <a:solidFill>
                  <a:srgbClr val="FFC000"/>
                </a:solidFill>
              </a:rPr>
              <a:t>6</a:t>
            </a:r>
            <a:r>
              <a:rPr lang="zh-CN" altLang="en-US" sz="2200" i="1" dirty="0">
                <a:solidFill>
                  <a:srgbClr val="FFC000"/>
                </a:solidFill>
              </a:rPr>
              <a:t>不得了、</a:t>
            </a:r>
            <a:r>
              <a:rPr lang="en-US" altLang="zh-CN" sz="2200" i="1" dirty="0">
                <a:solidFill>
                  <a:srgbClr val="FFC000"/>
                </a:solidFill>
              </a:rPr>
              <a:t>7</a:t>
            </a:r>
            <a:r>
              <a:rPr lang="zh-CN" altLang="en-US" sz="2200" i="1" dirty="0">
                <a:solidFill>
                  <a:srgbClr val="FFC000"/>
                </a:solidFill>
              </a:rPr>
              <a:t>忍不住、</a:t>
            </a:r>
            <a:r>
              <a:rPr lang="en-US" altLang="zh-CN" sz="2200" i="1" dirty="0">
                <a:solidFill>
                  <a:srgbClr val="FFC000"/>
                </a:solidFill>
              </a:rPr>
              <a:t>8</a:t>
            </a:r>
            <a:r>
              <a:rPr lang="zh-CN" altLang="en-US" sz="2200" i="1" dirty="0">
                <a:solidFill>
                  <a:srgbClr val="FFC000"/>
                </a:solidFill>
              </a:rPr>
              <a:t>居然、</a:t>
            </a:r>
            <a:r>
              <a:rPr lang="en-US" altLang="zh-CN" sz="2200" i="1" dirty="0">
                <a:solidFill>
                  <a:srgbClr val="FFC000"/>
                </a:solidFill>
              </a:rPr>
              <a:t>9</a:t>
            </a:r>
            <a:r>
              <a:rPr lang="zh-CN" altLang="en-US" sz="2200" i="1" dirty="0">
                <a:solidFill>
                  <a:srgbClr val="FFC000"/>
                </a:solidFill>
              </a:rPr>
              <a:t>不管、</a:t>
            </a:r>
            <a:r>
              <a:rPr lang="en-US" altLang="zh-CN" sz="2200" i="1" dirty="0">
                <a:solidFill>
                  <a:srgbClr val="FFC000"/>
                </a:solidFill>
              </a:rPr>
              <a:t>10</a:t>
            </a:r>
            <a:r>
              <a:rPr lang="zh-CN" altLang="en-US" sz="2200" i="1" dirty="0">
                <a:solidFill>
                  <a:srgbClr val="FFC000"/>
                </a:solidFill>
              </a:rPr>
              <a:t>恐怕</a:t>
            </a:r>
          </a:p>
          <a:p>
            <a:pPr marL="0" indent="0">
              <a:buNone/>
            </a:pPr>
            <a:endParaRPr lang="zh-CN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94041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200" b="1" smtClean="0"/>
              <a:t>四．用指定词语完成句子或对话：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029200"/>
          </a:xfrm>
        </p:spPr>
        <p:txBody>
          <a:bodyPr/>
          <a:lstStyle/>
          <a:p>
            <a:pPr marL="590550" indent="-53340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1</a:t>
            </a:r>
            <a:r>
              <a:rPr lang="zh-CN" altLang="en-US" b="1" dirty="0" smtClean="0"/>
              <a:t>、他顶风冒雨给我送来了雨伞，我</a:t>
            </a:r>
            <a:r>
              <a:rPr lang="en-US" altLang="zh-CN" b="1" dirty="0" smtClean="0"/>
              <a:t>___________</a:t>
            </a:r>
            <a:r>
              <a:rPr lang="zh-CN" altLang="en-US" b="1" dirty="0" smtClean="0"/>
              <a:t>。   （不得了）</a:t>
            </a:r>
          </a:p>
          <a:p>
            <a:pPr marL="990600" lvl="1" indent="-533400" eaLnBrk="1" hangingPunct="1">
              <a:buFont typeface="Wingdings" pitchFamily="2" charset="2"/>
              <a:buNone/>
              <a:defRPr/>
            </a:pPr>
            <a:endParaRPr lang="zh-CN" altLang="en-US" b="1" dirty="0" smtClean="0"/>
          </a:p>
          <a:p>
            <a:pPr marL="590550" indent="-53340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2</a:t>
            </a:r>
            <a:r>
              <a:rPr lang="zh-CN" altLang="en-US" b="1" dirty="0" smtClean="0"/>
              <a:t>、甲：听说张雨找到了一份新工作？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zh-CN" altLang="en-US" sz="2800" b="1" dirty="0" smtClean="0"/>
              <a:t>       乙：是啊，据说她的工作既有意思，收入又高，大家 </a:t>
            </a:r>
            <a:r>
              <a:rPr lang="en-US" altLang="zh-CN" sz="2800" b="1" dirty="0" smtClean="0"/>
              <a:t>_______________</a:t>
            </a:r>
            <a:r>
              <a:rPr lang="zh-CN" altLang="en-US" sz="2800" b="1" dirty="0" smtClean="0"/>
              <a:t>。（羡慕    不得了）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zh-CN" altLang="en-US" sz="2800" b="1" dirty="0" smtClean="0"/>
          </a:p>
          <a:p>
            <a:pPr marL="590550" indent="-53340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3</a:t>
            </a:r>
            <a:r>
              <a:rPr lang="zh-CN" altLang="en-US" b="1" dirty="0" smtClean="0"/>
              <a:t>、那个演员很有名，</a:t>
            </a:r>
            <a:r>
              <a:rPr lang="en-US" altLang="zh-CN" b="1" dirty="0" smtClean="0"/>
              <a:t>___________</a:t>
            </a:r>
            <a:r>
              <a:rPr lang="zh-CN" altLang="en-US" b="1" dirty="0" smtClean="0"/>
              <a:t>。（几乎）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685800" y="20574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感动得不得了</a:t>
            </a:r>
            <a:r>
              <a:rPr lang="zh-CN" altLang="en-US" sz="2400">
                <a:latin typeface="楷体_GB2312" pitchFamily="49" charset="-122"/>
                <a:ea typeface="楷体_GB2312" pitchFamily="49" charset="-122"/>
              </a:rPr>
              <a:t> 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762000" y="4110038"/>
            <a:ext cx="3352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都羡慕得不得了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3927475" y="5049838"/>
            <a:ext cx="426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几乎所有的人都知道他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/>
      <p:bldP spid="46086" grpId="0"/>
      <p:bldP spid="460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93038" cy="776288"/>
          </a:xfrm>
        </p:spPr>
        <p:txBody>
          <a:bodyPr/>
          <a:lstStyle/>
          <a:p>
            <a:pPr eaLnBrk="1" hangingPunct="1"/>
            <a:r>
              <a:rPr lang="zh-CN" altLang="en-US" sz="3200" b="1" smtClean="0"/>
              <a:t>四．用指定词语完成句子或对话：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8991600" cy="3581400"/>
          </a:xfrm>
        </p:spPr>
        <p:txBody>
          <a:bodyPr/>
          <a:lstStyle/>
          <a:p>
            <a:pPr marL="590550" indent="-533400" eaLnBrk="1" hangingPunct="1">
              <a:buFont typeface="Wingdings" pitchFamily="2" charset="2"/>
              <a:buNone/>
            </a:pPr>
            <a:r>
              <a:rPr lang="en-US" altLang="zh-CN" sz="2600" b="1" smtClean="0"/>
              <a:t>4</a:t>
            </a:r>
            <a:r>
              <a:rPr lang="zh-CN" altLang="en-US" sz="2600" b="1" smtClean="0"/>
              <a:t>、我很想回到童年时代，</a:t>
            </a:r>
            <a:r>
              <a:rPr lang="en-US" altLang="zh-CN" sz="2600" b="1" smtClean="0"/>
              <a:t>___________</a:t>
            </a:r>
            <a:r>
              <a:rPr lang="zh-CN" altLang="en-US" sz="2600" b="1" smtClean="0"/>
              <a:t>。（无忧无虑）</a:t>
            </a:r>
          </a:p>
          <a:p>
            <a:pPr marL="590550" indent="-533400" eaLnBrk="1" hangingPunct="1">
              <a:buFont typeface="Wingdings" pitchFamily="2" charset="2"/>
              <a:buNone/>
            </a:pPr>
            <a:endParaRPr lang="zh-CN" altLang="en-US" sz="2600" b="1" smtClean="0"/>
          </a:p>
          <a:p>
            <a:pPr marL="590550" indent="-533400" eaLnBrk="1" hangingPunct="1">
              <a:buFont typeface="Wingdings" pitchFamily="2" charset="2"/>
              <a:buNone/>
            </a:pPr>
            <a:r>
              <a:rPr lang="en-US" altLang="zh-CN" sz="2600" b="1" smtClean="0"/>
              <a:t>5</a:t>
            </a:r>
            <a:r>
              <a:rPr lang="zh-CN" altLang="en-US" sz="2600" b="1" smtClean="0"/>
              <a:t>、她很喜欢旅行，</a:t>
            </a:r>
            <a:r>
              <a:rPr lang="en-US" altLang="zh-CN" sz="2600" b="1" smtClean="0"/>
              <a:t>__________________</a:t>
            </a:r>
            <a:r>
              <a:rPr lang="zh-CN" altLang="en-US" sz="2600" b="1" smtClean="0"/>
              <a:t>。（至今）</a:t>
            </a:r>
          </a:p>
          <a:p>
            <a:pPr marL="590550" indent="-533400" eaLnBrk="1" hangingPunct="1">
              <a:buFont typeface="Wingdings" pitchFamily="2" charset="2"/>
              <a:buNone/>
            </a:pPr>
            <a:endParaRPr lang="zh-CN" altLang="en-US" sz="2600" b="1" smtClean="0"/>
          </a:p>
          <a:p>
            <a:pPr marL="590550" indent="-533400" eaLnBrk="1" hangingPunct="1">
              <a:buFont typeface="Wingdings" pitchFamily="2" charset="2"/>
              <a:buNone/>
            </a:pPr>
            <a:r>
              <a:rPr lang="en-US" altLang="zh-CN" sz="2600" b="1" smtClean="0"/>
              <a:t>6</a:t>
            </a:r>
            <a:r>
              <a:rPr lang="zh-CN" altLang="en-US" sz="2600" b="1" smtClean="0"/>
              <a:t>、</a:t>
            </a:r>
            <a:r>
              <a:rPr lang="en-US" altLang="zh-CN" sz="2600" b="1" smtClean="0"/>
              <a:t>_______________</a:t>
            </a:r>
            <a:r>
              <a:rPr lang="zh-CN" altLang="en-US" sz="2600" b="1" smtClean="0"/>
              <a:t>，然后就转身离开了。（冲）</a:t>
            </a:r>
          </a:p>
          <a:p>
            <a:pPr marL="590550" indent="-533400" eaLnBrk="1" hangingPunct="1">
              <a:buFont typeface="Wingdings" pitchFamily="2" charset="2"/>
              <a:buNone/>
            </a:pPr>
            <a:endParaRPr lang="zh-CN" altLang="en-US" sz="2600" b="1" smtClean="0"/>
          </a:p>
          <a:p>
            <a:pPr marL="590550" indent="-533400" eaLnBrk="1" hangingPunct="1">
              <a:buFont typeface="Wingdings" pitchFamily="2" charset="2"/>
              <a:buNone/>
            </a:pPr>
            <a:r>
              <a:rPr lang="en-US" altLang="zh-CN" sz="2600" b="1" smtClean="0"/>
              <a:t>7</a:t>
            </a:r>
            <a:r>
              <a:rPr lang="zh-CN" altLang="en-US" sz="2600" b="1" smtClean="0"/>
              <a:t>、她</a:t>
            </a:r>
            <a:r>
              <a:rPr lang="en-US" altLang="zh-CN" sz="2600" b="1" smtClean="0"/>
              <a:t>_______</a:t>
            </a:r>
            <a:r>
              <a:rPr lang="zh-CN" altLang="en-US" sz="2600" b="1" smtClean="0"/>
              <a:t>：“怎么还站着？快过来帮帮我！”（冲）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962400" y="1905000"/>
            <a:ext cx="342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每天都无忧无虑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124200" y="2890838"/>
            <a:ext cx="441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至今已去过很多地方了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838200" y="3805238"/>
            <a:ext cx="2971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她冲我笑了笑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1066800" y="4724400"/>
            <a:ext cx="182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冲着我喊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/>
      <p:bldP spid="47110" grpId="0"/>
      <p:bldP spid="47111" grpId="0"/>
      <p:bldP spid="471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200" b="1" smtClean="0"/>
              <a:t>四．用指定词语完成句子或对话：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0" y="2057400"/>
            <a:ext cx="9144000" cy="3505200"/>
          </a:xfrm>
        </p:spPr>
        <p:txBody>
          <a:bodyPr/>
          <a:lstStyle/>
          <a:p>
            <a:pPr marL="590550" indent="-533400" eaLnBrk="1" hangingPunct="1">
              <a:buFont typeface="Wingdings" pitchFamily="2" charset="2"/>
              <a:buNone/>
            </a:pPr>
            <a:r>
              <a:rPr lang="en-US" altLang="zh-CN" sz="2600" b="1" smtClean="0"/>
              <a:t>8</a:t>
            </a:r>
            <a:r>
              <a:rPr lang="zh-CN" altLang="en-US" sz="2600" b="1" smtClean="0"/>
              <a:t>、听到这里，她再也忍不住了，</a:t>
            </a:r>
            <a:r>
              <a:rPr lang="en-US" altLang="zh-CN" sz="2600" b="1" smtClean="0"/>
              <a:t>________________</a:t>
            </a:r>
            <a:r>
              <a:rPr lang="zh-CN" altLang="en-US" sz="2600" b="1" smtClean="0"/>
              <a:t>。（一下子   </a:t>
            </a:r>
            <a:r>
              <a:rPr lang="en-US" altLang="zh-CN" sz="2600" b="1" smtClean="0">
                <a:latin typeface="Arial" charset="0"/>
              </a:rPr>
              <a:t>……</a:t>
            </a:r>
            <a:r>
              <a:rPr lang="zh-CN" altLang="en-US" sz="2600" b="1" smtClean="0"/>
              <a:t>起来）</a:t>
            </a:r>
          </a:p>
          <a:p>
            <a:pPr marL="590550" indent="-533400" eaLnBrk="1" hangingPunct="1">
              <a:buFont typeface="Wingdings" pitchFamily="2" charset="2"/>
              <a:buNone/>
            </a:pPr>
            <a:endParaRPr lang="zh-CN" altLang="en-US" sz="2600" b="1" smtClean="0"/>
          </a:p>
          <a:p>
            <a:pPr marL="590550" indent="-533400" eaLnBrk="1" hangingPunct="1">
              <a:buFont typeface="Wingdings" pitchFamily="2" charset="2"/>
              <a:buNone/>
            </a:pPr>
            <a:r>
              <a:rPr lang="en-US" altLang="zh-CN" sz="2600" b="1" smtClean="0"/>
              <a:t>9</a:t>
            </a:r>
            <a:r>
              <a:rPr lang="zh-CN" altLang="en-US" sz="2600" b="1" smtClean="0"/>
              <a:t>、电影开演了，电影院里</a:t>
            </a:r>
            <a:r>
              <a:rPr lang="en-US" altLang="zh-CN" sz="2600" b="1" smtClean="0"/>
              <a:t>______________</a:t>
            </a:r>
            <a:r>
              <a:rPr lang="zh-CN" altLang="en-US" sz="2600" b="1" smtClean="0"/>
              <a:t>。（一下子）</a:t>
            </a:r>
          </a:p>
          <a:p>
            <a:pPr marL="590550" indent="-533400" eaLnBrk="1" hangingPunct="1">
              <a:buFont typeface="Wingdings" pitchFamily="2" charset="2"/>
              <a:buNone/>
            </a:pPr>
            <a:endParaRPr lang="zh-CN" altLang="en-US" sz="2600" b="1" smtClean="0"/>
          </a:p>
          <a:p>
            <a:pPr marL="590550" indent="-533400" eaLnBrk="1" hangingPunct="1">
              <a:buFont typeface="Wingdings" pitchFamily="2" charset="2"/>
              <a:buNone/>
            </a:pPr>
            <a:r>
              <a:rPr lang="en-US" altLang="zh-CN" sz="2600" b="1" smtClean="0"/>
              <a:t>10</a:t>
            </a:r>
            <a:r>
              <a:rPr lang="zh-CN" altLang="en-US" sz="2600" b="1" smtClean="0"/>
              <a:t>、结婚以后，他</a:t>
            </a:r>
            <a:r>
              <a:rPr lang="en-US" altLang="zh-CN" sz="2600" b="1" smtClean="0"/>
              <a:t>_____________________</a:t>
            </a:r>
            <a:r>
              <a:rPr lang="zh-CN" altLang="en-US" sz="2600" b="1" smtClean="0"/>
              <a:t>。（感受）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5002213" y="2046288"/>
            <a:ext cx="282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一下子大哭起来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4246563" y="32766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一下子安静了下来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2971800" y="4257675"/>
            <a:ext cx="434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对爱情有了新的感受</a:t>
            </a:r>
            <a:r>
              <a:rPr lang="en-US" altLang="zh-CN" sz="2400">
                <a:solidFill>
                  <a:schemeClr val="folHlink"/>
                </a:solidFill>
                <a:ea typeface="楷体_GB2312" pitchFamily="49" charset="-122"/>
              </a:rPr>
              <a:t>//</a:t>
            </a:r>
            <a:endParaRPr lang="zh-CN" altLang="en-US" sz="2400">
              <a:solidFill>
                <a:schemeClr val="folHlink"/>
              </a:solidFill>
              <a:ea typeface="楷体_GB2312" pitchFamily="49" charset="-122"/>
            </a:endParaRP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2971800" y="4795838"/>
            <a:ext cx="4038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感受到了家庭的温暖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/>
      <p:bldP spid="48134" grpId="0"/>
      <p:bldP spid="48135" grpId="0"/>
      <p:bldP spid="481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6477000" cy="685800"/>
          </a:xfrm>
        </p:spPr>
        <p:txBody>
          <a:bodyPr/>
          <a:lstStyle/>
          <a:p>
            <a:pPr eaLnBrk="1" hangingPunct="1"/>
            <a:r>
              <a:rPr lang="zh-CN" altLang="en-US" sz="3200" b="1" smtClean="0"/>
              <a:t>四．用指定词语完成句子或对话：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0" y="2057400"/>
            <a:ext cx="9144000" cy="3200400"/>
          </a:xfrm>
        </p:spPr>
        <p:txBody>
          <a:bodyPr/>
          <a:lstStyle/>
          <a:p>
            <a:pPr marL="590550" indent="-533400"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/>
              <a:t>11</a:t>
            </a:r>
            <a:r>
              <a:rPr lang="zh-CN" altLang="en-US" sz="2800" b="1" dirty="0" smtClean="0"/>
              <a:t>、上车前，王刚发现钱包竟然不见了，</a:t>
            </a:r>
          </a:p>
          <a:p>
            <a:pPr marL="590550" indent="-533400" eaLnBrk="1" hangingPunct="1">
              <a:buFont typeface="Wingdings" pitchFamily="2" charset="2"/>
              <a:buNone/>
              <a:defRPr/>
            </a:pPr>
            <a:r>
              <a:rPr lang="zh-CN" altLang="en-US" sz="2800" b="1" dirty="0" smtClean="0"/>
              <a:t>         </a:t>
            </a:r>
            <a:r>
              <a:rPr lang="en-US" altLang="zh-CN" sz="2800" b="1" dirty="0" smtClean="0"/>
              <a:t>_________________</a:t>
            </a:r>
            <a:r>
              <a:rPr lang="zh-CN" altLang="en-US" sz="2800" b="1" dirty="0" smtClean="0"/>
              <a:t>。（吃惊）</a:t>
            </a:r>
          </a:p>
          <a:p>
            <a:pPr marL="590550" indent="-533400" eaLnBrk="1" hangingPunct="1">
              <a:buFont typeface="Wingdings" pitchFamily="2" charset="2"/>
              <a:buNone/>
              <a:defRPr/>
            </a:pPr>
            <a:endParaRPr lang="zh-CN" altLang="en-US" sz="2800" b="1" dirty="0" smtClean="0"/>
          </a:p>
          <a:p>
            <a:pPr marL="590550" indent="-533400"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/>
              <a:t>12</a:t>
            </a:r>
            <a:r>
              <a:rPr lang="zh-CN" altLang="en-US" sz="2800" b="1" dirty="0" smtClean="0"/>
              <a:t>、</a:t>
            </a: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：学外语很辛苦啊，怎么才能学好呢？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/>
              <a:t>         B</a:t>
            </a:r>
            <a:r>
              <a:rPr lang="zh-CN" altLang="en-US" sz="2800" b="1" dirty="0" smtClean="0"/>
              <a:t>：</a:t>
            </a:r>
            <a:r>
              <a:rPr lang="en-US" altLang="zh-CN" sz="2800" b="1" dirty="0" smtClean="0"/>
              <a:t>________________________</a:t>
            </a:r>
            <a:r>
              <a:rPr lang="zh-CN" altLang="en-US" sz="2800" b="1" dirty="0" smtClean="0"/>
              <a:t>。（乐趣）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676400" y="2586038"/>
            <a:ext cx="2743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他大吃一惊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524000" y="4110038"/>
            <a:ext cx="5465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你要把它当做一种乐趣，这样才能学好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600" b="1" smtClean="0"/>
              <a:t>五．用指定词语回答问题：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0" y="2057400"/>
            <a:ext cx="8955088" cy="4075113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1</a:t>
            </a:r>
            <a:r>
              <a:rPr lang="zh-CN" altLang="en-US" sz="2400" b="1" smtClean="0"/>
              <a:t>、康强听到这个消息以后怎么样？（</a:t>
            </a:r>
            <a:r>
              <a:rPr lang="en-US" altLang="zh-CN" sz="2400" b="1" smtClean="0">
                <a:latin typeface="Arial" charset="0"/>
              </a:rPr>
              <a:t>……</a:t>
            </a:r>
            <a:r>
              <a:rPr lang="zh-CN" altLang="en-US" sz="2400" b="1" smtClean="0"/>
              <a:t>得不得了    一下子）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2</a:t>
            </a:r>
            <a:r>
              <a:rPr lang="zh-CN" altLang="en-US" sz="2400" b="1" smtClean="0"/>
              <a:t>、你跟小王认识多久了？（至今）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3</a:t>
            </a:r>
            <a:r>
              <a:rPr lang="zh-CN" altLang="en-US" sz="2400" b="1" smtClean="0"/>
              <a:t>、这次考试难吗？（几乎）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685800" y="2667000"/>
            <a:ext cx="5867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他难过得不得了，一下子哭了起来 。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685800" y="4038600"/>
            <a:ext cx="617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我们至今已经认识十几年了。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85800" y="5181600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太容易了，我几乎得了满分。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685800" y="5867400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太难了，几乎所有的题都不会回答。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  <p:bldP spid="50182" grpId="0"/>
      <p:bldP spid="50183" grpId="0"/>
      <p:bldP spid="501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600" b="1" smtClean="0"/>
              <a:t>五．用指定词语回答问题：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209800"/>
            <a:ext cx="8915400" cy="4419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4</a:t>
            </a:r>
            <a:r>
              <a:rPr lang="zh-CN" altLang="en-US" sz="2400" b="1" smtClean="0"/>
              <a:t>、最近怎么见不到安娜她们了？（忙碌    起来）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5</a:t>
            </a:r>
            <a:r>
              <a:rPr lang="zh-CN" altLang="en-US" sz="2400" b="1" smtClean="0"/>
              <a:t>、听说小李记性特别好，真的吗？   （吃惊）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6</a:t>
            </a:r>
            <a:r>
              <a:rPr lang="zh-CN" altLang="en-US" sz="2400" b="1" smtClean="0"/>
              <a:t>、他因为生病不能参加这次考试了，你知道吗？（同情）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304800" y="27432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马上就要期末考试了，所以她们忙碌起来了。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304800" y="41910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真的，他能记住很多人的手机号码，让人非常吃惊。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304800" y="54864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是啊，我也听说了，我们都很同情他，希望他的身体早点好起来。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/>
      <p:bldP spid="51206" grpId="0"/>
      <p:bldP spid="5120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六、整理句子：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0" y="2209800"/>
            <a:ext cx="9144000" cy="4343400"/>
          </a:xfrm>
        </p:spPr>
        <p:txBody>
          <a:bodyPr/>
          <a:lstStyle/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altLang="zh-CN" sz="2400" b="1" smtClean="0"/>
              <a:t>1</a:t>
            </a:r>
            <a:r>
              <a:rPr lang="zh-CN" altLang="en-US" sz="2400" b="1" smtClean="0"/>
              <a:t>、乐趣   的   一    始终    当做    她    学习    把    种    人生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990600" lvl="1" indent="-5334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altLang="zh-CN" sz="2400" b="1" smtClean="0"/>
              <a:t>2</a:t>
            </a:r>
            <a:r>
              <a:rPr lang="zh-CN" altLang="en-US" sz="2400" b="1" smtClean="0"/>
              <a:t>、羡慕   口   汉语   他   大家    能    流利   都    一   的   说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990600" lvl="1" indent="-5334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altLang="zh-CN" sz="2400" b="1" smtClean="0"/>
              <a:t>3</a:t>
            </a:r>
            <a:r>
              <a:rPr lang="zh-CN" altLang="en-US" sz="2400" b="1" smtClean="0"/>
              <a:t>、正式   经理   向   计划   工作  的   大家   宣布   明年   了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914400" y="2819400"/>
            <a:ext cx="807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她始终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把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学习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当做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人生的一种乐趣。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大家都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羡慕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他能说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一口流利的汉语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。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914400" y="54864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经理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向大家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正式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宣布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了明年的工作计划。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/>
      <p:bldP spid="52230" grpId="0"/>
      <p:bldP spid="522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六、整理句子：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0" y="2209800"/>
            <a:ext cx="8686800" cy="3922713"/>
          </a:xfrm>
        </p:spPr>
        <p:txBody>
          <a:bodyPr/>
          <a:lstStyle/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altLang="zh-CN" sz="2400" b="1" smtClean="0"/>
              <a:t>4</a:t>
            </a:r>
            <a:r>
              <a:rPr lang="zh-CN" altLang="en-US" sz="2400" b="1" smtClean="0"/>
              <a:t>、都   时间   忙碌    他   一   没有   的   连   睡觉   起来  几乎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990600" lvl="1" indent="-5334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990600" lvl="1" indent="-5334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altLang="zh-CN" sz="2400" b="1" smtClean="0"/>
              <a:t>5</a:t>
            </a:r>
            <a:r>
              <a:rPr lang="zh-CN" altLang="en-US" sz="2400" b="1" smtClean="0"/>
              <a:t>、感受   还   过   没有   工作    他    压力    至今   到   的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914400" y="32004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他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一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忙碌起来几乎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连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睡觉的时间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都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没有。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914400" y="5029200"/>
            <a:ext cx="693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他至今还没有</a:t>
            </a:r>
            <a:r>
              <a:rPr lang="zh-CN" altLang="en-US" sz="2800">
                <a:solidFill>
                  <a:srgbClr val="FF0000"/>
                </a:solidFill>
                <a:ea typeface="楷体_GB2312" pitchFamily="49" charset="-122"/>
              </a:rPr>
              <a:t>感受到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过工作的压力。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/>
      <p:bldP spid="53254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（1）缘分ppt1</Template>
  <TotalTime>923</TotalTime>
  <Words>1302</Words>
  <Application>Microsoft Office PowerPoint</Application>
  <PresentationFormat>On-screen Show (4:3)</PresentationFormat>
  <Paragraphs>90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Blends</vt:lpstr>
      <vt:lpstr>1_Blends</vt:lpstr>
      <vt:lpstr>2_Blends</vt:lpstr>
      <vt:lpstr>3_Blends</vt:lpstr>
      <vt:lpstr>4_Blends</vt:lpstr>
      <vt:lpstr>5_Blends</vt:lpstr>
      <vt:lpstr>6_Blends</vt:lpstr>
      <vt:lpstr>7_Blends</vt:lpstr>
      <vt:lpstr>8_Blends</vt:lpstr>
      <vt:lpstr>PowerPoint Presentation</vt:lpstr>
      <vt:lpstr>四．用指定词语完成句子或对话：</vt:lpstr>
      <vt:lpstr>四．用指定词语完成句子或对话：</vt:lpstr>
      <vt:lpstr>四．用指定词语完成句子或对话：</vt:lpstr>
      <vt:lpstr>四．用指定词语完成句子或对话：</vt:lpstr>
      <vt:lpstr>五．用指定词语回答问题：</vt:lpstr>
      <vt:lpstr>五．用指定词语回答问题：</vt:lpstr>
      <vt:lpstr>六、整理句子：</vt:lpstr>
      <vt:lpstr>六、整理句子：</vt:lpstr>
      <vt:lpstr>PowerPoint Presentation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第二课</dc:title>
  <dc:creator>User</dc:creator>
  <cp:lastModifiedBy>N</cp:lastModifiedBy>
  <cp:revision>77</cp:revision>
  <dcterms:created xsi:type="dcterms:W3CDTF">2011-08-09T07:56:05Z</dcterms:created>
  <dcterms:modified xsi:type="dcterms:W3CDTF">2014-10-13T07:57:57Z</dcterms:modified>
</cp:coreProperties>
</file>