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Anonim Şirketlerde “Esas Sözleşme Değişiklikleri”</a:t>
            </a:r>
            <a:endParaRPr lang="tr-TR" b="1" dirty="0"/>
          </a:p>
        </p:txBody>
      </p:sp>
      <p:sp>
        <p:nvSpPr>
          <p:cNvPr id="3" name="2 İçerik Yer Tutucusu"/>
          <p:cNvSpPr>
            <a:spLocks noGrp="1"/>
          </p:cNvSpPr>
          <p:nvPr>
            <p:ph idx="1"/>
          </p:nvPr>
        </p:nvSpPr>
        <p:spPr>
          <a:xfrm>
            <a:off x="251520" y="1600200"/>
            <a:ext cx="8640960" cy="4853136"/>
          </a:xfrm>
        </p:spPr>
        <p:txBody>
          <a:bodyPr>
            <a:noAutofit/>
          </a:bodyPr>
          <a:lstStyle/>
          <a:p>
            <a:r>
              <a:rPr lang="tr-TR" sz="1900" dirty="0" smtClean="0"/>
              <a:t>Anonim şirketin esas sözleşmesinin değiştirilmesi konusunda yetkili organ genel kuruldur. Genel kurulun bu yetkiyi bir başka organa ya da kişiye devredebilmesi mümkün değildir. Zira “esas sözleşmenin değiştirilmesi” genel kurulun devredilemez yetkileri arasında açıkça zikredilmiştir [m. 408/2(a)].</a:t>
            </a:r>
          </a:p>
          <a:p>
            <a:r>
              <a:rPr lang="tr-TR" sz="1900" dirty="0" smtClean="0"/>
              <a:t>Esas sözleşme değişiklik sürecinde genel olarak ; </a:t>
            </a:r>
          </a:p>
          <a:p>
            <a:pPr lvl="1"/>
            <a:r>
              <a:rPr lang="tr-TR" sz="1900" dirty="0" smtClean="0"/>
              <a:t>yönetim kurulu tarafından esas sözleşme değişiklik teklifinin hazırlanması; </a:t>
            </a:r>
          </a:p>
          <a:p>
            <a:pPr lvl="1"/>
            <a:r>
              <a:rPr lang="tr-TR" sz="1900" dirty="0" smtClean="0"/>
              <a:t>TTK m. 333 çerçevesinde, Gümrük ve Ticaret Bakanlığının, “Anonim ve </a:t>
            </a:r>
            <a:r>
              <a:rPr lang="tr-TR" sz="1900" dirty="0" err="1" smtClean="0"/>
              <a:t>Limited</a:t>
            </a:r>
            <a:r>
              <a:rPr lang="tr-TR" sz="1900" dirty="0" smtClean="0"/>
              <a:t> Şirketlerin Sermayelerini Yeni Asgari Tutarlara Yükseltmelerine ve Kuruluşu ve Esas Sözleşme Değişikliği İzne Tabi Anonim Şirketlerin Belirlenmesine ilişkin Tebliğ” ile belirlediği şirketlerde Gümrük ve Ticaret Bakanlığı izninin alınması;</a:t>
            </a:r>
          </a:p>
          <a:p>
            <a:pPr lvl="1"/>
            <a:r>
              <a:rPr lang="tr-TR" sz="1900" dirty="0" smtClean="0"/>
              <a:t> Genel kurul kararı; </a:t>
            </a:r>
          </a:p>
          <a:p>
            <a:pPr lvl="1"/>
            <a:r>
              <a:rPr lang="tr-TR" sz="1900" dirty="0" smtClean="0"/>
              <a:t>alınan karar, imtiyazlı pay sahiplerinin haklarını ihlâl edecek nitelikte ise bu kararın imtiyazlı pay sahipleri özel kurulunda onaylanması (TTK m. 454); </a:t>
            </a:r>
          </a:p>
          <a:p>
            <a:pPr lvl="1"/>
            <a:r>
              <a:rPr lang="tr-TR" sz="1900" dirty="0" smtClean="0"/>
              <a:t>ticaret Siciline tescil ve ilân (m. 455)</a:t>
            </a:r>
          </a:p>
          <a:p>
            <a:pPr lvl="1">
              <a:buNone/>
            </a:pPr>
            <a:r>
              <a:rPr lang="tr-TR" sz="1900" dirty="0" smtClean="0"/>
              <a:t> aşamaları söz konusudur.</a:t>
            </a:r>
          </a:p>
          <a:p>
            <a:endParaRPr lang="tr-TR" sz="1900" dirty="0"/>
          </a:p>
        </p:txBody>
      </p:sp>
    </p:spTree>
    <p:extLst>
      <p:ext uri="{BB962C8B-B14F-4D97-AF65-F5344CB8AC3E}">
        <p14:creationId xmlns:p14="http://schemas.microsoft.com/office/powerpoint/2010/main" val="4049556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Anonim Şirketlerde Sermaye Artırımı</a:t>
            </a:r>
            <a:endParaRPr lang="tr-TR" b="1" dirty="0"/>
          </a:p>
        </p:txBody>
      </p:sp>
      <p:sp>
        <p:nvSpPr>
          <p:cNvPr id="3" name="2 İçerik Yer Tutucusu"/>
          <p:cNvSpPr>
            <a:spLocks noGrp="1"/>
          </p:cNvSpPr>
          <p:nvPr>
            <p:ph idx="1"/>
          </p:nvPr>
        </p:nvSpPr>
        <p:spPr/>
        <p:txBody>
          <a:bodyPr>
            <a:normAutofit lnSpcReduction="10000"/>
          </a:bodyPr>
          <a:lstStyle/>
          <a:p>
            <a:r>
              <a:rPr lang="tr-TR" sz="2000" dirty="0" smtClean="0"/>
              <a:t>Anonim şirketlerin önceden “belirlenmiş” ve “sabit”, “nakitle ifade edilen”, “itibari değer taşıyan paylara bölünmüş olan” ve “tamamen taahhüt edilmiş olan” ve sabit bir rakamı ifade eden esas sermayesi, ilgili düzenlemelerde yer alan usuller izlenerek artırılabilir veya azaltılabilir.</a:t>
            </a:r>
          </a:p>
          <a:p>
            <a:endParaRPr lang="tr-TR" sz="2000" b="1" dirty="0" smtClean="0"/>
          </a:p>
          <a:p>
            <a:r>
              <a:rPr lang="tr-TR" sz="2000" b="1" dirty="0" smtClean="0"/>
              <a:t>Sermaye Artırımının Sınıflandırılması </a:t>
            </a:r>
          </a:p>
          <a:p>
            <a:pPr lvl="1"/>
            <a:r>
              <a:rPr lang="tr-TR" sz="2000" dirty="0" smtClean="0"/>
              <a:t>Kaynağına Göre</a:t>
            </a:r>
          </a:p>
          <a:p>
            <a:pPr lvl="2"/>
            <a:r>
              <a:rPr lang="tr-TR" sz="2000" dirty="0" smtClean="0"/>
              <a:t>İç Kaynaklardan Sermaye Artırımı</a:t>
            </a:r>
          </a:p>
          <a:p>
            <a:pPr lvl="2"/>
            <a:r>
              <a:rPr lang="tr-TR" sz="2000" dirty="0" smtClean="0"/>
              <a:t>Dış Kaynaklardan Sermaye Artırımı</a:t>
            </a:r>
          </a:p>
          <a:p>
            <a:pPr lvl="1"/>
            <a:endParaRPr lang="tr-TR" sz="2000" b="1" dirty="0" smtClean="0"/>
          </a:p>
          <a:p>
            <a:pPr lvl="1"/>
            <a:r>
              <a:rPr lang="tr-TR" sz="2000" dirty="0" smtClean="0"/>
              <a:t>Yönteme göre</a:t>
            </a:r>
          </a:p>
          <a:p>
            <a:pPr lvl="2"/>
            <a:r>
              <a:rPr lang="tr-TR" sz="1600" dirty="0" smtClean="0"/>
              <a:t>Esas Sermaye Sisteminde Sermaye Artırımı</a:t>
            </a:r>
          </a:p>
          <a:p>
            <a:pPr lvl="2"/>
            <a:r>
              <a:rPr lang="tr-TR" sz="1600" dirty="0" smtClean="0"/>
              <a:t>Kayıtlı Sermaye Sisteminde Sermaye Artırımı</a:t>
            </a:r>
          </a:p>
          <a:p>
            <a:pPr lvl="2"/>
            <a:r>
              <a:rPr lang="tr-TR" sz="1600" dirty="0" smtClean="0"/>
              <a:t>Şarta Bağlı Sermaye Artırımı</a:t>
            </a:r>
          </a:p>
        </p:txBody>
      </p:sp>
    </p:spTree>
    <p:extLst>
      <p:ext uri="{BB962C8B-B14F-4D97-AF65-F5344CB8AC3E}">
        <p14:creationId xmlns:p14="http://schemas.microsoft.com/office/powerpoint/2010/main" val="2789361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Sermaye </a:t>
            </a:r>
            <a:r>
              <a:rPr lang="tr-TR" b="1" dirty="0" err="1" smtClean="0"/>
              <a:t>Azaltımı</a:t>
            </a:r>
            <a:endParaRPr lang="tr-TR" b="1" dirty="0"/>
          </a:p>
        </p:txBody>
      </p:sp>
      <p:sp>
        <p:nvSpPr>
          <p:cNvPr id="3" name="2 İçerik Yer Tutucusu"/>
          <p:cNvSpPr>
            <a:spLocks noGrp="1"/>
          </p:cNvSpPr>
          <p:nvPr>
            <p:ph idx="1"/>
          </p:nvPr>
        </p:nvSpPr>
        <p:spPr/>
        <p:txBody>
          <a:bodyPr>
            <a:normAutofit fontScale="62500" lnSpcReduction="20000"/>
          </a:bodyPr>
          <a:lstStyle/>
          <a:p>
            <a:r>
              <a:rPr lang="tr-TR" dirty="0" smtClean="0"/>
              <a:t>Anonim şirketlerin sermaye </a:t>
            </a:r>
            <a:r>
              <a:rPr lang="tr-TR" dirty="0" err="1" smtClean="0"/>
              <a:t>azaltımına</a:t>
            </a:r>
            <a:r>
              <a:rPr lang="tr-TR" dirty="0" smtClean="0"/>
              <a:t> ilişkin usul ve esaslar Türk Ticaret Kanunu’nun 473-475. maddeleri arasında düzenlenmiştir. Sermaye </a:t>
            </a:r>
            <a:r>
              <a:rPr lang="tr-TR" dirty="0" err="1" smtClean="0"/>
              <a:t>azaltımının</a:t>
            </a:r>
            <a:r>
              <a:rPr lang="tr-TR" dirty="0" smtClean="0"/>
              <a:t> iki temel sebebi vardır; bu sebepler işlemin niteliğini de belirler. Şirketin ihtiyacının üzerinde bir sermayeye sahip olması, “kurucu” nitelikte bir sermaye </a:t>
            </a:r>
            <a:r>
              <a:rPr lang="tr-TR" dirty="0" err="1" smtClean="0"/>
              <a:t>azaltımını</a:t>
            </a:r>
            <a:r>
              <a:rPr lang="tr-TR" dirty="0" smtClean="0"/>
              <a:t>; oluşan bilanço açıklarını kapatmak için “açıklayıcı” nitelikte bir sermaye </a:t>
            </a:r>
            <a:r>
              <a:rPr lang="tr-TR" dirty="0" err="1" smtClean="0"/>
              <a:t>azaltımını</a:t>
            </a:r>
            <a:r>
              <a:rPr lang="tr-TR" dirty="0" smtClean="0"/>
              <a:t> gündeme getirebilir.</a:t>
            </a:r>
          </a:p>
          <a:p>
            <a:endParaRPr lang="tr-TR" dirty="0" smtClean="0"/>
          </a:p>
          <a:p>
            <a:r>
              <a:rPr lang="tr-TR" dirty="0" smtClean="0"/>
              <a:t>Esas sermaye </a:t>
            </a:r>
            <a:r>
              <a:rPr lang="tr-TR" dirty="0" err="1" smtClean="0"/>
              <a:t>azaltımı</a:t>
            </a:r>
            <a:r>
              <a:rPr lang="tr-TR" dirty="0" smtClean="0"/>
              <a:t> da özünde bir esas sözleşme değişikliği niteliği taşıdığından kuruluş ve esas sözleşme değişiklikleri Gümrük ve Ticaret Bakanlığı’nın iznine tabi anonim şirketlerde bu işlemin yapılabilmesi için Bakanlık izninin; </a:t>
            </a:r>
            <a:r>
              <a:rPr lang="tr-TR" dirty="0" err="1" smtClean="0"/>
              <a:t>SerPK’ya</a:t>
            </a:r>
            <a:r>
              <a:rPr lang="tr-TR" dirty="0" smtClean="0"/>
              <a:t> tabi şirketlerde ise Sermaye Piyasası Kurulu’nun uygun görüşünün alınması zorunludur. </a:t>
            </a:r>
          </a:p>
          <a:p>
            <a:endParaRPr lang="tr-TR" dirty="0" smtClean="0"/>
          </a:p>
          <a:p>
            <a:r>
              <a:rPr lang="tr-TR" dirty="0" smtClean="0"/>
              <a:t>Sermayenin azaltılmasına rağmen “şirket alacaklılarının haklarını tamamen karşılayacak miktarda aktifin şirkette </a:t>
            </a:r>
            <a:r>
              <a:rPr lang="tr-TR" dirty="0" err="1" smtClean="0"/>
              <a:t>varlığı”nın</a:t>
            </a:r>
            <a:r>
              <a:rPr lang="tr-TR" dirty="0" smtClean="0"/>
              <a:t> belirlenmiş olması anonim şirketlerde sermayenin azaltılmasına karar verilebilmesinin temel şartıdır (m. 473/2). </a:t>
            </a:r>
          </a:p>
          <a:p>
            <a:endParaRPr lang="tr-TR" dirty="0" smtClean="0"/>
          </a:p>
          <a:p>
            <a:endParaRPr lang="tr-TR" dirty="0"/>
          </a:p>
        </p:txBody>
      </p:sp>
    </p:spTree>
    <p:extLst>
      <p:ext uri="{BB962C8B-B14F-4D97-AF65-F5344CB8AC3E}">
        <p14:creationId xmlns:p14="http://schemas.microsoft.com/office/powerpoint/2010/main" val="121059104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340</Words>
  <Application>Microsoft Office PowerPoint</Application>
  <PresentationFormat>Ekran Gösterisi (4:3)</PresentationFormat>
  <Paragraphs>27</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Anonim Şirketlerde “Esas Sözleşme Değişiklikleri”</vt:lpstr>
      <vt:lpstr>Anonim Şirketlerde Sermaye Artırımı</vt:lpstr>
      <vt:lpstr>Sermaye Azaltımı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Anonim Şirketlerde “Esas Sözleşme Değişiklikleri”</dc:title>
  <dc:creator>KORKUT OZKORKUT</dc:creator>
  <cp:lastModifiedBy>KORKUT OZKORKUT</cp:lastModifiedBy>
  <cp:revision>1</cp:revision>
  <dcterms:created xsi:type="dcterms:W3CDTF">2019-12-24T09:19:50Z</dcterms:created>
  <dcterms:modified xsi:type="dcterms:W3CDTF">2019-12-24T09:32:05Z</dcterms:modified>
</cp:coreProperties>
</file>