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2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BBA17F-EA89-4517-B23B-1B5674DFFB7C}" type="datetimeFigureOut">
              <a:rPr lang="tr-TR" smtClean="0"/>
              <a:t>9.03.2020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521E82-69AD-4B4A-AF71-B3EF101F4970}" type="slidenum">
              <a:rPr lang="tr-TR" smtClean="0"/>
              <a:t>‹#›</a:t>
            </a:fld>
            <a:endParaRPr lang="tr-TR"/>
          </a:p>
        </p:txBody>
      </p:sp>
    </p:spTree>
    <p:extLst>
      <p:ext uri="{BB962C8B-B14F-4D97-AF65-F5344CB8AC3E}">
        <p14:creationId xmlns:p14="http://schemas.microsoft.com/office/powerpoint/2010/main" val="132078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24F81C3-051B-4349-A6EC-57A065A82710}" type="slidenum">
              <a:rPr lang="tr-TR" smtClean="0"/>
              <a:t>4</a:t>
            </a:fld>
            <a:endParaRPr lang="tr-TR"/>
          </a:p>
        </p:txBody>
      </p:sp>
    </p:spTree>
    <p:extLst>
      <p:ext uri="{BB962C8B-B14F-4D97-AF65-F5344CB8AC3E}">
        <p14:creationId xmlns:p14="http://schemas.microsoft.com/office/powerpoint/2010/main" val="1725710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C438ADB-DD9C-46A5-8B5E-2958934705AB}"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568153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C438ADB-DD9C-46A5-8B5E-2958934705AB}"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2387841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C438ADB-DD9C-46A5-8B5E-2958934705AB}"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130836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C438ADB-DD9C-46A5-8B5E-2958934705AB}"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3520666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C438ADB-DD9C-46A5-8B5E-2958934705AB}"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4153951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C438ADB-DD9C-46A5-8B5E-2958934705AB}"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550100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C438ADB-DD9C-46A5-8B5E-2958934705AB}" type="datetimeFigureOut">
              <a:rPr lang="tr-TR" smtClean="0"/>
              <a:t>9.03.2020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1128206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C438ADB-DD9C-46A5-8B5E-2958934705AB}" type="datetimeFigureOut">
              <a:rPr lang="tr-TR" smtClean="0"/>
              <a:t>9.03.2020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619809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C438ADB-DD9C-46A5-8B5E-2958934705AB}" type="datetimeFigureOut">
              <a:rPr lang="tr-TR" smtClean="0"/>
              <a:t>9.03.2020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396548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C438ADB-DD9C-46A5-8B5E-2958934705AB}"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1373477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C438ADB-DD9C-46A5-8B5E-2958934705AB}"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2BC24D-13BC-4B38-8B08-49EF29ABFB8A}" type="slidenum">
              <a:rPr lang="tr-TR" smtClean="0"/>
              <a:t>‹#›</a:t>
            </a:fld>
            <a:endParaRPr lang="tr-TR"/>
          </a:p>
        </p:txBody>
      </p:sp>
    </p:spTree>
    <p:extLst>
      <p:ext uri="{BB962C8B-B14F-4D97-AF65-F5344CB8AC3E}">
        <p14:creationId xmlns:p14="http://schemas.microsoft.com/office/powerpoint/2010/main" val="2579120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38ADB-DD9C-46A5-8B5E-2958934705AB}" type="datetimeFigureOut">
              <a:rPr lang="tr-TR" smtClean="0"/>
              <a:t>9.03.2020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2BC24D-13BC-4B38-8B08-49EF29ABFB8A}" type="slidenum">
              <a:rPr lang="tr-TR" smtClean="0"/>
              <a:t>‹#›</a:t>
            </a:fld>
            <a:endParaRPr lang="tr-TR"/>
          </a:p>
        </p:txBody>
      </p:sp>
    </p:spTree>
    <p:extLst>
      <p:ext uri="{BB962C8B-B14F-4D97-AF65-F5344CB8AC3E}">
        <p14:creationId xmlns:p14="http://schemas.microsoft.com/office/powerpoint/2010/main" val="1647231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pegem.net/kitabevi/1-87685-Mehmet-Ozbas-kitaplari.aspx" TargetMode="External"/><Relationship Id="rId13" Type="http://schemas.openxmlformats.org/officeDocument/2006/relationships/hyperlink" Target="https://www.pegem.net/kitabevi/1-150444-Melike-Burcu-Yilmaz--kitaplari.aspx" TargetMode="External"/><Relationship Id="rId3" Type="http://schemas.openxmlformats.org/officeDocument/2006/relationships/hyperlink" Target="https://www.pegem.net/kitabevi/1-106178-Recep-Serkan-Arik-kitaplari.aspx" TargetMode="External"/><Relationship Id="rId7" Type="http://schemas.openxmlformats.org/officeDocument/2006/relationships/hyperlink" Target="https://www.pegem.net/kitabevi/1-150439-Recep-Gur-kitaplari.aspx" TargetMode="External"/><Relationship Id="rId12" Type="http://schemas.openxmlformats.org/officeDocument/2006/relationships/hyperlink" Target="https://www.pegem.net/kitabevi/1-150443-Eren-Can-Aybek--kitaplari.aspx" TargetMode="External"/><Relationship Id="rId2" Type="http://schemas.openxmlformats.org/officeDocument/2006/relationships/hyperlink" Target="https://www.pegem.net/kitabevi/1-6031-Kursad-Yilmaz-kitaplari.aspx" TargetMode="External"/><Relationship Id="rId1" Type="http://schemas.openxmlformats.org/officeDocument/2006/relationships/slideLayout" Target="../slideLayouts/slideLayout2.xml"/><Relationship Id="rId6" Type="http://schemas.openxmlformats.org/officeDocument/2006/relationships/hyperlink" Target="https://www.pegem.net/kitabevi/1-49850-Duygu-Kocak-kitaplari.aspx" TargetMode="External"/><Relationship Id="rId11" Type="http://schemas.openxmlformats.org/officeDocument/2006/relationships/hyperlink" Target="https://www.pegem.net/kitabevi/1-91506-Fazilet-Tasdemir-kitaplari.aspx" TargetMode="External"/><Relationship Id="rId5" Type="http://schemas.openxmlformats.org/officeDocument/2006/relationships/hyperlink" Target="https://www.pegem.net/kitabevi/1-150438-Ahmet-Salih-Simsek--kitaplari.aspx" TargetMode="External"/><Relationship Id="rId10" Type="http://schemas.openxmlformats.org/officeDocument/2006/relationships/hyperlink" Target="https://www.pegem.net/kitabevi/1-150441-Hatice-Gonca-Usta--kitaplari.aspx" TargetMode="External"/><Relationship Id="rId4" Type="http://schemas.openxmlformats.org/officeDocument/2006/relationships/hyperlink" Target="https://www.pegem.net/kitabevi/2-1-Pegem-Akademi-Yayincilik.aspx" TargetMode="External"/><Relationship Id="rId9" Type="http://schemas.openxmlformats.org/officeDocument/2006/relationships/hyperlink" Target="https://www.pegem.net/kitabevi/1-150440-Hatice-Kumandas-Ozturk--kitaplari.aspx" TargetMode="External"/><Relationship Id="rId14" Type="http://schemas.openxmlformats.org/officeDocument/2006/relationships/hyperlink" Target="https://www.pegem.net/kitabevi/1-150445-Gizem-Uyumaz-kitaplari.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smtClean="0"/>
              <a:t>BİLİM VE ARAŞTIRMA ETİĞİ </a:t>
            </a:r>
            <a:endParaRPr lang="tr-TR" sz="4000" dirty="0"/>
          </a:p>
        </p:txBody>
      </p:sp>
      <p:sp>
        <p:nvSpPr>
          <p:cNvPr id="3" name="Alt Başlık 2"/>
          <p:cNvSpPr>
            <a:spLocks noGrp="1"/>
          </p:cNvSpPr>
          <p:nvPr>
            <p:ph type="subTitle" idx="1"/>
          </p:nvPr>
        </p:nvSpPr>
        <p:spPr/>
        <p:txBody>
          <a:bodyPr/>
          <a:lstStyle/>
          <a:p>
            <a:endParaRPr lang="tr-TR" b="1" dirty="0" smtClean="0"/>
          </a:p>
          <a:p>
            <a:endParaRPr lang="tr-TR" b="1" dirty="0"/>
          </a:p>
          <a:p>
            <a:pPr algn="r"/>
            <a:r>
              <a:rPr lang="tr-TR" b="1" dirty="0" smtClean="0"/>
              <a:t>PROF. DR. ÖMAY ÇOKLUK BÖKEOĞLU</a:t>
            </a:r>
            <a:endParaRPr lang="tr-TR" b="1"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a:t>
            </a:fld>
            <a:endParaRPr lang="tr-TR"/>
          </a:p>
        </p:txBody>
      </p:sp>
    </p:spTree>
    <p:extLst>
      <p:ext uri="{BB962C8B-B14F-4D97-AF65-F5344CB8AC3E}">
        <p14:creationId xmlns:p14="http://schemas.microsoft.com/office/powerpoint/2010/main" val="3776550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t>Etik ilkeler her çalışma ya da sosyal alana göre farklılaşabilir ancak </a:t>
            </a:r>
            <a:r>
              <a:rPr lang="tr-TR" dirty="0" err="1"/>
              <a:t>Lamberton</a:t>
            </a:r>
            <a:r>
              <a:rPr lang="tr-TR" dirty="0"/>
              <a:t> ve </a:t>
            </a:r>
            <a:r>
              <a:rPr lang="tr-TR" dirty="0" err="1"/>
              <a:t>Minor</a:t>
            </a:r>
            <a:r>
              <a:rPr lang="tr-TR" dirty="0"/>
              <a:t> (1995) etik ilkeler oluşturulurken de temel alınması gereken bazı ilkeler olduğundan söz etmektedir. Bunlar “hakkaniyet, insan hakları, faydacılık ve bireysellik” ilkeleridir (</a:t>
            </a:r>
            <a:r>
              <a:rPr lang="tr-TR" dirty="0" err="1"/>
              <a:t>Akt</a:t>
            </a:r>
            <a:r>
              <a:rPr lang="tr-TR" dirty="0"/>
              <a:t>: Aydın, 2012). </a:t>
            </a:r>
            <a:endParaRPr lang="tr-TR" dirty="0" smtClean="0"/>
          </a:p>
          <a:p>
            <a:pPr algn="just"/>
            <a:r>
              <a:rPr lang="tr-TR" dirty="0" smtClean="0"/>
              <a:t>Aydın </a:t>
            </a:r>
            <a:r>
              <a:rPr lang="tr-TR" dirty="0"/>
              <a:t>(2006) bunlara ek olarak eşitlik, tarafsızlık, sorumluluk, insan sevgisi, sadakat, hukukun üstünlüğü, sevgi, hoşgörü, nezaket ve saygı, tutumluluk, demokrasi, saygınlık ve güven, hizmet bilincinin ve kalitesinin yükseltilmesi, açıklık, hak ve özgürlükler, yasa dışı emirlere direnme, çıkar çatışmasına girmeme gibi ilkelerin de dikkate alınması gerektiğini belirtmiştir.</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10</a:t>
            </a:fld>
            <a:endParaRPr lang="tr-TR"/>
          </a:p>
        </p:txBody>
      </p:sp>
    </p:spTree>
    <p:extLst>
      <p:ext uri="{BB962C8B-B14F-4D97-AF65-F5344CB8AC3E}">
        <p14:creationId xmlns:p14="http://schemas.microsoft.com/office/powerpoint/2010/main" val="3187174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BAŞLARKEN: </a:t>
            </a:r>
            <a:endParaRPr lang="tr-TR" dirty="0"/>
          </a:p>
        </p:txBody>
      </p:sp>
      <p:sp>
        <p:nvSpPr>
          <p:cNvPr id="3" name="İçerik Yer Tutucusu 2"/>
          <p:cNvSpPr>
            <a:spLocks noGrp="1"/>
          </p:cNvSpPr>
          <p:nvPr>
            <p:ph idx="1"/>
          </p:nvPr>
        </p:nvSpPr>
        <p:spPr/>
        <p:txBody>
          <a:bodyPr>
            <a:normAutofit/>
          </a:bodyPr>
          <a:lstStyle/>
          <a:p>
            <a:pPr algn="just"/>
            <a:r>
              <a:rPr lang="tr-TR" dirty="0"/>
              <a:t>Etik ile ilgili tüm bilgiler </a:t>
            </a:r>
            <a:r>
              <a:rPr lang="tr-TR" dirty="0">
                <a:hlinkClick r:id="rId2"/>
              </a:rPr>
              <a:t>Kürşad Yılmaz</a:t>
            </a:r>
            <a:r>
              <a:rPr lang="tr-TR" dirty="0"/>
              <a:t>, </a:t>
            </a:r>
            <a:r>
              <a:rPr lang="tr-TR" dirty="0">
                <a:hlinkClick r:id="rId3"/>
              </a:rPr>
              <a:t>Recep Serkan Arık</a:t>
            </a:r>
            <a:r>
              <a:rPr lang="tr-TR" dirty="0"/>
              <a:t> Editörlüğünde </a:t>
            </a:r>
            <a:r>
              <a:rPr lang="tr-TR" dirty="0" err="1">
                <a:hlinkClick r:id="rId4"/>
              </a:rPr>
              <a:t>Pegem</a:t>
            </a:r>
            <a:r>
              <a:rPr lang="tr-TR" dirty="0">
                <a:hlinkClick r:id="rId4"/>
              </a:rPr>
              <a:t> Akademi Yayıncılık</a:t>
            </a:r>
            <a:r>
              <a:rPr lang="tr-TR" dirty="0"/>
              <a:t> tarafından yayınlanmış olan «Bilim ve Araştırma Etiği» kitabından yararlanılarak hazırlanmıştır. Kitapta aşağıdaki yazarların bölümleri bulunmaktadır: </a:t>
            </a:r>
          </a:p>
          <a:p>
            <a:pPr algn="just"/>
            <a:r>
              <a:rPr lang="tr-TR" dirty="0"/>
              <a:t>Yazar(</a:t>
            </a:r>
            <a:r>
              <a:rPr lang="tr-TR" dirty="0" err="1"/>
              <a:t>lar</a:t>
            </a:r>
            <a:r>
              <a:rPr lang="tr-TR" dirty="0"/>
              <a:t>): </a:t>
            </a:r>
            <a:r>
              <a:rPr lang="tr-TR" dirty="0">
                <a:hlinkClick r:id="rId5"/>
              </a:rPr>
              <a:t>Ahmet Salih Şimşek </a:t>
            </a:r>
            <a:r>
              <a:rPr lang="tr-TR" dirty="0"/>
              <a:t>, </a:t>
            </a:r>
            <a:r>
              <a:rPr lang="tr-TR" dirty="0">
                <a:hlinkClick r:id="rId6"/>
              </a:rPr>
              <a:t>Duygu Koçak</a:t>
            </a:r>
            <a:r>
              <a:rPr lang="tr-TR" dirty="0"/>
              <a:t>, </a:t>
            </a:r>
            <a:r>
              <a:rPr lang="tr-TR" dirty="0">
                <a:hlinkClick r:id="rId7"/>
              </a:rPr>
              <a:t>Recep Gür</a:t>
            </a:r>
            <a:r>
              <a:rPr lang="tr-TR" dirty="0"/>
              <a:t>, </a:t>
            </a:r>
            <a:r>
              <a:rPr lang="tr-TR" dirty="0">
                <a:hlinkClick r:id="rId8"/>
              </a:rPr>
              <a:t>Mehmet Özbaş</a:t>
            </a:r>
            <a:r>
              <a:rPr lang="tr-TR" dirty="0"/>
              <a:t>, </a:t>
            </a:r>
            <a:r>
              <a:rPr lang="tr-TR" dirty="0">
                <a:hlinkClick r:id="rId9"/>
              </a:rPr>
              <a:t>Hatice </a:t>
            </a:r>
            <a:r>
              <a:rPr lang="tr-TR" dirty="0" err="1">
                <a:hlinkClick r:id="rId9"/>
              </a:rPr>
              <a:t>Kumandaş</a:t>
            </a:r>
            <a:r>
              <a:rPr lang="tr-TR" dirty="0">
                <a:hlinkClick r:id="rId9"/>
              </a:rPr>
              <a:t> Öztürk </a:t>
            </a:r>
            <a:r>
              <a:rPr lang="tr-TR" dirty="0"/>
              <a:t>, </a:t>
            </a:r>
            <a:r>
              <a:rPr lang="tr-TR" dirty="0">
                <a:hlinkClick r:id="rId10"/>
              </a:rPr>
              <a:t>Hatice Gonca Usta </a:t>
            </a:r>
            <a:r>
              <a:rPr lang="tr-TR" dirty="0"/>
              <a:t>, </a:t>
            </a:r>
            <a:r>
              <a:rPr lang="tr-TR" dirty="0">
                <a:hlinkClick r:id="rId11"/>
              </a:rPr>
              <a:t>Fazilet Taşdemir</a:t>
            </a:r>
            <a:r>
              <a:rPr lang="tr-TR" dirty="0"/>
              <a:t>, </a:t>
            </a:r>
            <a:r>
              <a:rPr lang="tr-TR" dirty="0">
                <a:hlinkClick r:id="rId3"/>
              </a:rPr>
              <a:t>Recep Serkan Arık</a:t>
            </a:r>
            <a:r>
              <a:rPr lang="tr-TR" dirty="0"/>
              <a:t>, </a:t>
            </a:r>
            <a:r>
              <a:rPr lang="tr-TR" dirty="0">
                <a:hlinkClick r:id="rId12"/>
              </a:rPr>
              <a:t>Eren Can Aybek </a:t>
            </a:r>
            <a:r>
              <a:rPr lang="tr-TR" dirty="0"/>
              <a:t>, </a:t>
            </a:r>
            <a:r>
              <a:rPr lang="tr-TR" dirty="0">
                <a:hlinkClick r:id="rId2"/>
              </a:rPr>
              <a:t>Kürşad Yılmaz</a:t>
            </a:r>
            <a:r>
              <a:rPr lang="tr-TR" dirty="0"/>
              <a:t>, </a:t>
            </a:r>
            <a:r>
              <a:rPr lang="tr-TR" dirty="0">
                <a:hlinkClick r:id="rId13"/>
              </a:rPr>
              <a:t>Melike Burcu Yılmaz </a:t>
            </a:r>
            <a:r>
              <a:rPr lang="tr-TR" dirty="0"/>
              <a:t>, </a:t>
            </a:r>
            <a:r>
              <a:rPr lang="tr-TR" dirty="0">
                <a:hlinkClick r:id="rId14"/>
              </a:rPr>
              <a:t>Gizem Uyumaz</a:t>
            </a:r>
            <a:endParaRPr lang="tr-TR" dirty="0"/>
          </a:p>
          <a:p>
            <a:pPr algn="just"/>
            <a:r>
              <a:rPr lang="tr-TR" dirty="0"/>
              <a:t> </a:t>
            </a:r>
          </a:p>
          <a:p>
            <a:pPr marL="0" indent="0" algn="just">
              <a:buNone/>
            </a:pP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2</a:t>
            </a:fld>
            <a:endParaRPr lang="tr-TR"/>
          </a:p>
        </p:txBody>
      </p:sp>
    </p:spTree>
    <p:extLst>
      <p:ext uri="{BB962C8B-B14F-4D97-AF65-F5344CB8AC3E}">
        <p14:creationId xmlns:p14="http://schemas.microsoft.com/office/powerpoint/2010/main" val="3881526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200" b="1" dirty="0">
                <a:latin typeface="+mn-lt"/>
              </a:rPr>
              <a:t>ETİK </a:t>
            </a:r>
            <a:r>
              <a:rPr lang="tr-TR" sz="3200" b="1" dirty="0" smtClean="0">
                <a:latin typeface="+mn-lt"/>
              </a:rPr>
              <a:t>KAVRAMI VE </a:t>
            </a:r>
            <a:r>
              <a:rPr lang="tr-TR" sz="3200" b="1" dirty="0">
                <a:latin typeface="+mn-lt"/>
              </a:rPr>
              <a:t>ETİK </a:t>
            </a:r>
            <a:r>
              <a:rPr lang="tr-TR" sz="3200" b="1" dirty="0" smtClean="0">
                <a:latin typeface="+mn-lt"/>
              </a:rPr>
              <a:t>KURAMLARI</a:t>
            </a:r>
            <a:endParaRPr lang="tr-TR" sz="3200" dirty="0">
              <a:latin typeface="+mn-lt"/>
            </a:endParaRPr>
          </a:p>
        </p:txBody>
      </p:sp>
      <p:sp>
        <p:nvSpPr>
          <p:cNvPr id="4" name="Slayt Numarası Yer Tutucusu 3"/>
          <p:cNvSpPr>
            <a:spLocks noGrp="1"/>
          </p:cNvSpPr>
          <p:nvPr>
            <p:ph type="sldNum" sz="quarter" idx="12"/>
          </p:nvPr>
        </p:nvSpPr>
        <p:spPr/>
        <p:txBody>
          <a:bodyPr/>
          <a:lstStyle/>
          <a:p>
            <a:fld id="{C77C1545-313A-4CA6-A07A-4C40C132D617}" type="slidenum">
              <a:rPr lang="tr-TR" smtClean="0"/>
              <a:t>3</a:t>
            </a:fld>
            <a:endParaRPr lang="tr-TR"/>
          </a:p>
        </p:txBody>
      </p:sp>
    </p:spTree>
    <p:extLst>
      <p:ext uri="{BB962C8B-B14F-4D97-AF65-F5344CB8AC3E}">
        <p14:creationId xmlns:p14="http://schemas.microsoft.com/office/powerpoint/2010/main" val="3405963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lstStyle/>
          <a:p>
            <a:r>
              <a:rPr lang="tr-TR" dirty="0" smtClean="0"/>
              <a:t>Etik, ahlak ve değer</a:t>
            </a:r>
            <a:endParaRPr lang="tr-TR" dirty="0"/>
          </a:p>
        </p:txBody>
      </p:sp>
      <p:sp>
        <p:nvSpPr>
          <p:cNvPr id="3" name="İçerik Yer Tutucusu 2"/>
          <p:cNvSpPr>
            <a:spLocks noGrp="1"/>
          </p:cNvSpPr>
          <p:nvPr>
            <p:ph idx="1"/>
          </p:nvPr>
        </p:nvSpPr>
        <p:spPr/>
        <p:txBody>
          <a:bodyPr/>
          <a:lstStyle/>
          <a:p>
            <a:pPr algn="just"/>
            <a:endParaRPr lang="tr-TR" dirty="0" smtClean="0"/>
          </a:p>
          <a:p>
            <a:pPr algn="just"/>
            <a:r>
              <a:rPr lang="tr-TR" dirty="0" smtClean="0"/>
              <a:t>Etik</a:t>
            </a:r>
            <a:r>
              <a:rPr lang="tr-TR" dirty="0"/>
              <a:t>, ahlak ve değer kavramları birbirleriyle yakından ilişkili ve kimi zaman birbiri yerine kullanılabilen </a:t>
            </a:r>
            <a:r>
              <a:rPr lang="tr-TR" dirty="0" smtClean="0"/>
              <a:t>kavramlardır. </a:t>
            </a:r>
          </a:p>
          <a:p>
            <a:pPr algn="just"/>
            <a:r>
              <a:rPr lang="tr-TR" dirty="0" smtClean="0"/>
              <a:t>Etik</a:t>
            </a:r>
            <a:r>
              <a:rPr lang="tr-TR" dirty="0"/>
              <a:t>, değer ve ahlak </a:t>
            </a:r>
            <a:r>
              <a:rPr lang="tr-TR" dirty="0" smtClean="0"/>
              <a:t>kavramlarının ortak yönü insan </a:t>
            </a:r>
            <a:r>
              <a:rPr lang="tr-TR" dirty="0"/>
              <a:t>davranışlarını yönlendirdiği ve belirlediğidir. İnsanlar değerler, ahlaki kurallar ve etik ilkeler doğrultusunda davranış sergilerler.</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4</a:t>
            </a:fld>
            <a:endParaRPr lang="tr-TR"/>
          </a:p>
        </p:txBody>
      </p:sp>
    </p:spTree>
    <p:extLst>
      <p:ext uri="{BB962C8B-B14F-4D97-AF65-F5344CB8AC3E}">
        <p14:creationId xmlns:p14="http://schemas.microsoft.com/office/powerpoint/2010/main" val="2451232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Etik, ahlak ve değer</a:t>
            </a:r>
            <a:endParaRPr lang="tr-TR" dirty="0"/>
          </a:p>
        </p:txBody>
      </p:sp>
      <p:sp>
        <p:nvSpPr>
          <p:cNvPr id="3" name="İçerik Yer Tutucusu 2"/>
          <p:cNvSpPr>
            <a:spLocks noGrp="1"/>
          </p:cNvSpPr>
          <p:nvPr>
            <p:ph idx="1"/>
          </p:nvPr>
        </p:nvSpPr>
        <p:spPr/>
        <p:txBody>
          <a:bodyPr>
            <a:normAutofit/>
          </a:bodyPr>
          <a:lstStyle/>
          <a:p>
            <a:pPr algn="just"/>
            <a:r>
              <a:rPr lang="tr-TR" i="1" dirty="0"/>
              <a:t>Değerler – İnsan ilişkilerinde uyumun </a:t>
            </a:r>
            <a:r>
              <a:rPr lang="tr-TR" i="1" dirty="0" smtClean="0"/>
              <a:t>temelidir. </a:t>
            </a:r>
            <a:r>
              <a:rPr lang="tr-TR" dirty="0" smtClean="0"/>
              <a:t>İnsan </a:t>
            </a:r>
            <a:r>
              <a:rPr lang="tr-TR" dirty="0"/>
              <a:t>ilişkilerini yöneten ve şekillendiren yazılı olmayan içsel ilkelerdir. Eğer biri ikili ilişkideki değerlere uygun olarak davranırsa, o zaman bu ilişkiler dengeli ve uyumlu </a:t>
            </a:r>
            <a:r>
              <a:rPr lang="tr-TR" dirty="0" smtClean="0"/>
              <a:t>olmaktadır. </a:t>
            </a: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5</a:t>
            </a:fld>
            <a:endParaRPr lang="tr-TR"/>
          </a:p>
        </p:txBody>
      </p:sp>
    </p:spTree>
    <p:extLst>
      <p:ext uri="{BB962C8B-B14F-4D97-AF65-F5344CB8AC3E}">
        <p14:creationId xmlns:p14="http://schemas.microsoft.com/office/powerpoint/2010/main" val="1181323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Etik, ahlak ve değer</a:t>
            </a:r>
            <a:endParaRPr lang="tr-TR" dirty="0"/>
          </a:p>
        </p:txBody>
      </p:sp>
      <p:sp>
        <p:nvSpPr>
          <p:cNvPr id="3" name="İçerik Yer Tutucusu 2"/>
          <p:cNvSpPr>
            <a:spLocks noGrp="1"/>
          </p:cNvSpPr>
          <p:nvPr>
            <p:ph idx="1"/>
          </p:nvPr>
        </p:nvSpPr>
        <p:spPr/>
        <p:txBody>
          <a:bodyPr/>
          <a:lstStyle/>
          <a:p>
            <a:pPr algn="just"/>
            <a:r>
              <a:rPr lang="tr-TR" i="1" dirty="0"/>
              <a:t>Ahlak - Toplumdaki uyumun </a:t>
            </a:r>
            <a:r>
              <a:rPr lang="tr-TR" i="1" dirty="0" smtClean="0"/>
              <a:t>temelidir</a:t>
            </a:r>
            <a:r>
              <a:rPr lang="tr-TR" dirty="0" smtClean="0"/>
              <a:t>. Yazılı </a:t>
            </a:r>
            <a:r>
              <a:rPr lang="tr-TR" dirty="0"/>
              <a:t>olmayan, toplumsal yaşamı yöneten ve şekillendiren içsel ilkelerdir. </a:t>
            </a:r>
            <a:r>
              <a:rPr lang="tr-TR" dirty="0" smtClean="0"/>
              <a:t>Örneğin zengin </a:t>
            </a:r>
            <a:r>
              <a:rPr lang="tr-TR" dirty="0"/>
              <a:t>bir </a:t>
            </a:r>
            <a:r>
              <a:rPr lang="tr-TR" dirty="0" smtClean="0"/>
              <a:t>kişi servetini </a:t>
            </a:r>
            <a:r>
              <a:rPr lang="tr-TR" dirty="0"/>
              <a:t>birilerini aldatmadan, dolandırmadan veya çalmadan kendi çabalarıyla çalışarak kazandıysa bu servet ahlaki değeri yüksek </a:t>
            </a:r>
            <a:r>
              <a:rPr lang="tr-TR" dirty="0" smtClean="0"/>
              <a:t>bir </a:t>
            </a:r>
            <a:r>
              <a:rPr lang="tr-TR" dirty="0"/>
              <a:t>servet olacaktır. </a:t>
            </a:r>
          </a:p>
        </p:txBody>
      </p:sp>
      <p:sp>
        <p:nvSpPr>
          <p:cNvPr id="4" name="Slayt Numarası Yer Tutucusu 3"/>
          <p:cNvSpPr>
            <a:spLocks noGrp="1"/>
          </p:cNvSpPr>
          <p:nvPr>
            <p:ph type="sldNum" sz="quarter" idx="12"/>
          </p:nvPr>
        </p:nvSpPr>
        <p:spPr/>
        <p:txBody>
          <a:bodyPr/>
          <a:lstStyle/>
          <a:p>
            <a:fld id="{C77C1545-313A-4CA6-A07A-4C40C132D617}" type="slidenum">
              <a:rPr lang="tr-TR" smtClean="0"/>
              <a:t>6</a:t>
            </a:fld>
            <a:endParaRPr lang="tr-TR"/>
          </a:p>
        </p:txBody>
      </p:sp>
    </p:spTree>
    <p:extLst>
      <p:ext uri="{BB962C8B-B14F-4D97-AF65-F5344CB8AC3E}">
        <p14:creationId xmlns:p14="http://schemas.microsoft.com/office/powerpoint/2010/main" val="3911944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Etik, ahlak ve değer</a:t>
            </a:r>
            <a:endParaRPr lang="tr-TR" dirty="0"/>
          </a:p>
        </p:txBody>
      </p:sp>
      <p:sp>
        <p:nvSpPr>
          <p:cNvPr id="3" name="İçerik Yer Tutucusu 2"/>
          <p:cNvSpPr>
            <a:spLocks noGrp="1"/>
          </p:cNvSpPr>
          <p:nvPr>
            <p:ph idx="1"/>
          </p:nvPr>
        </p:nvSpPr>
        <p:spPr/>
        <p:txBody>
          <a:bodyPr>
            <a:normAutofit/>
          </a:bodyPr>
          <a:lstStyle/>
          <a:p>
            <a:pPr algn="just"/>
            <a:r>
              <a:rPr lang="tr-TR" i="1" dirty="0"/>
              <a:t>Etik - Toplumdaki ve sosyal düzendeki uyumun </a:t>
            </a:r>
            <a:r>
              <a:rPr lang="tr-TR" i="1" dirty="0" smtClean="0"/>
              <a:t>temelidir</a:t>
            </a:r>
            <a:r>
              <a:rPr lang="tr-TR" dirty="0" smtClean="0"/>
              <a:t>. Değer </a:t>
            </a:r>
            <a:r>
              <a:rPr lang="tr-TR" dirty="0"/>
              <a:t>ve ahlaktan farklı olarak yazılıdır ve toplumda yaşama politikasıdır. Toplumdaki düzeni korumaktadır. </a:t>
            </a:r>
            <a:endParaRPr lang="tr-TR" dirty="0" smtClean="0"/>
          </a:p>
          <a:p>
            <a:pPr algn="just"/>
            <a:endParaRPr lang="tr-TR" dirty="0"/>
          </a:p>
          <a:p>
            <a:pPr algn="just"/>
            <a:r>
              <a:rPr lang="tr-TR" dirty="0" smtClean="0"/>
              <a:t>Etik </a:t>
            </a:r>
            <a:r>
              <a:rPr lang="tr-TR" dirty="0"/>
              <a:t>ilkeler tüm insanlık için </a:t>
            </a:r>
            <a:r>
              <a:rPr lang="tr-TR" dirty="0" smtClean="0"/>
              <a:t>geçerlidir, evrenseldir </a:t>
            </a:r>
            <a:r>
              <a:rPr lang="tr-TR" dirty="0"/>
              <a:t>ama ahlak ya da değerler evrensel değildir. </a:t>
            </a:r>
          </a:p>
        </p:txBody>
      </p:sp>
      <p:sp>
        <p:nvSpPr>
          <p:cNvPr id="4" name="Slayt Numarası Yer Tutucusu 3"/>
          <p:cNvSpPr>
            <a:spLocks noGrp="1"/>
          </p:cNvSpPr>
          <p:nvPr>
            <p:ph type="sldNum" sz="quarter" idx="12"/>
          </p:nvPr>
        </p:nvSpPr>
        <p:spPr/>
        <p:txBody>
          <a:bodyPr/>
          <a:lstStyle/>
          <a:p>
            <a:fld id="{C77C1545-313A-4CA6-A07A-4C40C132D617}" type="slidenum">
              <a:rPr lang="tr-TR" smtClean="0"/>
              <a:t>7</a:t>
            </a:fld>
            <a:endParaRPr lang="tr-TR"/>
          </a:p>
        </p:txBody>
      </p:sp>
    </p:spTree>
    <p:extLst>
      <p:ext uri="{BB962C8B-B14F-4D97-AF65-F5344CB8AC3E}">
        <p14:creationId xmlns:p14="http://schemas.microsoft.com/office/powerpoint/2010/main" val="1484589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smtClean="0"/>
              <a:t>İlke ve Etik İlke</a:t>
            </a:r>
            <a:br>
              <a:rPr lang="tr-TR" dirty="0" smtClean="0"/>
            </a:br>
            <a:endParaRPr lang="tr-TR" dirty="0"/>
          </a:p>
        </p:txBody>
      </p:sp>
      <p:sp>
        <p:nvSpPr>
          <p:cNvPr id="3" name="İçerik Yer Tutucusu 2"/>
          <p:cNvSpPr>
            <a:spLocks noGrp="1"/>
          </p:cNvSpPr>
          <p:nvPr>
            <p:ph idx="1"/>
          </p:nvPr>
        </p:nvSpPr>
        <p:spPr>
          <a:xfrm>
            <a:off x="719866" y="1603253"/>
            <a:ext cx="10515600" cy="4840532"/>
          </a:xfrm>
        </p:spPr>
        <p:txBody>
          <a:bodyPr>
            <a:normAutofit/>
          </a:bodyPr>
          <a:lstStyle/>
          <a:p>
            <a:pPr algn="just"/>
            <a:r>
              <a:rPr lang="tr-TR" dirty="0" smtClean="0"/>
              <a:t>Latince </a:t>
            </a:r>
            <a:r>
              <a:rPr lang="tr-TR" dirty="0"/>
              <a:t>“</a:t>
            </a:r>
            <a:r>
              <a:rPr lang="tr-TR" dirty="0" err="1"/>
              <a:t>principium</a:t>
            </a:r>
            <a:r>
              <a:rPr lang="tr-TR" dirty="0"/>
              <a:t>” kelimesine karşılık gelen ilke, ilk, asıl, temel olan anlamına gelmektedir. İspata gerek duyulmayan, nasihat niteliğindeki önermelerdir (Stepin, 2000). </a:t>
            </a:r>
            <a:endParaRPr lang="tr-TR" dirty="0" smtClean="0"/>
          </a:p>
          <a:p>
            <a:pPr algn="just"/>
            <a:r>
              <a:rPr lang="tr-TR" dirty="0" smtClean="0"/>
              <a:t>Herhangi </a:t>
            </a:r>
            <a:r>
              <a:rPr lang="tr-TR" dirty="0"/>
              <a:t>bir yaşam alanında iyi olarak kabul edilen etik değerler kendilerini alışkanlık, kural, ilke ya da standartlar şeklinde gösterirler. Bir meslek ya da uygulama alanındaki etik değerler bir araya gelerek belli başlı kuralları ifade eden yazılı maddeler halinde etik ilkeleri oluştururlar (Aydın, 2012). </a:t>
            </a:r>
          </a:p>
        </p:txBody>
      </p:sp>
      <p:sp>
        <p:nvSpPr>
          <p:cNvPr id="4" name="Slayt Numarası Yer Tutucusu 3"/>
          <p:cNvSpPr>
            <a:spLocks noGrp="1"/>
          </p:cNvSpPr>
          <p:nvPr>
            <p:ph type="sldNum" sz="quarter" idx="12"/>
          </p:nvPr>
        </p:nvSpPr>
        <p:spPr/>
        <p:txBody>
          <a:bodyPr/>
          <a:lstStyle/>
          <a:p>
            <a:fld id="{C77C1545-313A-4CA6-A07A-4C40C132D617}" type="slidenum">
              <a:rPr lang="tr-TR" smtClean="0"/>
              <a:t>8</a:t>
            </a:fld>
            <a:endParaRPr lang="tr-TR"/>
          </a:p>
        </p:txBody>
      </p:sp>
    </p:spTree>
    <p:extLst>
      <p:ext uri="{BB962C8B-B14F-4D97-AF65-F5344CB8AC3E}">
        <p14:creationId xmlns:p14="http://schemas.microsoft.com/office/powerpoint/2010/main" val="1420514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Etik ilkeler, kişiler üzerinde yasalar gibi yaptırımları olan kurallar değillerdir. Kişileri iyi davranışa yönlendirmeyi amaçlamaktadır. Bunun sağlanabilmesi için de etik ilkeleri oluştururken dikkat edilmesi gereken bazı noktalar vardır (Şen, 1998):</a:t>
            </a:r>
          </a:p>
          <a:p>
            <a:pPr lvl="0" algn="just"/>
            <a:r>
              <a:rPr lang="tr-TR" dirty="0"/>
              <a:t>Resmi etik ve gayri resmi etik uyumlu olmalıdır. </a:t>
            </a:r>
            <a:endParaRPr lang="tr-TR" dirty="0" smtClean="0"/>
          </a:p>
          <a:p>
            <a:pPr lvl="0" algn="just"/>
            <a:r>
              <a:rPr lang="tr-TR" dirty="0" smtClean="0"/>
              <a:t>Oluşturulan </a:t>
            </a:r>
            <a:r>
              <a:rPr lang="tr-TR" dirty="0"/>
              <a:t>ilkeler açık, net ve anlaşılır olmalıdır. </a:t>
            </a:r>
            <a:endParaRPr lang="tr-TR" dirty="0" smtClean="0"/>
          </a:p>
          <a:p>
            <a:pPr lvl="0"/>
            <a:r>
              <a:rPr lang="tr-TR" dirty="0" smtClean="0"/>
              <a:t>İlkeler birbirleri ile çelişmemelidir. </a:t>
            </a:r>
          </a:p>
          <a:p>
            <a:pPr lvl="0"/>
            <a:r>
              <a:rPr lang="tr-TR" dirty="0" smtClean="0"/>
              <a:t>İlkler uygulanabilir olmalıdır. </a:t>
            </a:r>
          </a:p>
          <a:p>
            <a:pPr lvl="0"/>
            <a:r>
              <a:rPr lang="tr-TR" dirty="0" smtClean="0"/>
              <a:t>Etik ilkeler katılımcı bir anlayışla oluşturulmalıdır. </a:t>
            </a:r>
          </a:p>
          <a:p>
            <a:pPr lvl="0" algn="just"/>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9</a:t>
            </a:fld>
            <a:endParaRPr lang="tr-TR"/>
          </a:p>
        </p:txBody>
      </p:sp>
    </p:spTree>
    <p:extLst>
      <p:ext uri="{BB962C8B-B14F-4D97-AF65-F5344CB8AC3E}">
        <p14:creationId xmlns:p14="http://schemas.microsoft.com/office/powerpoint/2010/main" val="20419149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417</Words>
  <Application>Microsoft Office PowerPoint</Application>
  <PresentationFormat>Geniş ekran</PresentationFormat>
  <Paragraphs>43</Paragraphs>
  <Slides>10</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BİLİM VE ARAŞTIRMA ETİĞİ </vt:lpstr>
      <vt:lpstr>BAŞLARKEN: </vt:lpstr>
      <vt:lpstr>ETİK KAVRAMI VE ETİK KURAMLARI</vt:lpstr>
      <vt:lpstr>Etik, ahlak ve değer</vt:lpstr>
      <vt:lpstr>Etik, ahlak ve değer</vt:lpstr>
      <vt:lpstr>Etik, ahlak ve değer</vt:lpstr>
      <vt:lpstr>Etik, ahlak ve değer</vt:lpstr>
      <vt:lpstr> İlke ve Etik İlke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VE ARAŞTIRMA ETİĞİ </dc:title>
  <dc:creator>Serkan Bokeoglu</dc:creator>
  <cp:lastModifiedBy>Serkan Bokeoglu</cp:lastModifiedBy>
  <cp:revision>1</cp:revision>
  <dcterms:created xsi:type="dcterms:W3CDTF">2020-03-09T07:49:05Z</dcterms:created>
  <dcterms:modified xsi:type="dcterms:W3CDTF">2020-03-09T07:50:17Z</dcterms:modified>
</cp:coreProperties>
</file>