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0" r:id="rId5"/>
    <p:sldId id="262" r:id="rId6"/>
    <p:sldId id="271" r:id="rId7"/>
    <p:sldId id="286" r:id="rId8"/>
    <p:sldId id="273" r:id="rId9"/>
    <p:sldId id="278" r:id="rId10"/>
    <p:sldId id="277" r:id="rId11"/>
    <p:sldId id="274" r:id="rId12"/>
    <p:sldId id="280" r:id="rId13"/>
    <p:sldId id="275" r:id="rId14"/>
    <p:sldId id="279" r:id="rId15"/>
    <p:sldId id="281" r:id="rId16"/>
    <p:sldId id="282" r:id="rId17"/>
    <p:sldId id="276" r:id="rId18"/>
    <p:sldId id="283" r:id="rId19"/>
    <p:sldId id="264" r:id="rId20"/>
    <p:sldId id="265" r:id="rId21"/>
    <p:sldId id="266" r:id="rId22"/>
    <p:sldId id="267" r:id="rId23"/>
    <p:sldId id="269" r:id="rId24"/>
    <p:sldId id="272" r:id="rId25"/>
    <p:sldId id="284" r:id="rId26"/>
    <p:sldId id="285" r:id="rId2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ema Uygulanmış Stil 1 - Vurgu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4FB39EC-992A-43CA-85DB-A978FA108463}" type="datetimeFigureOut">
              <a:rPr lang="tr-TR" smtClean="0"/>
              <a:t>23.6.2021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13BA818-EB11-43B6-A258-C7388A1B7B4B}" type="slidenum">
              <a:rPr lang="tr-TR" smtClean="0"/>
              <a:t>‹#›</a:t>
            </a:fld>
            <a:endParaRPr lang="tr-TR" dirty="0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B39EC-992A-43CA-85DB-A978FA108463}" type="datetimeFigureOut">
              <a:rPr lang="tr-TR" smtClean="0"/>
              <a:t>23.6.2021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BA818-EB11-43B6-A258-C7388A1B7B4B}" type="slidenum">
              <a:rPr lang="tr-TR" smtClean="0"/>
              <a:t>‹#›</a:t>
            </a:fld>
            <a:endParaRPr lang="tr-TR" dirty="0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B39EC-992A-43CA-85DB-A978FA108463}" type="datetimeFigureOut">
              <a:rPr lang="tr-TR" smtClean="0"/>
              <a:t>23.6.2021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BA818-EB11-43B6-A258-C7388A1B7B4B}" type="slidenum">
              <a:rPr lang="tr-TR" smtClean="0"/>
              <a:t>‹#›</a:t>
            </a:fld>
            <a:endParaRPr lang="tr-TR" dirty="0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B39EC-992A-43CA-85DB-A978FA108463}" type="datetimeFigureOut">
              <a:rPr lang="tr-TR" smtClean="0"/>
              <a:t>23.6.2021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BA818-EB11-43B6-A258-C7388A1B7B4B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B39EC-992A-43CA-85DB-A978FA108463}" type="datetimeFigureOut">
              <a:rPr lang="tr-TR" smtClean="0"/>
              <a:t>23.6.2021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BA818-EB11-43B6-A258-C7388A1B7B4B}" type="slidenum">
              <a:rPr lang="tr-TR" smtClean="0"/>
              <a:t>‹#›</a:t>
            </a:fld>
            <a:endParaRPr lang="tr-T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B39EC-992A-43CA-85DB-A978FA108463}" type="datetimeFigureOut">
              <a:rPr lang="tr-TR" smtClean="0"/>
              <a:t>23.6.2021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BA818-EB11-43B6-A258-C7388A1B7B4B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B39EC-992A-43CA-85DB-A978FA108463}" type="datetimeFigureOut">
              <a:rPr lang="tr-TR" smtClean="0"/>
              <a:t>23.6.2021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BA818-EB11-43B6-A258-C7388A1B7B4B}" type="slidenum">
              <a:rPr lang="tr-TR" smtClean="0"/>
              <a:t>‹#›</a:t>
            </a:fld>
            <a:endParaRPr lang="tr-TR" dirty="0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B39EC-992A-43CA-85DB-A978FA108463}" type="datetimeFigureOut">
              <a:rPr lang="tr-TR" smtClean="0"/>
              <a:t>23.6.2021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BA818-EB11-43B6-A258-C7388A1B7B4B}" type="slidenum">
              <a:rPr lang="tr-TR" smtClean="0"/>
              <a:t>‹#›</a:t>
            </a:fld>
            <a:endParaRPr lang="tr-TR" dirty="0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B39EC-992A-43CA-85DB-A978FA108463}" type="datetimeFigureOut">
              <a:rPr lang="tr-TR" smtClean="0"/>
              <a:t>23.6.2021</a:t>
            </a:fld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BA818-EB11-43B6-A258-C7388A1B7B4B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B39EC-992A-43CA-85DB-A978FA108463}" type="datetimeFigureOut">
              <a:rPr lang="tr-TR" smtClean="0"/>
              <a:t>23.6.2021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BA818-EB11-43B6-A258-C7388A1B7B4B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dirty="0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B39EC-992A-43CA-85DB-A978FA108463}" type="datetimeFigureOut">
              <a:rPr lang="tr-TR" smtClean="0"/>
              <a:t>23.6.2021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BA818-EB11-43B6-A258-C7388A1B7B4B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24FB39EC-992A-43CA-85DB-A978FA108463}" type="datetimeFigureOut">
              <a:rPr lang="tr-TR" smtClean="0"/>
              <a:t>23.6.2021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213BA818-EB11-43B6-A258-C7388A1B7B4B}" type="slidenum">
              <a:rPr lang="tr-TR" smtClean="0"/>
              <a:t>‹#›</a:t>
            </a:fld>
            <a:endParaRPr lang="tr-T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TUR170</a:t>
            </a:r>
            <a:b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Türkiye Türkçesi Biçim Bilgisi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Perşembe: 15:30 / Cuma : 14:00</a:t>
            </a:r>
          </a:p>
          <a:p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 Paşa YAVUZARSLAN</a:t>
            </a:r>
            <a:endParaRPr lang="tr-T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786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tr-TR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Olasılık</a:t>
            </a:r>
            <a:r>
              <a:rPr lang="tr-T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probability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(Hava rüzgârlı, yağmur yağ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abil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ir)</a:t>
            </a:r>
          </a:p>
          <a:p>
            <a:pPr marL="0" indent="0" algn="just">
              <a:buNone/>
            </a:pP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(10 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tercih yaptım; fakat hiçbiri gelmey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ebil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tr-TR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Çıkarım</a:t>
            </a:r>
            <a:r>
              <a:rPr lang="tr-T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deduction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tr-TR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(Evin 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çatıları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uçmuş,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galiba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dün fırtına vardı)</a:t>
            </a:r>
          </a:p>
          <a:p>
            <a:pPr marL="0" indent="0" algn="just">
              <a:buNone/>
            </a:pP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(Evin ışığı yanıyor, uyumamışlardır)</a:t>
            </a:r>
            <a:endParaRPr 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tr-TR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Varsayım</a:t>
            </a:r>
            <a:r>
              <a:rPr lang="tr-T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assumption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 ki 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sınavı kazandın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pPr marL="0" indent="0" algn="just">
              <a:buNone/>
            </a:pP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(Bir 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için rüyalarının gerçekleştiğini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düşün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2789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A2) </a:t>
            </a:r>
            <a:r>
              <a:rPr lang="tr-TR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Kanıt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evidential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kipliği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tr-TR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Konuşucunun önermenin doğruluk değeri hakkında tavır alırken bunun için öne süreceği delilin kaynağına işaret etmesi, bilginin kaynağını sezdirmesidir 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(Kılıç, 2005: 70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Türkçede 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kanıt </a:t>
            </a:r>
            <a:r>
              <a:rPr lang="tr-T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kipliği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bağlama göre duyma, çıkarım, kanıt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gösterme, koklama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varsayma, algılama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gibi nüanslar taşıyabilen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dolaylı geçmiş zaman 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dolaylılık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olarak ortaya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çıkar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(Demir, 2012: 98).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989965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</a:rPr>
              <a:t>1.  </a:t>
            </a:r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Aktarım</a:t>
            </a:r>
          </a:p>
          <a:p>
            <a:pPr marL="0" indent="0">
              <a:buNone/>
            </a:pP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dün İstanbul’a arabayla gitmiş.)</a:t>
            </a:r>
            <a:endParaRPr 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tr-T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Tanıklık</a:t>
            </a:r>
            <a:endParaRPr lang="tr-TR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Ayşe sınavı kazandığını öğrenince sevinçten havalara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uçtu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99709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Eylem </a:t>
            </a:r>
            <a:r>
              <a:rPr lang="tr-T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kipliğinde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gerçekleşmemiş ancak gerçekleşme potansiyeli olan olaylar dile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getirilir (Türk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2019:17). </a:t>
            </a:r>
          </a:p>
          <a:p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626596"/>
          </a:xfrm>
        </p:spPr>
        <p:txBody>
          <a:bodyPr/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Eylem </a:t>
            </a:r>
            <a:r>
              <a:rPr lang="tr-TR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kipliği</a:t>
            </a:r>
            <a:r>
              <a:rPr lang="tr-TR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event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modality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91087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(B1) </a:t>
            </a:r>
            <a:r>
              <a:rPr 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Yükümlülük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deontic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kipliği</a:t>
            </a:r>
            <a:endParaRPr 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ükümlülük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kipliği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eyleyicinin sorumlu olduğu davranışların ifadesiyle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ilgilidir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(Demir, 2007: 12).</a:t>
            </a:r>
            <a:endParaRPr 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10094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 </a:t>
            </a:r>
            <a:r>
              <a:rPr lang="tr-TR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İzin</a:t>
            </a:r>
            <a:r>
              <a:rPr lang="tr-T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permission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(Sınava başlay</a:t>
            </a:r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abil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irsiniz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pPr marL="0" indent="0">
              <a:buNone/>
            </a:pP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(Ahmet Nevşehir’e gid</a:t>
            </a:r>
            <a:r>
              <a:rPr lang="tr-TR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ebil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irsin.)</a:t>
            </a:r>
            <a:endParaRPr 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tr-TR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Zorunluluk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obligation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(İnşaat alanı, girilmez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pPr marL="0" indent="0">
              <a:buNone/>
            </a:pP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(Dersi geçmek istiyorsan sınavdan 60 al</a:t>
            </a:r>
            <a:r>
              <a:rPr lang="tr-TR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malı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sın.)</a:t>
            </a:r>
            <a:endParaRPr 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68364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tr-T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Emir </a:t>
            </a:r>
            <a:r>
              <a:rPr lang="tr-T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commissive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tr-T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Emir </a:t>
            </a:r>
            <a:r>
              <a:rPr lang="tr-TR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kipliği</a:t>
            </a:r>
            <a:r>
              <a:rPr lang="tr-T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bir kişinin buyurucu diğer kişinin eyleyici olmak üzere A ve B’nin bulunduğu bir iletişim ortamında gerçekleşir (Demir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2007: </a:t>
            </a:r>
            <a:r>
              <a:rPr lang="tr-T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23).</a:t>
            </a:r>
          </a:p>
          <a:p>
            <a:pPr algn="just"/>
            <a:r>
              <a:rPr lang="tr-T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Emir </a:t>
            </a:r>
            <a:r>
              <a:rPr lang="tr-TR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kipliği</a:t>
            </a:r>
            <a:r>
              <a:rPr lang="tr-T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tr-TR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buyuranın </a:t>
            </a:r>
            <a:r>
              <a:rPr lang="tr-TR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üstünlüğüne dayanan </a:t>
            </a:r>
            <a:r>
              <a:rPr lang="tr-TR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güç ilişkisi</a:t>
            </a:r>
            <a:r>
              <a:rPr lang="tr-T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nde gerçekleşir.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Buyurucu ve eyleyici arasındaki karşılıklı olmayan (=eşit olmayan) </a:t>
            </a:r>
            <a:r>
              <a:rPr lang="tr-T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güç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ilişkisi emrin iletişim ortamına çıkmasına ve ifadenin emir olarak </a:t>
            </a:r>
            <a:r>
              <a:rPr lang="tr-T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yorumlanmasına ortam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hazırlar. </a:t>
            </a:r>
            <a:r>
              <a:rPr lang="tr-T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Demir, 2007: </a:t>
            </a:r>
            <a:r>
              <a:rPr lang="tr-T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24).</a:t>
            </a:r>
          </a:p>
          <a:p>
            <a:pPr marL="0" indent="0">
              <a:buNone/>
            </a:pPr>
            <a:endParaRPr lang="tr-TR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(Çocuklar, buraya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girmeyin</a:t>
            </a:r>
            <a:r>
              <a:rPr lang="tr-T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tr-T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Buyurucu</a:t>
            </a:r>
            <a:r>
              <a:rPr lang="tr-T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Anne	</a:t>
            </a:r>
            <a:r>
              <a:rPr lang="tr-T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Eyleyici</a:t>
            </a:r>
            <a:r>
              <a:rPr lang="tr-T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çocuklar)</a:t>
            </a:r>
          </a:p>
        </p:txBody>
      </p:sp>
    </p:spTree>
    <p:extLst>
      <p:ext uri="{BB962C8B-B14F-4D97-AF65-F5344CB8AC3E}">
        <p14:creationId xmlns:p14="http://schemas.microsoft.com/office/powerpoint/2010/main" val="29639966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(B2) </a:t>
            </a:r>
            <a:r>
              <a:rPr lang="tr-TR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Devinim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dynamic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ipliği</a:t>
            </a:r>
            <a:endParaRPr 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Devinim</a:t>
            </a:r>
            <a:r>
              <a:rPr lang="da-DK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da-DK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iğinde</a:t>
            </a:r>
            <a:r>
              <a:rPr lang="da-DK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konu</a:t>
            </a:r>
            <a:r>
              <a:rPr lang="tr-T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şucuyu</a:t>
            </a:r>
            <a:r>
              <a:rPr lang="da-DK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harekete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geçiren 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etkenler,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 devinimler ya 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 devinimlerle ilgili nedenlerdir. Gönüllülük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dilek 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yeterlilik  içsel etkenlerden kaynaklandığı için devinim </a:t>
            </a:r>
            <a:r>
              <a:rPr lang="tr-T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kipliğini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yansıtır 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Demir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2017: 113).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56523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AutoNum type="arabicPeriod"/>
            </a:pP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Yeterlilik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capability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(Bu çimento çok ağır, bunu ancak babam kaldır</a:t>
            </a:r>
            <a:r>
              <a:rPr lang="tr-TR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abil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ir.)</a:t>
            </a:r>
          </a:p>
          <a:p>
            <a:pPr marL="0" indent="0">
              <a:buNone/>
            </a:pP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(Ali, </a:t>
            </a:r>
            <a:r>
              <a:rPr lang="tr-T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kiplik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değerlerini ayırt ed</a:t>
            </a:r>
            <a:r>
              <a:rPr lang="tr-TR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ebil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iyor.)</a:t>
            </a:r>
            <a:endParaRPr 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tr-TR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Gönüllülük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voluntative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(Kip 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konusunu ben anlat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abil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irim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(Bu yılki spor turnuvasına ben katıl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abil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irim)</a:t>
            </a:r>
            <a:endParaRPr 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579445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Bilgi </a:t>
            </a:r>
          </a:p>
          <a:p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(6)	a. Bugün kar yağ</a:t>
            </a:r>
            <a:r>
              <a:rPr lang="tr-TR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abil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ir.	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(Olasılık)</a:t>
            </a:r>
            <a:endParaRPr lang="tr-TR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Bugün hava çok soğuk Ankara’ya kar yağacak. 							(Çıkarım)</a:t>
            </a:r>
          </a:p>
          <a:p>
            <a:pPr marL="0" indent="0">
              <a:buNone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tr-TR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 ki 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şimdi sözdizim kuramını anladın. 								(Varsayım)</a:t>
            </a:r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Kiplik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Kategorisi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557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124744"/>
            <a:ext cx="8465585" cy="5733256"/>
          </a:xfrm>
        </p:spPr>
        <p:txBody>
          <a:bodyPr>
            <a:noAutofit/>
          </a:bodyPr>
          <a:lstStyle/>
          <a:p>
            <a:pPr algn="just"/>
            <a:endParaRPr lang="tr-TR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Geleneksel dilbilgisi çalışmalarında ‘kip’ terimi bildirme ve tasarlama kipleri biçiminde hem </a:t>
            </a:r>
            <a:r>
              <a:rPr lang="tr-T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zaman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(tense) hem </a:t>
            </a:r>
            <a:r>
              <a:rPr lang="tr-T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görünüş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aspect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hem de</a:t>
            </a:r>
            <a:r>
              <a:rPr lang="tr-T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kiplik</a:t>
            </a:r>
            <a:r>
              <a:rPr lang="tr-T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modality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kategorilerini kapsamaktadır:</a:t>
            </a:r>
          </a:p>
          <a:p>
            <a:pPr algn="just"/>
            <a:endParaRPr lang="tr-TR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 	a. Geçmiş zaman kipi</a:t>
            </a:r>
          </a:p>
          <a:p>
            <a:pPr marL="0" indent="0" algn="just">
              <a:buNone/>
            </a:pP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b. Geniş zaman kipi</a:t>
            </a:r>
          </a:p>
          <a:p>
            <a:pPr marL="0" indent="0" algn="just">
              <a:buNone/>
            </a:pP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c. Şimdiki 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zaman 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kipi</a:t>
            </a:r>
          </a:p>
          <a:p>
            <a:pPr marL="0" indent="0" algn="just">
              <a:buNone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Gelecek 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zaman 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kipi</a:t>
            </a:r>
          </a:p>
          <a:p>
            <a:pPr marL="0" indent="0" algn="just">
              <a:buNone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e. 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Dilek-şart 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kipi</a:t>
            </a:r>
          </a:p>
          <a:p>
            <a:pPr marL="0" indent="0" algn="just">
              <a:buNone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f. 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İstek 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kipi</a:t>
            </a:r>
          </a:p>
          <a:p>
            <a:pPr marL="0" indent="0" algn="just">
              <a:buNone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g. Gereklilik kipi</a:t>
            </a:r>
          </a:p>
          <a:p>
            <a:pPr marL="0" indent="0" algn="just">
              <a:buNone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j. Emir kipi</a:t>
            </a:r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8490" y="116632"/>
            <a:ext cx="7756263" cy="792088"/>
          </a:xfrm>
        </p:spPr>
        <p:txBody>
          <a:bodyPr/>
          <a:lstStyle/>
          <a:p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Kiplik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Kategorisi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1777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Kanıt</a:t>
            </a:r>
          </a:p>
          <a:p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(7)	a. Ali ve Ayşe dün pikniğe gitti.</a:t>
            </a:r>
          </a:p>
          <a:p>
            <a:pPr marL="0" indent="0">
              <a:buNone/>
            </a:pP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(</a:t>
            </a: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tanıklık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görme, duyma, diğer duyular )</a:t>
            </a:r>
          </a:p>
          <a:p>
            <a:pPr marL="0" indent="0">
              <a:buNone/>
            </a:pP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b. Ali ve Ayşe dün pikniğe gitmiş.</a:t>
            </a:r>
          </a:p>
          <a:p>
            <a:pPr marL="0" indent="0">
              <a:buNone/>
            </a:pP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Aktarılmış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bilgi)</a:t>
            </a:r>
            <a:endParaRPr lang="tr-TR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69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Yükümlülük </a:t>
            </a:r>
          </a:p>
          <a:p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a. 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arın sabah erken kalkasın ve beni bekletmey</a:t>
            </a:r>
            <a:r>
              <a:rPr lang="tr-TR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sin. 								(isteme)</a:t>
            </a:r>
          </a:p>
          <a:p>
            <a:pPr marL="0" indent="0">
              <a:buNone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Yarın şu işi hallet</a:t>
            </a:r>
            <a:r>
              <a:rPr lang="tr-TR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(isteme)</a:t>
            </a:r>
          </a:p>
          <a:p>
            <a:pPr marL="0" indent="0">
              <a:buNone/>
            </a:pPr>
            <a:endParaRPr lang="tr-TR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a. Kapıyı kapat</a:t>
            </a:r>
            <a:r>
              <a:rPr lang="tr-TR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abil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irsiniz.			(izin)</a:t>
            </a:r>
          </a:p>
          <a:p>
            <a:pPr marL="0" indent="0">
              <a:buNone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Bu konuda tartışmak için her zaman aray</a:t>
            </a:r>
            <a:r>
              <a:rPr lang="tr-TR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abil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irsin. 							(izin)</a:t>
            </a:r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951647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Yükümlülük</a:t>
            </a:r>
            <a:endParaRPr lang="tr-TR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(10) a. Bu odada sigara içilmemeli. 	(zorunluluk)</a:t>
            </a:r>
          </a:p>
          <a:p>
            <a:pPr marL="0" indent="0">
              <a:buNone/>
            </a:pP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b. Yangın anında asansördeki acil butonuna basılmalı. 						(zorunluluk)</a:t>
            </a:r>
          </a:p>
          <a:p>
            <a:endParaRPr lang="tr-TR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(11) a. Yemeğini ye + Ø, filmini izle + Ø. 				(emir: Buyuran ve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eyleyici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b. Ona duyulan güveni boşa çıkarmasın. 	</a:t>
            </a:r>
            <a:endParaRPr 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emir: Buyuran ve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eyleyici)</a:t>
            </a:r>
            <a:endParaRPr 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64874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Devinim</a:t>
            </a:r>
          </a:p>
          <a:p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(12) a. Artık yabancı dilde dergi takip ed</a:t>
            </a:r>
            <a:r>
              <a:rPr lang="tr-TR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ebil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iyorum. 							(yeterlilik)</a:t>
            </a:r>
          </a:p>
          <a:p>
            <a:pPr marL="0" indent="0">
              <a:buNone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Koşucu, 10 saniyede 100 metreyi koş</a:t>
            </a:r>
            <a:r>
              <a:rPr lang="tr-TR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abil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ir. 							(yeterlilik)</a:t>
            </a:r>
          </a:p>
          <a:p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(13) a. Bu işi de ben yap</a:t>
            </a:r>
            <a:r>
              <a:rPr lang="tr-TR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ayım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		(gönüllülük)</a:t>
            </a:r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0299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916832"/>
            <a:ext cx="3960440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54662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Demir, S. A. (2007),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Türkiye Türkçesinde İsteme Anlam Birimi: </a:t>
            </a:r>
            <a:r>
              <a:rPr lang="tr-TR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Dilbilgisel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 Toplum Dilbilimsel Bir İnceleme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Doktora Tezi, Hacettepe Üniversitesi, Sosyal Bilimler Enstitüsü, Türk Dili ve Edebiyatı Anabilim Dalı.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Demir, Nurettin (2012).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Türkçede </a:t>
            </a:r>
            <a:r>
              <a:rPr lang="tr-TR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Evidensiyellik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bilig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62: 97-118.</a:t>
            </a:r>
          </a:p>
          <a:p>
            <a:pPr algn="just"/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Demir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S. A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(2017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Fiil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Çekimi: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Zaman,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Görünüs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Kip»</a:t>
            </a:r>
            <a:r>
              <a:rPr lang="tr-TR" b="1" dirty="0" smtClean="0"/>
              <a:t>,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de-DE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Türkçe</a:t>
            </a:r>
            <a:r>
              <a:rPr lang="de-DE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</a:t>
            </a:r>
            <a:r>
              <a:rPr lang="de-DE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Bilgisi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(Ed. </a:t>
            </a:r>
            <a:r>
              <a:rPr lang="de-D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Pilancı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H.)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(100-122) Anadolu Üniversitesi Yayını.</a:t>
            </a:r>
          </a:p>
          <a:p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Kaynakça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214340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699247" y="2248347"/>
            <a:ext cx="8337249" cy="4421013"/>
          </a:xfrm>
        </p:spPr>
        <p:txBody>
          <a:bodyPr>
            <a:noAutofit/>
          </a:bodyPr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Kılıç, Filiz (2005), 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Kırgız Türkçesinde Algısal Delile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Dayalılık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MTAD, cilt:2, sayı:1, 68-113.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Türk, Ş. (2019),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Türkçede Yalvarma </a:t>
            </a:r>
            <a:r>
              <a:rPr lang="tr-TR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Kipliği</a:t>
            </a:r>
            <a:r>
              <a:rPr lang="tr-TR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Ve İşaretleyicileri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Yüksek Lisans Tezi, Ankara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Üniversitesi, Sosyal Bilimler Enstitüsü, Türk Dili ve Edebiyatı Anabilim Dalı. </a:t>
            </a:r>
          </a:p>
          <a:p>
            <a:pPr algn="just"/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Üzüm, M. (2017), </a:t>
            </a:r>
            <a:r>
              <a:rPr lang="tr-TR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Eski Anadolu Türkçesinde </a:t>
            </a:r>
            <a:r>
              <a:rPr lang="tr-TR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Epistemik</a:t>
            </a:r>
            <a:r>
              <a:rPr lang="tr-TR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Kiplik</a:t>
            </a:r>
            <a:r>
              <a:rPr lang="tr-TR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Kısas-ı Enbiya Örneği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Doktora Tezi, Hacettepe Üniversitesi, Sosyal Bilimler Enstitüsü, Türk Dili ve Edebiyatı Anabilim Dalı. </a:t>
            </a:r>
            <a:endParaRPr lang="tr-TR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5841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(2) 	a. Bu, Ali için iyi olabilir.</a:t>
            </a:r>
          </a:p>
          <a:p>
            <a:pPr marL="0" indent="0">
              <a:buNone/>
            </a:pP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b. Bu, Ali için iyi oldu. </a:t>
            </a:r>
          </a:p>
          <a:p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(3)	a. Evin küçüğü markete gitse.</a:t>
            </a:r>
          </a:p>
          <a:p>
            <a:pPr marL="0" indent="0">
              <a:buNone/>
            </a:pP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Evin büyüğü olarak ben gideyim.</a:t>
            </a:r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7733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Kiplik</a:t>
            </a:r>
            <a:r>
              <a:rPr lang="tr-T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modality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  Konuşucunun  bilginin gerçekliğine dair tutumunu, inançlarını, yükümlülüklerini, isteklerini, dileklerini, yeterliliklerini ifade eden anlamsal bir kategoridir (Demir, 2017: 112).</a:t>
            </a:r>
          </a:p>
          <a:p>
            <a:pPr algn="just"/>
            <a:r>
              <a:rPr lang="tr-T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Kip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mood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tr-T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kiplik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ifadesi sağlayan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biçimsel açıdan </a:t>
            </a:r>
            <a:r>
              <a:rPr lang="tr-T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dilbilgiselleşmiş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biçimbilimsel 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kategoridir 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(Demir,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2007: 8).</a:t>
            </a:r>
            <a:endParaRPr 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127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980728"/>
            <a:ext cx="8424936" cy="5760640"/>
          </a:xfrm>
        </p:spPr>
        <p:txBody>
          <a:bodyPr>
            <a:noAutofit/>
          </a:bodyPr>
          <a:lstStyle/>
          <a:p>
            <a:pPr algn="just"/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(4)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Ali 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sınava girmelisin. </a:t>
            </a:r>
          </a:p>
          <a:p>
            <a:pPr algn="just"/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(5)	a. Ali sınava girmezsen kötü olur.</a:t>
            </a:r>
          </a:p>
          <a:p>
            <a:pPr marL="0" indent="0" algn="just">
              <a:buNone/>
            </a:pP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b. Ali sınava girsen iyi olur.</a:t>
            </a:r>
          </a:p>
          <a:p>
            <a:pPr marL="0" indent="0" algn="just">
              <a:buNone/>
            </a:pP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c. Ali sınava gir. </a:t>
            </a:r>
          </a:p>
          <a:p>
            <a:pPr marL="0" indent="0" algn="just">
              <a:buNone/>
            </a:pP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d.  Ali, sınava girilecek.</a:t>
            </a:r>
          </a:p>
          <a:p>
            <a:pPr marL="0" indent="0" algn="just">
              <a:buNone/>
            </a:pP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e. Ali sınava girmen gerek.</a:t>
            </a:r>
          </a:p>
          <a:p>
            <a:pPr marL="0" indent="0" algn="just">
              <a:buNone/>
            </a:pP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(4)’teki –</a:t>
            </a:r>
            <a:r>
              <a:rPr lang="tr-T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mAlI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biçimbirimi </a:t>
            </a:r>
            <a:r>
              <a:rPr lang="tr-T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kiplik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anlamlarından (gereklilik) birini işaretler. Eyleme gelen biçimbilimsel bir araç olduğu için </a:t>
            </a:r>
            <a:r>
              <a:rPr lang="tr-T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kip’tir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 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aynı anlamı işaret etmek için biçimbilimsel araçlar kullanılmayabilir, daha farklı araçlarla gereklilik anlamı sağlanabilir.  Bu araçlar biçimbilimsel, </a:t>
            </a:r>
            <a:r>
              <a:rPr lang="tr-T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bürünsel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sözdizimsel veya </a:t>
            </a:r>
            <a:r>
              <a:rPr lang="tr-T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kullanımbilimsel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gibi daha geniş özellikli olabilir. Bu geniş alanı da «</a:t>
            </a:r>
            <a:r>
              <a:rPr lang="tr-T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kiplik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kapsar.</a:t>
            </a:r>
          </a:p>
          <a:p>
            <a:pPr marL="0" indent="0">
              <a:buNone/>
            </a:pPr>
            <a:endParaRPr lang="tr-TR" sz="2000" dirty="0" smtClean="0"/>
          </a:p>
        </p:txBody>
      </p:sp>
    </p:spTree>
    <p:extLst>
      <p:ext uri="{BB962C8B-B14F-4D97-AF65-F5344CB8AC3E}">
        <p14:creationId xmlns:p14="http://schemas.microsoft.com/office/powerpoint/2010/main" val="4148772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Palmer’in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kiplik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sınıflandırması, bu konuyu ana hatlarıyla gösterir niteliktedir (</a:t>
            </a:r>
            <a:r>
              <a:rPr lang="tr-T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Palmer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2011 →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2019: 17). </a:t>
            </a:r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7797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(Türk, 2019: 17)</a:t>
            </a:r>
            <a:endParaRPr lang="tr-T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797" y="2247900"/>
            <a:ext cx="4540405" cy="387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3022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Önerme </a:t>
            </a:r>
            <a:r>
              <a:rPr lang="tr-T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kipliğinde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konuşucu, 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tümcede belirtilen ifadenin gerçekliğine dair tutumunu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yansıtır (</a:t>
            </a:r>
            <a:r>
              <a:rPr lang="tr-T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Palmer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2001:7 →Türk, 2019:17). </a:t>
            </a:r>
            <a:endParaRPr 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770612"/>
          </a:xfrm>
        </p:spPr>
        <p:txBody>
          <a:bodyPr/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Önerme </a:t>
            </a:r>
            <a:r>
              <a:rPr lang="tr-TR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Kipliği</a:t>
            </a:r>
            <a:r>
              <a:rPr lang="tr-TR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propositional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modality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00397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(A1) </a:t>
            </a:r>
            <a:r>
              <a:rPr 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Bilgi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tr-T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epistemic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kipliği</a:t>
            </a:r>
            <a:endParaRPr 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Konuşucunun; inanç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bilgi ve gerçekle ilişkili olarak ürettiği ifadeye kattığı yorumdur (Üzüm, 2017: 78).</a:t>
            </a:r>
          </a:p>
          <a:p>
            <a:pPr algn="just"/>
            <a:r>
              <a:rPr lang="tr-TR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Bilgi </a:t>
            </a:r>
            <a:r>
              <a:rPr lang="tr-TR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kipliği</a:t>
            </a:r>
            <a:r>
              <a:rPr lang="tr-TR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önermenin doğru olduğunu bilmeyi, bilmemeyi ya da doğru olmadığını bilmeyi dile getiren </a:t>
            </a:r>
            <a:r>
              <a:rPr lang="tr-TR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kipliktir</a:t>
            </a:r>
            <a:r>
              <a:rPr lang="tr-TR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bir başka deyişle bir gerçek olarak ifadenin doğruluğu hakkındaki açığa vurmalardır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(Kılıç, 2005: 70).</a:t>
            </a:r>
            <a:endParaRPr 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34221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lt">
  <a:themeElements>
    <a:clrScheme name="Cilt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Cilt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lt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715</TotalTime>
  <Words>842</Words>
  <Application>Microsoft Office PowerPoint</Application>
  <PresentationFormat>Ekran Gösterisi (4:3)</PresentationFormat>
  <Paragraphs>111</Paragraphs>
  <Slides>26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27" baseType="lpstr">
      <vt:lpstr>Cilt</vt:lpstr>
      <vt:lpstr>TUR170 Türkiye Türkçesi Biçim Bilgisi</vt:lpstr>
      <vt:lpstr>Kiplik Kategorisi</vt:lpstr>
      <vt:lpstr>PowerPoint Sunusu</vt:lpstr>
      <vt:lpstr>PowerPoint Sunusu</vt:lpstr>
      <vt:lpstr>PowerPoint Sunusu</vt:lpstr>
      <vt:lpstr>PowerPoint Sunusu</vt:lpstr>
      <vt:lpstr>             (Türk, 2019: 17)</vt:lpstr>
      <vt:lpstr> A. Önerme Kipliği (propositional modality) </vt:lpstr>
      <vt:lpstr>PowerPoint Sunusu</vt:lpstr>
      <vt:lpstr>PowerPoint Sunusu</vt:lpstr>
      <vt:lpstr>PowerPoint Sunusu</vt:lpstr>
      <vt:lpstr>PowerPoint Sunusu</vt:lpstr>
      <vt:lpstr>  B. Eylem kipliği (event modality) </vt:lpstr>
      <vt:lpstr>PowerPoint Sunusu</vt:lpstr>
      <vt:lpstr>PowerPoint Sunusu</vt:lpstr>
      <vt:lpstr>PowerPoint Sunusu</vt:lpstr>
      <vt:lpstr>PowerPoint Sunusu</vt:lpstr>
      <vt:lpstr>PowerPoint Sunusu</vt:lpstr>
      <vt:lpstr>Kiplik Kategorisi</vt:lpstr>
      <vt:lpstr>PowerPoint Sunusu</vt:lpstr>
      <vt:lpstr>PowerPoint Sunusu</vt:lpstr>
      <vt:lpstr>PowerPoint Sunusu</vt:lpstr>
      <vt:lpstr>PowerPoint Sunusu</vt:lpstr>
      <vt:lpstr>PowerPoint Sunusu</vt:lpstr>
      <vt:lpstr>Kaynakça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TUR170 Türkiye Türkçesi Biçim Bilgisi</dc:title>
  <dc:creator>bilgisayar</dc:creator>
  <cp:lastModifiedBy>bilgisayar</cp:lastModifiedBy>
  <cp:revision>66</cp:revision>
  <dcterms:created xsi:type="dcterms:W3CDTF">2021-05-05T20:37:08Z</dcterms:created>
  <dcterms:modified xsi:type="dcterms:W3CDTF">2021-06-23T10:15:07Z</dcterms:modified>
</cp:coreProperties>
</file>