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71" r:id="rId7"/>
    <p:sldId id="286" r:id="rId8"/>
    <p:sldId id="273" r:id="rId9"/>
    <p:sldId id="278" r:id="rId10"/>
    <p:sldId id="277" r:id="rId11"/>
    <p:sldId id="274" r:id="rId12"/>
    <p:sldId id="280" r:id="rId13"/>
    <p:sldId id="275" r:id="rId14"/>
    <p:sldId id="279" r:id="rId15"/>
    <p:sldId id="281" r:id="rId16"/>
    <p:sldId id="282" r:id="rId17"/>
    <p:sldId id="276" r:id="rId18"/>
    <p:sldId id="283" r:id="rId19"/>
    <p:sldId id="264" r:id="rId20"/>
    <p:sldId id="265" r:id="rId21"/>
    <p:sldId id="266" r:id="rId22"/>
    <p:sldId id="267" r:id="rId23"/>
    <p:sldId id="269" r:id="rId24"/>
    <p:sldId id="272" r:id="rId25"/>
    <p:sldId id="284" r:id="rId26"/>
    <p:sldId id="285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4FB39EC-992A-43CA-85DB-A978FA108463}" type="datetimeFigureOut">
              <a:rPr lang="tr-TR" smtClean="0"/>
              <a:t>23.6.2021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3BA818-EB11-43B6-A258-C7388A1B7B4B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8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Olasılık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probability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(Hava rüzgârlı, yağmur yağ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ir)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tercih yaptım; fakat hiçbiri gelmey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ebil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Çıkarım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deduction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(Evin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çatıları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uçmuş,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galiba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dün fırtına vardı)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(Evin ışığı yanıyor, uyumamışlardır)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Varsayım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 ki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sınavı kazandın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(Bir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için rüyalarının gerçekleştiğini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78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A2) 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Kanıt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evidential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Konuşucunun önermenin doğruluk değeri hakkında tavır alırken bunun için öne süreceği delilin kaynağına işaret etmesi, bilginin kaynağını sezdirmesidir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(Kılıç, 2005: 70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Türkçede 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kanıt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bağlama göre duyma, çıkarım, kanıt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gösterme, koklama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varsayma, algılama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nüanslar taşıyabilen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dolaylı geçmiş zaman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dolaylılık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ortaya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(Demir, 2012: 98).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8996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1. 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Aktarım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 İstanbul’a arabayla gitmiş.)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Tanıklık</a:t>
            </a:r>
            <a:endParaRPr lang="tr-T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Ayşe sınavı kazandığını öğrenince sevinçten havalara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uçtu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70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Eylem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kipliğinde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gerçekleşmemiş ancak gerçekleşme potansiyeli olan olaylar dile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getirilir (Türk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2019:17). 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626596"/>
          </a:xfrm>
        </p:spPr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9108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(B1)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deontic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ükümlülük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eyleyicinin sorumlu olduğu davranışların ifadesiyle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ilgilidir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(Demir, 2007: 12).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100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tr-TR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İzin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permission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(Sınava başlay</a:t>
            </a:r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irsiniz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(Ahmet Nevşehir’e gid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irsin.)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tr-T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Zorunluluk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(İnşaat alanı, girilmez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(Dersi geçmek istiyorsan sınavdan 60 al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836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Emir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commissive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r-T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Emir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bir kişinin buyurucu diğer kişinin eyleyici olmak üzere A ve B’nin bulunduğu bir iletişim ortamında gerçekleşir (Demir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2007: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23).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Emir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buyuranın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üstünlüğüne dayanan 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güç ilişkisi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nde gerçekleşir.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Buyurucu ve eyleyici arasındaki karşılıklı olmayan (=eşit olmayan)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güç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ilişkisi emrin iletişim ortamına çıkmasına ve ifadenin emir olarak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yorumlanmasına ortam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hazırlar.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Demir, 2007: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24).</a:t>
            </a:r>
          </a:p>
          <a:p>
            <a:pPr marL="0" indent="0">
              <a:buNone/>
            </a:pPr>
            <a:endParaRPr lang="tr-T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(Çocuklar, buraya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girmeyin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Buyurucu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Anne	</a:t>
            </a: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Eyleyici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çocuklar)</a:t>
            </a:r>
          </a:p>
        </p:txBody>
      </p:sp>
    </p:spTree>
    <p:extLst>
      <p:ext uri="{BB962C8B-B14F-4D97-AF65-F5344CB8AC3E}">
        <p14:creationId xmlns:p14="http://schemas.microsoft.com/office/powerpoint/2010/main" val="2963996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(B2) 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Devinim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ipliği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Devinim</a:t>
            </a:r>
            <a:r>
              <a:rPr lang="da-DK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a-DK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iğinde</a:t>
            </a:r>
            <a:r>
              <a:rPr lang="da-DK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konu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şucuyu</a:t>
            </a:r>
            <a:r>
              <a:rPr lang="da-DK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harekete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geçiren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etkenler,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 devinimler ya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 devinimlerle ilgili nedenlerdir. Gönüllülük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dilek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yeterlilik  içsel etkenlerden kaynaklandığı için devinim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kipliğini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yansıtır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2017: 113).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652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Yeterlilik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capability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 çimento çok ağır, bunu ancak babam kaldır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(Ali,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değerlerini ayırt ed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iyor.)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tr-T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Gönüllülük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voluntative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(Kip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konusunu ben anlat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irim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 yılki spor turnuvasına ben katıl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irim)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7944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	a. Bugün kar yağ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(Olasılık)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Bugün hava çok soğuk Ankara’ya kar yağacak. 							(Çıkarım)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 ki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şimdi sözdizim kuramını anladın. 								(Varsayım)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5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24744"/>
            <a:ext cx="8465585" cy="5733256"/>
          </a:xfrm>
        </p:spPr>
        <p:txBody>
          <a:bodyPr>
            <a:no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Geleneksel dilbilgisi çalışmalarında ‘kip’ terimi bildirme ve tasarlama kipleri biçiminde hem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(tense) hem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görünüş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hem de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kategorilerini kapsamaktadır:</a:t>
            </a: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	a. Geçmiş zaman kipi</a:t>
            </a:r>
          </a:p>
          <a:p>
            <a:pPr marL="0" indent="0" algn="just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Geniş zaman kipi</a:t>
            </a:r>
          </a:p>
          <a:p>
            <a:pPr marL="0" indent="0" algn="just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c. Şimdiki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kipi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Gelecek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kipi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Dilek-şart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kipi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İstek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kipi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Gereklilik kipi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Emir kipi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792088"/>
          </a:xfrm>
        </p:spPr>
        <p:txBody>
          <a:bodyPr/>
          <a:lstStyle/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Kategorisi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77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Kanıt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(7)	a. Ali ve Ayşe dün pikniğe gitti.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tanıklık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görme, duyma, diğer duyular 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Ali ve Ayşe dün pikniğe gitmiş.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Aktarılmış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bilgi)</a:t>
            </a:r>
            <a:endParaRPr lang="tr-T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6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 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a.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arın sabah erken kalkasın ve beni bekletmey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sin. 								(isteme)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Yarın şu işi hallet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(isteme)</a:t>
            </a:r>
          </a:p>
          <a:p>
            <a:pPr marL="0" indent="0">
              <a:buNone/>
            </a:pP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a. Kapıyı kapat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irsiniz.			(izin)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Bu konuda tartışmak için her zaman aray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irsin. 							(izin)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164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 a. Bu odada sigara içilmemeli. 	(zorunluluk)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Yangın anında asansördeki acil butonuna basılmalı. 						(zorunluluk)</a:t>
            </a:r>
          </a:p>
          <a:p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(11) a. Yemeğini ye + Ø, filmini izle + Ø. 				(emir: Buyuran ve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eyleyici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Ona duyulan güveni boşa çıkarmasın. 	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emir: Buyuran ve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eyleyici)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6487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Devinim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(12) a. Artık yabancı dilde dergi takip ed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iyorum. 							(yeterlilik)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Koşucu, 10 saniyede 100 metreyi koş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							(yeterlilik)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(13) a. Bu işi de ben yap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ayım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		(gönüllülük)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029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3960440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466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Demir, S. A. (2007),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Türkçesinde İsteme Anlam Birimi: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Toplum Dilbilimsel Bir İnceleme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Doktora Tezi, Hacettepe Üniversitesi, Sosyal Bilimler Enstitüsü, Türk Dili ve Edebiyatı Anabilim Dalı.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Demir, Nurettin (2012).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Evidensiyellik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62: 97-118.</a:t>
            </a:r>
          </a:p>
          <a:p>
            <a:pPr algn="just"/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S. A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Çekimi: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Görünüs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Kip»</a:t>
            </a:r>
            <a:r>
              <a:rPr lang="tr-TR" b="1" dirty="0" smtClean="0"/>
              <a:t>,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de-DE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</a:t>
            </a:r>
            <a:r>
              <a:rPr lang="de-D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</a:t>
            </a:r>
            <a:r>
              <a:rPr lang="de-D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Bilgisi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(Ed.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Pilancı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H.)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(100-122) Anadolu Üniversitesi Yayını.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1434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8337249" cy="4421013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Kılıç, Filiz (2005),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Kırgız Türkçesinde Algısal Delile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Dayalılık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MTAD, cilt:2, sayı:1, 68-113.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Türk, Ş. (2019),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Türkçede Yalvarma </a:t>
            </a:r>
            <a:r>
              <a:rPr lang="tr-TR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İşaretleyicileri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Yüksek Lisans Tezi, Ankara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Üniversitesi, Sosyal Bilimler Enstitüsü, Türk Dili ve Edebiyatı Anabilim Dalı. 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Üzüm, M. (2017), 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 Anadolu Türkçesinde </a:t>
            </a:r>
            <a:r>
              <a:rPr lang="tr-TR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Epistemik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Kısas-ı Enbiya Örneği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Doktora Tezi, Hacettepe Üniversitesi, Sosyal Bilimler Enstitüsü, Türk Dili ve Edebiyatı Anabilim Dalı. 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841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	a. Bu, Ali için iyi olabilir.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Bu, Ali için iyi oldu. 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	a. Evin küçüğü markete gitse.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Evin büyüğü olarak ben gideyim.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73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 Konuşucunun  bilginin gerçekliğine dair tutumunu, inançlarını, yükümlülüklerini, isteklerini, dileklerini, yeterliliklerini ifade eden anlamsal bir kategoridir (Demir, 2017: 112).</a:t>
            </a:r>
          </a:p>
          <a:p>
            <a:pPr algn="just"/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ifadesi sağlayan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biçimsel açıdan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dilbilgiselleşmiş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kategoridir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(Demir,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2007: 8).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12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5760640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Ali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sınava girmelisin. </a:t>
            </a:r>
          </a:p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	a. Ali sınava girmezsen kötü olur.</a:t>
            </a: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Ali sınava girsen iyi olur.</a:t>
            </a: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c. Ali sınava gir. </a:t>
            </a: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d.  Ali, sınava girilecek.</a:t>
            </a: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e. Ali sınava girmen gerek.</a:t>
            </a: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(4)’teki –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anlamlarından (gereklilik) birini işaretler. Eyleme gelen biçimbilimsel bir araç olduğu için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kip’tir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aynı anlamı işaret etmek için biçimbilimsel araçlar kullanılmayabilir, daha farklı araçlarla gereklilik anlamı sağlanabilir.  Bu araçlar biçimbilimsel,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bürünsel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sözdizimsel veya </a:t>
            </a:r>
            <a:r>
              <a:rPr lang="tr-T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kullanımbilimsel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daha geniş özellikli olabilir. Bu geniş alanı da «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kapsar.</a:t>
            </a:r>
          </a:p>
          <a:p>
            <a:pPr marL="0" indent="0">
              <a:buNone/>
            </a:pP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41487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Palmer’in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sınıflandırması, bu konuyu ana hatlarıyla gösterir niteliktedir (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Palmer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2011 →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2019: 17). 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77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(Türk, 2019: 17)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97" y="2247900"/>
            <a:ext cx="4540405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3022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Önerme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kipliğinde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konuşucu,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tümcede belirtilen ifadenin gerçekliğine dair tutumunu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yansıtır 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Palmer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2001:7 →Türk, 2019:17). 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770612"/>
          </a:xfrm>
        </p:spPr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Önerme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propositional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39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(A1)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epistemic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Konuşucunun; inanç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bilgi ve gerçekle ilişkili olarak ürettiği ifadeye kattığı yorumdur (Üzüm, 2017: 78).</a:t>
            </a:r>
          </a:p>
          <a:p>
            <a:pPr algn="just"/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kipliği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önermenin doğru olduğunu bilmeyi, bilmemeyi ya da doğru olmadığını bilmeyi dile getiren </a:t>
            </a:r>
            <a:r>
              <a:rPr lang="tr-T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kipliktir</a:t>
            </a:r>
            <a:r>
              <a:rPr lang="tr-T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başka deyişle bir gerçek olarak ifadenin doğruluğu hakkındaki açığa vurmalardır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(Kılıç, 2005: 70).</a:t>
            </a: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3422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715</TotalTime>
  <Words>842</Words>
  <Application>Microsoft Office PowerPoint</Application>
  <PresentationFormat>Ekran Gösterisi (4:3)</PresentationFormat>
  <Paragraphs>111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Cilt</vt:lpstr>
      <vt:lpstr>TUR170 Türkiye Türkçesi Biçim Bilgisi</vt:lpstr>
      <vt:lpstr>Kiplik Kategorisi</vt:lpstr>
      <vt:lpstr>PowerPoint Sunusu</vt:lpstr>
      <vt:lpstr>PowerPoint Sunusu</vt:lpstr>
      <vt:lpstr>PowerPoint Sunusu</vt:lpstr>
      <vt:lpstr>PowerPoint Sunusu</vt:lpstr>
      <vt:lpstr>             (Türk, 2019: 17)</vt:lpstr>
      <vt:lpstr> A. Önerme Kipliği (propositional modality) </vt:lpstr>
      <vt:lpstr>PowerPoint Sunusu</vt:lpstr>
      <vt:lpstr>PowerPoint Sunusu</vt:lpstr>
      <vt:lpstr>PowerPoint Sunusu</vt:lpstr>
      <vt:lpstr>PowerPoint Sunusu</vt:lpstr>
      <vt:lpstr>  B. Eylem kipliği (event modality) </vt:lpstr>
      <vt:lpstr>PowerPoint Sunusu</vt:lpstr>
      <vt:lpstr>PowerPoint Sunusu</vt:lpstr>
      <vt:lpstr>PowerPoint Sunusu</vt:lpstr>
      <vt:lpstr>PowerPoint Sunusu</vt:lpstr>
      <vt:lpstr>PowerPoint Sunusu</vt:lpstr>
      <vt:lpstr>Kiplik Kategorisi</vt:lpstr>
      <vt:lpstr>PowerPoint Sunusu</vt:lpstr>
      <vt:lpstr>PowerPoint Sunusu</vt:lpstr>
      <vt:lpstr>PowerPoint Sunusu</vt:lpstr>
      <vt:lpstr>PowerPoint Sunusu</vt:lpstr>
      <vt:lpstr>PowerPoint Sunusu</vt:lpstr>
      <vt:lpstr>Kaynakça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66</cp:revision>
  <dcterms:created xsi:type="dcterms:W3CDTF">2021-05-05T20:37:08Z</dcterms:created>
  <dcterms:modified xsi:type="dcterms:W3CDTF">2021-06-23T10:15:07Z</dcterms:modified>
</cp:coreProperties>
</file>